
<file path=[Content_Types].xml><?xml version="1.0" encoding="utf-8"?>
<Types xmlns="http://schemas.openxmlformats.org/package/2006/content-types">
  <Default Extension="rels" ContentType="application/vnd.openxmlformats-package.relationships+xml"/>
  <Default Extension="xml" ContentType="application/xml"/>
  <Default Extension="vml" ContentType="application/vnd.openxmlformats-officedocument.vmlDrawing"/>
  <Default Extension="fntdata" ContentType="application/x-fontdata"/>
  <Default Extension="bmp" ContentType="image/bmp"/>
  <Default Extension="jpeg" ContentType="image/jpeg"/>
  <Default Extension="png" ContentType="image/png"/>
  <Default Extension="gif" ContentType="image/gif"/>
  <Default Extension="tif" ContentType="image/tif"/>
  <Default Extension="emf" ContentType="image/x-emf"/>
  <Default Extension="wmf" ContentType="image/x-wmf"/>
  <Default Extension="pct" ContentType="image/pct"/>
  <Default Extension="pcx" ContentType="image/pcx"/>
  <Default Extension="tga" ContentType="image/tga"/>
  <Default Extension="svg" ContentType="image/svg+xml"/>
  <Default Extension="avi" ContentType="video/avi"/>
  <Default Extension="wmv" ContentType="video/wmv"/>
  <Default Extension="mpg" ContentType="video/mpeg"/>
  <Default Extension="mpeg" ContentType="video/mpeg"/>
  <Default Extension="mp2" ContentType="video/mpeg"/>
  <Default Extension="mp4" ContentType="video/mpeg"/>
  <Default Extension="wma" ContentType="audio/x-ms-wma"/>
  <Default Extension="mid" ContentType="audio/unknown"/>
  <Default Extension="midi" ContentType="audio/unknown"/>
  <Default Extension="rmi" ContentType="audio/unknown"/>
  <Default Extension="mp3" ContentType="audio/unknown"/>
  <Default Extension="wav" ContentType="audio/wav"/>
  <Default Extension="bin" ContentType="application/vnd.openxmlformats-officedocument.oleObjec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theme/theme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diagrams/drawing1.xml" ContentType="application/vnd.ms-office.drawingml.diagramDrawing+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theme/themeOverride38.xml" ContentType="application/vnd.openxmlformats-officedocument.themeOverride+xml"/>
  <Override PartName="/ppt/theme/themeOverride39.xml" ContentType="application/vnd.openxmlformats-officedocument.themeOverride+xml"/>
  <Override PartName="/ppt/theme/themeOverride40.xml" ContentType="application/vnd.openxmlformats-officedocument.themeOverride+xml"/>
  <Override PartName="/ppt/theme/themeOverride41.xml" ContentType="application/vnd.openxmlformats-officedocument.themeOverride+xml"/>
  <Override PartName="/ppt/theme/themeOverride42.xml" ContentType="application/vnd.openxmlformats-officedocument.themeOverride+xml"/>
  <Override PartName="/ppt/theme/themeOverride43.xml" ContentType="application/vnd.openxmlformats-officedocument.themeOverride+xml"/>
  <Override PartName="/ppt/theme/themeOverride44.xml" ContentType="application/vnd.openxmlformats-officedocument.themeOverride+xml"/>
  <Override PartName="/ppt/theme/themeOverride45.xml" ContentType="application/vnd.openxmlformats-officedocument.themeOverride+xml"/>
  <Override PartName="/ppt/theme/themeOverride46.xml" ContentType="application/vnd.openxmlformats-officedocument.themeOverride+xml"/>
  <Override PartName="/ppt/theme/themeOverride47.xml" ContentType="application/vnd.openxmlformats-officedocument.themeOverride+xml"/>
  <Override PartName="/ppt/theme/themeOverride48.xml" ContentType="application/vnd.openxmlformats-officedocument.themeOverride+xml"/>
  <Override PartName="/ppt/theme/themeOverride49.xml" ContentType="application/vnd.openxmlformats-officedocument.themeOverride+xml"/>
  <Override PartName="/ppt/theme/themeOverride50.xml" ContentType="application/vnd.openxmlformats-officedocument.themeOverride+xml"/>
  <Override PartName="/ppt/theme/themeOverride51.xml" ContentType="application/vnd.openxmlformats-officedocument.themeOverride+xml"/>
  <Override PartName="/ppt/theme/themeOverride52.xml" ContentType="application/vnd.openxmlformats-officedocument.themeOverride+xml"/>
  <Override PartName="/ppt/theme/themeOverride53.xml" ContentType="application/vnd.openxmlformats-officedocument.themeOverride+xml"/>
  <Override PartName="/ppt/theme/themeOverride54.xml" ContentType="application/vnd.openxmlformats-officedocument.themeOverride+xml"/>
  <Override PartName="/ppt/theme/themeOverride55.xml" ContentType="application/vnd.openxmlformats-officedocument.themeOverride+xml"/>
  <Override PartName="/ppt/theme/themeOverride56.xml" ContentType="application/vnd.openxmlformats-officedocument.themeOverride+xml"/>
  <Override PartName="/ppt/theme/themeOverride57.xml" ContentType="application/vnd.openxmlformats-officedocument.themeOverride+xml"/>
  <Override PartName="/ppt/theme/themeOverride58.xml" ContentType="application/vnd.openxmlformats-officedocument.themeOverride+xml"/>
  <Override PartName="/ppt/theme/themeOverride59.xml" ContentType="application/vnd.openxmlformats-officedocument.themeOverride+xml"/>
  <Override PartName="/ppt/theme/themeOverride60.xml" ContentType="application/vnd.openxmlformats-officedocument.themeOverride+xml"/>
  <Override PartName="/ppt/theme/themeOverride61.xml" ContentType="application/vnd.openxmlformats-officedocument.themeOverride+xml"/>
  <Override PartName="/ppt/theme/themeOverride62.xml" ContentType="application/vnd.openxmlformats-officedocument.themeOverride+xml"/>
  <Override PartName="/ppt/theme/themeOverride63.xml" ContentType="application/vnd.openxmlformats-officedocument.themeOverride+xml"/>
  <Override PartName="/ppt/theme/themeOverride64.xml" ContentType="application/vnd.openxmlformats-officedocument.themeOverride+xml"/>
  <Override PartName="/ppt/theme/themeOverride65.xml" ContentType="application/vnd.openxmlformats-officedocument.themeOverride+xml"/>
  <Override PartName="/ppt/theme/themeOverride66.xml" ContentType="application/vnd.openxmlformats-officedocument.themeOverride+xml"/>
  <Override PartName="/ppt/theme/themeOverride67.xml" ContentType="application/vnd.openxmlformats-officedocument.themeOverride+xml"/>
  <Override PartName="/ppt/theme/themeOverride68.xml" ContentType="application/vnd.openxmlformats-officedocument.themeOverride+xml"/>
  <Override PartName="/ppt/theme/themeOverride69.xml" ContentType="application/vnd.openxmlformats-officedocument.themeOverride+xml"/>
  <Override PartName="/ppt/theme/themeOverride70.xml" ContentType="application/vnd.openxmlformats-officedocument.themeOverride+xml"/>
  <Override PartName="/ppt/theme/themeOverride71.xml" ContentType="application/vnd.openxmlformats-officedocument.themeOverride+xml"/>
  <Override PartName="/ppt/theme/themeOverride72.xml" ContentType="application/vnd.openxmlformats-officedocument.themeOverride+xml"/>
  <Override PartName="/ppt/theme/themeOverride73.xml" ContentType="application/vnd.openxmlformats-officedocument.themeOverride+xml"/>
  <Override PartName="/ppt/theme/themeOverride74.xml" ContentType="application/vnd.openxmlformats-officedocument.themeOverride+xml"/>
  <Override PartName="/ppt/theme/themeOverride75.xml" ContentType="application/vnd.openxmlformats-officedocument.themeOverride+xml"/>
  <Override PartName="/ppt/theme/themeOverride76.xml" ContentType="application/vnd.openxmlformats-officedocument.themeOverride+xml"/>
  <Override PartName="/ppt/theme/themeOverride77.xml" ContentType="application/vnd.openxmlformats-officedocument.themeOverride+xml"/>
</Types>
</file>

<file path=_rels/.rels><?xml version="1.0" encoding="UTF-8" standalone="yes" ?>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p:sldMasterIdLst>
    <p:sldMasterId id="2147483648" r:id="rId5"/>
    <p:sldMasterId id="2147483686" r:id="rId6"/>
    <p:sldMasterId id="2147483698"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335" r:id="rId20"/>
    <p:sldId id="268" r:id="rId21"/>
    <p:sldId id="267" r:id="rId22"/>
    <p:sldId id="336" r:id="rId23"/>
    <p:sldId id="269" r:id="rId24"/>
    <p:sldId id="270" r:id="rId25"/>
    <p:sldId id="271" r:id="rId26"/>
    <p:sldId id="311" r:id="rId27"/>
    <p:sldId id="273" r:id="rId28"/>
    <p:sldId id="313" r:id="rId29"/>
    <p:sldId id="274" r:id="rId30"/>
    <p:sldId id="275" r:id="rId31"/>
    <p:sldId id="276" r:id="rId32"/>
    <p:sldId id="277" r:id="rId33"/>
    <p:sldId id="278" r:id="rId34"/>
    <p:sldId id="279" r:id="rId35"/>
    <p:sldId id="280" r:id="rId36"/>
    <p:sldId id="281" r:id="rId37"/>
    <p:sldId id="334" r:id="rId38"/>
    <p:sldId id="282" r:id="rId39"/>
    <p:sldId id="283" r:id="rId40"/>
    <p:sldId id="284" r:id="rId41"/>
    <p:sldId id="285" r:id="rId42"/>
    <p:sldId id="312" r:id="rId43"/>
    <p:sldId id="272" r:id="rId44"/>
    <p:sldId id="287" r:id="rId45"/>
    <p:sldId id="314" r:id="rId46"/>
    <p:sldId id="288" r:id="rId47"/>
    <p:sldId id="289" r:id="rId48"/>
    <p:sldId id="323" r:id="rId49"/>
    <p:sldId id="290" r:id="rId50"/>
    <p:sldId id="291" r:id="rId51"/>
    <p:sldId id="292" r:id="rId52"/>
    <p:sldId id="293" r:id="rId53"/>
    <p:sldId id="294" r:id="rId54"/>
    <p:sldId id="295" r:id="rId55"/>
    <p:sldId id="315" r:id="rId56"/>
    <p:sldId id="296" r:id="rId57"/>
    <p:sldId id="297" r:id="rId58"/>
    <p:sldId id="310" r:id="rId59"/>
    <p:sldId id="298" r:id="rId60"/>
    <p:sldId id="299" r:id="rId61"/>
    <p:sldId id="317" r:id="rId62"/>
    <p:sldId id="318" r:id="rId63"/>
    <p:sldId id="319" r:id="rId64"/>
    <p:sldId id="320" r:id="rId65"/>
    <p:sldId id="327" r:id="rId66"/>
    <p:sldId id="333" r:id="rId67"/>
    <p:sldId id="321" r:id="rId68"/>
    <p:sldId id="328" r:id="rId69"/>
    <p:sldId id="325" r:id="rId70"/>
    <p:sldId id="300" r:id="rId71"/>
    <p:sldId id="331" r:id="rId72"/>
    <p:sldId id="332" r:id="rId73"/>
    <p:sldId id="316" r:id="rId74"/>
    <p:sldId id="324" r:id="rId75"/>
    <p:sldId id="326" r:id="rId76"/>
    <p:sldId id="322" r:id="rId77"/>
    <p:sldId id="303" r:id="rId78"/>
    <p:sldId id="304" r:id="rId79"/>
    <p:sldId id="329" r:id="rId80"/>
    <p:sldId id="306" r:id="rId81"/>
    <p:sldId id="307" r:id="rId82"/>
    <p:sldId id="308" r:id="rId83"/>
    <p:sldId id="330" r:id="rId84"/>
    <p:sldId id="309" r:id="rId85"/>
  </p:sldIdLst>
  <p:sldSz cx="12192000" cy="6858000"/>
  <p:notesSz cx="6858000" cy="9144000"/>
  <p:defaultTextStyle>
    <a:lvl1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1pPr>
    <a:lvl2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2pPr>
    <a:lvl3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3pPr>
    <a:lvl4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4pPr>
    <a:lvl5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5pPr>
    <a:lvl6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6pPr>
    <a:lvl7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7pPr>
    <a:lvl8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8pPr>
    <a:lvl9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9pPr>
  </p:defaultTextStyle>
</p:presentation>
</file>

<file path=ppt/presProps.xml><?xml version="1.0" encoding="utf-8"?>
<p:presentationPr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p:showPr showNarration="1">
    <p:penClr>
      <a:srgbClr val="0000FF"/>
    </p:penClr>
  </p:showPr>
  <p:extLst>
    <p:ext uri="smNativeData">
      <pr:smAppRevision xmlns:pr="smNativeData" xmlns="smNativeData" dt="1765117934" val="1218" rev64="64" revOS="3"/>
      <pr:smFileRevision xmlns:pr="smNativeData" xmlns="smNativeData" dt="1765117934" val="101"/>
      <pr:guideOptions xmlns:pr="smNativeData" xmlns="smNativeData" dt="1765117934" snapToGrid="1" snapToBorders="1" snapToGuides="1"/>
      <pr:pdfExportOpt xmlns:pr="smNativeData" xmlns="smNativeData" dt="1765117934" pagesRangeIndex="1" pagesSelectionIndex="0" qualityIndex="2" embedFonts="2" pdfaType="0" useJpegs="1" useSubsetFonts="1" useAlpha="1" relativeLinks="1" taggedPdf="1" pane="0" zoom="0" zoomContents="100" layout="0" includeDoc="0" viewFlags="0" openViewer="0" jpegQuality="90" flags="252" layoutIndex="0" exportSlideNames="1" dpi="2" resample="0" name="/home/klaus/Schreibtisch/Spremann-Innovation-Foliensatz-reduzuert.pdf"/>
    </p:ext>
  </p:extLst>
</p:presentationPr>
</file>

<file path=ppt/tableStyles.xml><?xml version="1.0" encoding="utf-8"?>
<a:tblStyleLst xmlns:a="http://schemas.openxmlformats.org/drawingml/2006/main" def="{5C22544A-7EE6-4342-B048-85BDC9FD1C3A}"/>
</file>

<file path=ppt/viewProps.xml><?xml version="1.0" encoding="utf-8"?>
<p:viewPr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p:slideViewPr>
    <p:cSldViewPr snapToObjects="1" showGuides="1">
      <p:cViewPr varScale="1">
        <p:scale>
          <a:sx n="126" d="100"/>
          <a:sy n="126" d="100"/>
        </p:scale>
        <p:origin x="598" y="213"/>
      </p:cViewPr>
      <p:guideLst x="0" y="0">
        <p:guide orient="horz" pos="2160"/>
        <p:guide pos="3840"/>
      </p:guideLst>
    </p:cSldViewPr>
  </p:slideViewPr>
  <p:outlineViewPr>
    <p:cViewPr>
      <p:scale>
        <a:sx n="33" d="100"/>
        <a:sy n="33" d="100"/>
      </p:scale>
      <p:origin x="0" y="0"/>
    </p:cViewPr>
  </p:outlineViewPr>
  <p:sorterViewPr>
    <p:cViewPr>
      <p:scale>
        <a:sx n="27" d="100"/>
        <a:sy n="27" d="100"/>
      </p:scale>
      <p:origin x="0" y="0"/>
    </p:cViewPr>
  </p:sorterViewPr>
  <p:notesViewPr>
    <p:cSldViewPr snapToObjects="1" showGuides="1">
      <p:cViewPr>
        <p:scale>
          <a:sx n="126" d="100"/>
          <a:sy n="126" d="100"/>
        </p:scale>
        <p:origin x="598" y="213"/>
      </p:cViewPr>
    </p:cSldViewPr>
  </p:notesViewPr>
  <p:gridSpacing cx="73477120" cy="73477120"/>
</p:viewPr>
</file>

<file path=ppt/_rels/presentation.xml.rels><?xml version="1.0" encoding="UTF-8" standalone="yes" ?>
<Relationships xmlns="http://schemas.openxmlformats.org/package/2006/relationships"><Relationship Id="rId1" Type="http://schemas.openxmlformats.org/officeDocument/2006/relationships/theme" Target="theme/theme1.xml"/><Relationship Id="rId2" Type="http://schemas.openxmlformats.org/officeDocument/2006/relationships/tableStyles" Target="tableStyles.xml"/><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9" Type="http://schemas.openxmlformats.org/officeDocument/2006/relationships/slide" Target="slides/slide1.xml"/><Relationship Id="rId10" Type="http://schemas.openxmlformats.org/officeDocument/2006/relationships/slide" Target="slides/slide2.xml"/><Relationship Id="rId11" Type="http://schemas.openxmlformats.org/officeDocument/2006/relationships/slide" Target="slides/slide3.xml"/><Relationship Id="rId12" Type="http://schemas.openxmlformats.org/officeDocument/2006/relationships/slide" Target="slides/slide4.xml"/><Relationship Id="rId13" Type="http://schemas.openxmlformats.org/officeDocument/2006/relationships/slide" Target="slides/slide5.xml"/><Relationship Id="rId14" Type="http://schemas.openxmlformats.org/officeDocument/2006/relationships/slide" Target="slides/slide6.xml"/><Relationship Id="rId15" Type="http://schemas.openxmlformats.org/officeDocument/2006/relationships/slide" Target="slides/slide7.xml"/><Relationship Id="rId16" Type="http://schemas.openxmlformats.org/officeDocument/2006/relationships/slide" Target="slides/slide8.xml"/><Relationship Id="rId17" Type="http://schemas.openxmlformats.org/officeDocument/2006/relationships/slide" Target="slides/slide9.xml"/><Relationship Id="rId18" Type="http://schemas.openxmlformats.org/officeDocument/2006/relationships/slide" Target="slides/slide10.xml"/><Relationship Id="rId19" Type="http://schemas.openxmlformats.org/officeDocument/2006/relationships/slide" Target="slides/slide11.xml"/><Relationship Id="rId20" Type="http://schemas.openxmlformats.org/officeDocument/2006/relationships/slide" Target="slides/slide12.xml"/><Relationship Id="rId21" Type="http://schemas.openxmlformats.org/officeDocument/2006/relationships/slide" Target="slides/slide13.xml"/><Relationship Id="rId22" Type="http://schemas.openxmlformats.org/officeDocument/2006/relationships/slide" Target="slides/slide14.xml"/><Relationship Id="rId23" Type="http://schemas.openxmlformats.org/officeDocument/2006/relationships/slide" Target="slides/slide15.xml"/><Relationship Id="rId24" Type="http://schemas.openxmlformats.org/officeDocument/2006/relationships/slide" Target="slides/slide16.xml"/><Relationship Id="rId25" Type="http://schemas.openxmlformats.org/officeDocument/2006/relationships/slide" Target="slides/slide17.xml"/><Relationship Id="rId26" Type="http://schemas.openxmlformats.org/officeDocument/2006/relationships/slide" Target="slides/slide18.xml"/><Relationship Id="rId27" Type="http://schemas.openxmlformats.org/officeDocument/2006/relationships/slide" Target="slides/slide19.xml"/><Relationship Id="rId28" Type="http://schemas.openxmlformats.org/officeDocument/2006/relationships/slide" Target="slides/slide20.xml"/><Relationship Id="rId29" Type="http://schemas.openxmlformats.org/officeDocument/2006/relationships/slide" Target="slides/slide21.xml"/><Relationship Id="rId30" Type="http://schemas.openxmlformats.org/officeDocument/2006/relationships/slide" Target="slides/slide22.xml"/><Relationship Id="rId31" Type="http://schemas.openxmlformats.org/officeDocument/2006/relationships/slide" Target="slides/slide23.xml"/><Relationship Id="rId32" Type="http://schemas.openxmlformats.org/officeDocument/2006/relationships/slide" Target="slides/slide24.xml"/><Relationship Id="rId33" Type="http://schemas.openxmlformats.org/officeDocument/2006/relationships/slide" Target="slides/slide25.xml"/><Relationship Id="rId34" Type="http://schemas.openxmlformats.org/officeDocument/2006/relationships/slide" Target="slides/slide26.xml"/><Relationship Id="rId35" Type="http://schemas.openxmlformats.org/officeDocument/2006/relationships/slide" Target="slides/slide27.xml"/><Relationship Id="rId36" Type="http://schemas.openxmlformats.org/officeDocument/2006/relationships/slide" Target="slides/slide28.xml"/><Relationship Id="rId37" Type="http://schemas.openxmlformats.org/officeDocument/2006/relationships/slide" Target="slides/slide29.xml"/><Relationship Id="rId38" Type="http://schemas.openxmlformats.org/officeDocument/2006/relationships/slide" Target="slides/slide30.xml"/><Relationship Id="rId39" Type="http://schemas.openxmlformats.org/officeDocument/2006/relationships/slide" Target="slides/slide31.xml"/><Relationship Id="rId40" Type="http://schemas.openxmlformats.org/officeDocument/2006/relationships/slide" Target="slides/slide32.xml"/><Relationship Id="rId41" Type="http://schemas.openxmlformats.org/officeDocument/2006/relationships/slide" Target="slides/slide33.xml"/><Relationship Id="rId42" Type="http://schemas.openxmlformats.org/officeDocument/2006/relationships/slide" Target="slides/slide34.xml"/><Relationship Id="rId43" Type="http://schemas.openxmlformats.org/officeDocument/2006/relationships/slide" Target="slides/slide35.xml"/><Relationship Id="rId44" Type="http://schemas.openxmlformats.org/officeDocument/2006/relationships/slide" Target="slides/slide36.xml"/><Relationship Id="rId45" Type="http://schemas.openxmlformats.org/officeDocument/2006/relationships/slide" Target="slides/slide37.xml"/><Relationship Id="rId46" Type="http://schemas.openxmlformats.org/officeDocument/2006/relationships/slide" Target="slides/slide38.xml"/><Relationship Id="rId47" Type="http://schemas.openxmlformats.org/officeDocument/2006/relationships/slide" Target="slides/slide39.xml"/><Relationship Id="rId48" Type="http://schemas.openxmlformats.org/officeDocument/2006/relationships/slide" Target="slides/slide40.xml"/><Relationship Id="rId49" Type="http://schemas.openxmlformats.org/officeDocument/2006/relationships/slide" Target="slides/slide41.xml"/><Relationship Id="rId50" Type="http://schemas.openxmlformats.org/officeDocument/2006/relationships/slide" Target="slides/slide42.xml"/><Relationship Id="rId51" Type="http://schemas.openxmlformats.org/officeDocument/2006/relationships/slide" Target="slides/slide43.xml"/><Relationship Id="rId52" Type="http://schemas.openxmlformats.org/officeDocument/2006/relationships/slide" Target="slides/slide44.xml"/><Relationship Id="rId53" Type="http://schemas.openxmlformats.org/officeDocument/2006/relationships/slide" Target="slides/slide45.xml"/><Relationship Id="rId54" Type="http://schemas.openxmlformats.org/officeDocument/2006/relationships/slide" Target="slides/slide46.xml"/><Relationship Id="rId55" Type="http://schemas.openxmlformats.org/officeDocument/2006/relationships/slide" Target="slides/slide47.xml"/><Relationship Id="rId56" Type="http://schemas.openxmlformats.org/officeDocument/2006/relationships/slide" Target="slides/slide48.xml"/><Relationship Id="rId57" Type="http://schemas.openxmlformats.org/officeDocument/2006/relationships/slide" Target="slides/slide49.xml"/><Relationship Id="rId58" Type="http://schemas.openxmlformats.org/officeDocument/2006/relationships/slide" Target="slides/slide50.xml"/><Relationship Id="rId59" Type="http://schemas.openxmlformats.org/officeDocument/2006/relationships/slide" Target="slides/slide51.xml"/><Relationship Id="rId60" Type="http://schemas.openxmlformats.org/officeDocument/2006/relationships/slide" Target="slides/slide52.xml"/><Relationship Id="rId61" Type="http://schemas.openxmlformats.org/officeDocument/2006/relationships/slide" Target="slides/slide53.xml"/><Relationship Id="rId62" Type="http://schemas.openxmlformats.org/officeDocument/2006/relationships/slide" Target="slides/slide54.xml"/><Relationship Id="rId63" Type="http://schemas.openxmlformats.org/officeDocument/2006/relationships/slide" Target="slides/slide55.xml"/><Relationship Id="rId64" Type="http://schemas.openxmlformats.org/officeDocument/2006/relationships/slide" Target="slides/slide56.xml"/><Relationship Id="rId65" Type="http://schemas.openxmlformats.org/officeDocument/2006/relationships/slide" Target="slides/slide57.xml"/><Relationship Id="rId66" Type="http://schemas.openxmlformats.org/officeDocument/2006/relationships/slide" Target="slides/slide58.xml"/><Relationship Id="rId67" Type="http://schemas.openxmlformats.org/officeDocument/2006/relationships/slide" Target="slides/slide59.xml"/><Relationship Id="rId68" Type="http://schemas.openxmlformats.org/officeDocument/2006/relationships/slide" Target="slides/slide60.xml"/><Relationship Id="rId69" Type="http://schemas.openxmlformats.org/officeDocument/2006/relationships/slide" Target="slides/slide61.xml"/><Relationship Id="rId70" Type="http://schemas.openxmlformats.org/officeDocument/2006/relationships/slide" Target="slides/slide62.xml"/><Relationship Id="rId71" Type="http://schemas.openxmlformats.org/officeDocument/2006/relationships/slide" Target="slides/slide63.xml"/><Relationship Id="rId72" Type="http://schemas.openxmlformats.org/officeDocument/2006/relationships/slide" Target="slides/slide64.xml"/><Relationship Id="rId73" Type="http://schemas.openxmlformats.org/officeDocument/2006/relationships/slide" Target="slides/slide65.xml"/><Relationship Id="rId74" Type="http://schemas.openxmlformats.org/officeDocument/2006/relationships/slide" Target="slides/slide66.xml"/><Relationship Id="rId75" Type="http://schemas.openxmlformats.org/officeDocument/2006/relationships/slide" Target="slides/slide67.xml"/><Relationship Id="rId76" Type="http://schemas.openxmlformats.org/officeDocument/2006/relationships/slide" Target="slides/slide68.xml"/><Relationship Id="rId77" Type="http://schemas.openxmlformats.org/officeDocument/2006/relationships/slide" Target="slides/slide69.xml"/><Relationship Id="rId78" Type="http://schemas.openxmlformats.org/officeDocument/2006/relationships/slide" Target="slides/slide70.xml"/><Relationship Id="rId79" Type="http://schemas.openxmlformats.org/officeDocument/2006/relationships/slide" Target="slides/slide71.xml"/><Relationship Id="rId80" Type="http://schemas.openxmlformats.org/officeDocument/2006/relationships/slide" Target="slides/slide72.xml"/><Relationship Id="rId81" Type="http://schemas.openxmlformats.org/officeDocument/2006/relationships/slide" Target="slides/slide73.xml"/><Relationship Id="rId82" Type="http://schemas.openxmlformats.org/officeDocument/2006/relationships/slide" Target="slides/slide74.xml"/><Relationship Id="rId83" Type="http://schemas.openxmlformats.org/officeDocument/2006/relationships/slide" Target="slides/slide75.xml"/><Relationship Id="rId84" Type="http://schemas.openxmlformats.org/officeDocument/2006/relationships/slide" Target="slides/slide76.xml"/><Relationship Id="rId85" Type="http://schemas.openxmlformats.org/officeDocument/2006/relationships/slide" Target="slides/slide7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hueDir="cw" meth="repeat">
      <a:schemeClr val="accent1"/>
    </dgm:fillClrLst>
    <dgm:linClrLst hueDir="cw" meth="repeat">
      <a:schemeClr val="lt1"/>
    </dgm:linClrLst>
    <dgm:effectClrLst hueDir="cw" meth="span"/>
    <dgm:txLinClrLst hueDir="cw" meth="span"/>
    <dgm:txFillClrLst hueDir="cw" meth="span"/>
    <dgm:txEffectClrLst hueDir="cw" meth="span"/>
  </dgm:styleLbl>
  <dgm:styleLbl name="alignNode1">
    <dgm:fillClrLst hueDir="cw" meth="repeat">
      <a:schemeClr val="accent1"/>
    </dgm:fillClrLst>
    <dgm:linClrLst hueDir="cw" meth="repeat">
      <a:schemeClr val="accent1"/>
    </dgm:linClrLst>
    <dgm:effectClrLst hueDir="cw" meth="span"/>
    <dgm:txLinClrLst hueDir="cw" meth="span"/>
    <dgm:txFillClrLst hueDir="cw" meth="span"/>
    <dgm:txEffectClrLst hueDir="cw" meth="span"/>
  </dgm:styleLbl>
  <dgm:styleLbl name="node1">
    <dgm:fillClrLst hueDir="cw" meth="repeat">
      <a:schemeClr val="accent1"/>
    </dgm:fillClrLst>
    <dgm:linClrLst hueDir="cw" meth="repeat">
      <a:schemeClr val="lt1"/>
    </dgm:linClrLst>
    <dgm:effectClrLst hueDir="cw" meth="span"/>
    <dgm:txLinClrLst hueDir="cw" meth="span"/>
    <dgm:txFillClrLst hueDir="cw" meth="span"/>
    <dgm:txEffectClrLst hueDir="cw" meth="span"/>
  </dgm:styleLbl>
  <dgm:styleLbl name="lnNode1">
    <dgm:fillClrLst hueDir="cw" meth="repeat">
      <a:schemeClr val="accent1"/>
    </dgm:fillClrLst>
    <dgm:linClrLst hueDir="cw" meth="repeat">
      <a:schemeClr val="lt1"/>
    </dgm:linClrLst>
    <dgm:effectClrLst hueDir="cw" meth="span"/>
    <dgm:txLinClrLst hueDir="cw" meth="span"/>
    <dgm:txFillClrLst hueDir="cw" meth="span"/>
    <dgm:txEffectClrLst hueDir="cw" meth="span"/>
  </dgm:styleLbl>
  <dgm:styleLbl name="vennNode1">
    <dgm:fillClrLst hueDir="cw" meth="repeat">
      <a:schemeClr val="accent1">
        <a:alpha val="50000"/>
      </a:schemeClr>
    </dgm:fillClrLst>
    <dgm:linClrLst hueDir="cw" meth="repeat">
      <a:schemeClr val="lt1"/>
    </dgm:linClrLst>
    <dgm:effectClrLst hueDir="cw" meth="span"/>
    <dgm:txLinClrLst hueDir="cw" meth="span"/>
    <dgm:txFillClrLst hueDir="cw" meth="span"/>
    <dgm:txEffectClrLst hueDir="cw" meth="span"/>
  </dgm:styleLbl>
  <dgm:styleLbl name="node2">
    <dgm:fillClrLst hueDir="cw" meth="repeat">
      <a:schemeClr val="accent1"/>
    </dgm:fillClrLst>
    <dgm:linClrLst hueDir="cw" meth="repeat">
      <a:schemeClr val="lt1"/>
    </dgm:linClrLst>
    <dgm:effectClrLst hueDir="cw" meth="span"/>
    <dgm:txLinClrLst hueDir="cw" meth="span"/>
    <dgm:txFillClrLst hueDir="cw" meth="span"/>
    <dgm:txEffectClrLst hueDir="cw" meth="span"/>
  </dgm:styleLbl>
  <dgm:styleLbl name="node3">
    <dgm:fillClrLst hueDir="cw" meth="repeat">
      <a:schemeClr val="accent1"/>
    </dgm:fillClrLst>
    <dgm:linClrLst hueDir="cw" meth="repeat">
      <a:schemeClr val="lt1"/>
    </dgm:linClrLst>
    <dgm:effectClrLst hueDir="cw" meth="span"/>
    <dgm:txLinClrLst hueDir="cw" meth="span"/>
    <dgm:txFillClrLst hueDir="cw" meth="span"/>
    <dgm:txEffectClrLst hueDir="cw" meth="span"/>
  </dgm:styleLbl>
  <dgm:styleLbl name="node4">
    <dgm:fillClrLst hueDir="cw" meth="repeat">
      <a:schemeClr val="accent1"/>
    </dgm:fillClrLst>
    <dgm:linClrLst hueDir="cw" meth="repeat">
      <a:schemeClr val="lt1"/>
    </dgm:linClrLst>
    <dgm:effectClrLst hueDir="cw" meth="span"/>
    <dgm:txLinClrLst hueDir="cw" meth="span"/>
    <dgm:txFillClrLst hueDir="cw" meth="span"/>
    <dgm:txEffectClrLst hueDir="cw" meth="span"/>
  </dgm:styleLbl>
  <dgm:styleLbl name="fgImgPlace1">
    <dgm:fillClrLst hueDir="cw" meth="repeat">
      <a:schemeClr val="accent1">
        <a:tint val="50000"/>
      </a:schemeClr>
    </dgm:fillClrLst>
    <dgm:linClrLst hueDir="cw" meth="repeat">
      <a:schemeClr val="lt1"/>
    </dgm:linClrLst>
    <dgm:effectClrLst hueDir="cw" meth="span"/>
    <dgm:txLinClrLst hueDir="cw" meth="span"/>
    <dgm:txFillClrLst hueDir="cw" meth="repeat">
      <a:schemeClr val="lt1"/>
    </dgm:txFillClrLst>
    <dgm:txEffectClrLst hueDir="cw" meth="span"/>
  </dgm:styleLbl>
  <dgm:styleLbl name="alignImgPlace1">
    <dgm:fillClrLst hueDir="cw" meth="repeat">
      <a:schemeClr val="accent1">
        <a:tint val="50000"/>
      </a:schemeClr>
    </dgm:fillClrLst>
    <dgm:linClrLst hueDir="cw" meth="repeat">
      <a:schemeClr val="lt1"/>
    </dgm:linClrLst>
    <dgm:effectClrLst hueDir="cw" meth="span"/>
    <dgm:txLinClrLst hueDir="cw" meth="span"/>
    <dgm:txFillClrLst hueDir="cw" meth="repeat">
      <a:schemeClr val="lt1"/>
    </dgm:txFillClrLst>
    <dgm:txEffectClrLst hueDir="cw" meth="span"/>
  </dgm:styleLbl>
  <dgm:styleLbl name="bgImgPlace1">
    <dgm:fillClrLst hueDir="cw" meth="repeat">
      <a:schemeClr val="accent1">
        <a:tint val="50000"/>
      </a:schemeClr>
    </dgm:fillClrLst>
    <dgm:linClrLst hueDir="cw" meth="repeat">
      <a:schemeClr val="lt1"/>
    </dgm:linClrLst>
    <dgm:effectClrLst hueDir="cw" meth="span"/>
    <dgm:txLinClrLst hueDir="cw" meth="span"/>
    <dgm:txFillClrLst hueDir="cw" meth="repeat">
      <a:schemeClr val="lt1"/>
    </dgm:txFillClrLst>
    <dgm:txEffectClrLst hueDir="cw" meth="span"/>
  </dgm:styleLbl>
  <dgm:styleLbl name="sibTrans2D1">
    <dgm:fillClrLst hueDir="cw" meth="repeat">
      <a:schemeClr val="accent1">
        <a:tint val="60000"/>
      </a:schemeClr>
    </dgm:fillClrLst>
    <dgm:linClrLst hueDir="cw" meth="repeat">
      <a:schemeClr val="accent1">
        <a:tint val="60000"/>
      </a:schemeClr>
    </dgm:linClrLst>
    <dgm:effectClrLst hueDir="cw" meth="span"/>
    <dgm:txLinClrLst hueDir="cw" meth="span"/>
    <dgm:txFillClrLst hueDir="cw" meth="span"/>
    <dgm:txEffectClrLst hueDir="cw" meth="span"/>
  </dgm:styleLbl>
  <dgm:styleLbl name="fgSibTrans2D1">
    <dgm:fillClrLst hueDir="cw" meth="repeat">
      <a:schemeClr val="accent1">
        <a:tint val="60000"/>
      </a:schemeClr>
    </dgm:fillClrLst>
    <dgm:linClrLst hueDir="cw" meth="repeat">
      <a:schemeClr val="accent1">
        <a:tint val="60000"/>
      </a:schemeClr>
    </dgm:linClrLst>
    <dgm:effectClrLst hueDir="cw" meth="span"/>
    <dgm:txLinClrLst hueDir="cw" meth="span"/>
    <dgm:txFillClrLst hueDir="cw" meth="span"/>
    <dgm:txEffectClrLst hueDir="cw" meth="span"/>
  </dgm:styleLbl>
  <dgm:styleLbl name="bgSibTrans2D1">
    <dgm:fillClrLst hueDir="cw" meth="repeat">
      <a:schemeClr val="accent1">
        <a:tint val="60000"/>
      </a:schemeClr>
    </dgm:fillClrLst>
    <dgm:linClrLst hueDir="cw" meth="repeat">
      <a:schemeClr val="accent1">
        <a:tint val="60000"/>
      </a:schemeClr>
    </dgm:linClrLst>
    <dgm:effectClrLst hueDir="cw" meth="span"/>
    <dgm:txLinClrLst hueDir="cw" meth="span"/>
    <dgm:txFillClrLst hueDir="cw" meth="span"/>
    <dgm:txEffectClrLst hueDir="cw" meth="span"/>
  </dgm:styleLbl>
  <dgm:styleLbl name="sibTrans1D1">
    <dgm:fillClrLst hueDir="cw" meth="repeat">
      <a:schemeClr val="accent1"/>
    </dgm:fillClrLst>
    <dgm:linClrLst hueDir="cw" meth="repeat">
      <a:schemeClr val="accent1"/>
    </dgm:linClrLst>
    <dgm:effectClrLst hueDir="cw" meth="span"/>
    <dgm:txLinClrLst hueDir="cw" meth="span"/>
    <dgm:txFillClrLst hueDir="cw" meth="repeat">
      <a:schemeClr val="tx1"/>
    </dgm:txFillClrLst>
    <dgm:txEffectClrLst hueDir="cw" meth="span"/>
  </dgm:styleLbl>
  <dgm:styleLbl name="callout">
    <dgm:fillClrLst hueDir="cw" meth="repeat">
      <a:schemeClr val="accent1"/>
    </dgm:fillClrLst>
    <dgm:linClrLst hueDir="cw" meth="repeat">
      <a:schemeClr val="accent1">
        <a:tint val="50000"/>
      </a:schemeClr>
    </dgm:linClrLst>
    <dgm:effectClrLst hueDir="cw" meth="span"/>
    <dgm:txLinClrLst hueDir="cw" meth="span"/>
    <dgm:txFillClrLst hueDir="cw" meth="repeat">
      <a:schemeClr val="tx1"/>
    </dgm:txFillClrLst>
    <dgm:txEffectClrLst hueDir="cw" meth="span"/>
  </dgm:styleLbl>
  <dgm:styleLbl name="asst0">
    <dgm:fillClrLst hueDir="cw" meth="repeat">
      <a:schemeClr val="accent1"/>
    </dgm:fillClrLst>
    <dgm:linClrLst hueDir="cw" meth="repeat">
      <a:schemeClr val="lt1"/>
    </dgm:linClrLst>
    <dgm:effectClrLst hueDir="cw" meth="span"/>
    <dgm:txLinClrLst hueDir="cw" meth="span"/>
    <dgm:txFillClrLst hueDir="cw" meth="span"/>
    <dgm:txEffectClrLst hueDir="cw" meth="span"/>
  </dgm:styleLbl>
  <dgm:styleLbl name="asst1">
    <dgm:fillClrLst hueDir="cw" meth="repeat">
      <a:schemeClr val="accent1"/>
    </dgm:fillClrLst>
    <dgm:linClrLst hueDir="cw" meth="repeat">
      <a:schemeClr val="lt1"/>
    </dgm:linClrLst>
    <dgm:effectClrLst hueDir="cw" meth="span"/>
    <dgm:txLinClrLst hueDir="cw" meth="span"/>
    <dgm:txFillClrLst hueDir="cw" meth="span"/>
    <dgm:txEffectClrLst hueDir="cw" meth="span"/>
  </dgm:styleLbl>
  <dgm:styleLbl name="asst2">
    <dgm:fillClrLst hueDir="cw" meth="repeat">
      <a:schemeClr val="accent1"/>
    </dgm:fillClrLst>
    <dgm:linClrLst hueDir="cw" meth="repeat">
      <a:schemeClr val="lt1"/>
    </dgm:linClrLst>
    <dgm:effectClrLst hueDir="cw" meth="span"/>
    <dgm:txLinClrLst hueDir="cw" meth="span"/>
    <dgm:txFillClrLst hueDir="cw" meth="span"/>
    <dgm:txEffectClrLst hueDir="cw" meth="span"/>
  </dgm:styleLbl>
  <dgm:styleLbl name="asst3">
    <dgm:fillClrLst hueDir="cw" meth="repeat">
      <a:schemeClr val="accent1"/>
    </dgm:fillClrLst>
    <dgm:linClrLst hueDir="cw" meth="repeat">
      <a:schemeClr val="lt1"/>
    </dgm:linClrLst>
    <dgm:effectClrLst hueDir="cw" meth="span"/>
    <dgm:txLinClrLst hueDir="cw" meth="span"/>
    <dgm:txFillClrLst hueDir="cw" meth="span"/>
    <dgm:txEffectClrLst hueDir="cw" meth="span"/>
  </dgm:styleLbl>
  <dgm:styleLbl name="asst4">
    <dgm:fillClrLst hueDir="cw" meth="repeat">
      <a:schemeClr val="accent1"/>
    </dgm:fillClrLst>
    <dgm:linClrLst hueDir="cw" meth="repeat">
      <a:schemeClr val="lt1"/>
    </dgm:linClrLst>
    <dgm:effectClrLst hueDir="cw" meth="span"/>
    <dgm:txLinClrLst hueDir="cw" meth="span"/>
    <dgm:txFillClrLst hueDir="cw" meth="span"/>
    <dgm:txEffectClrLst hueDir="cw" meth="span"/>
  </dgm:styleLbl>
  <dgm:styleLbl name="parChTrans2D1">
    <dgm:fillClrLst hueDir="cw" meth="repeat">
      <a:schemeClr val="accent1">
        <a:tint val="60000"/>
      </a:schemeClr>
    </dgm:fillClrLst>
    <dgm:linClrLst hueDir="cw" meth="repeat">
      <a:schemeClr val="accent1">
        <a:tint val="60000"/>
      </a:schemeClr>
    </dgm:linClrLst>
    <dgm:effectClrLst hueDir="cw" meth="span"/>
    <dgm:txLinClrLst hueDir="cw" meth="span"/>
    <dgm:txFillClrLst hueDir="cw" meth="repeat">
      <a:schemeClr val="lt1"/>
    </dgm:txFillClrLst>
    <dgm:txEffectClrLst hueDir="cw" meth="span"/>
  </dgm:styleLbl>
  <dgm:styleLbl name="parChTrans2D2">
    <dgm:fillClrLst hueDir="cw" meth="repeat">
      <a:schemeClr val="accent1"/>
    </dgm:fillClrLst>
    <dgm:linClrLst hueDir="cw" meth="repeat">
      <a:schemeClr val="accent1"/>
    </dgm:linClrLst>
    <dgm:effectClrLst hueDir="cw" meth="span"/>
    <dgm:txLinClrLst hueDir="cw" meth="span"/>
    <dgm:txFillClrLst hueDir="cw" meth="repeat">
      <a:schemeClr val="lt1"/>
    </dgm:txFillClrLst>
    <dgm:txEffectClrLst hueDir="cw" meth="span"/>
  </dgm:styleLbl>
  <dgm:styleLbl name="parChTrans2D3">
    <dgm:fillClrLst hueDir="cw" meth="repeat">
      <a:schemeClr val="accent1"/>
    </dgm:fillClrLst>
    <dgm:linClrLst hueDir="cw" meth="repeat">
      <a:schemeClr val="accent1"/>
    </dgm:linClrLst>
    <dgm:effectClrLst hueDir="cw" meth="span"/>
    <dgm:txLinClrLst hueDir="cw" meth="span"/>
    <dgm:txFillClrLst hueDir="cw" meth="repeat">
      <a:schemeClr val="lt1"/>
    </dgm:txFillClrLst>
    <dgm:txEffectClrLst hueDir="cw" meth="span"/>
  </dgm:styleLbl>
  <dgm:styleLbl name="parChTrans2D4">
    <dgm:fillClrLst hueDir="cw" meth="repeat">
      <a:schemeClr val="accent1"/>
    </dgm:fillClrLst>
    <dgm:linClrLst hueDir="cw" meth="repeat">
      <a:schemeClr val="accent1"/>
    </dgm:linClrLst>
    <dgm:effectClrLst hueDir="cw" meth="span"/>
    <dgm:txLinClrLst hueDir="cw" meth="span"/>
    <dgm:txFillClrLst hueDir="cw" meth="repeat">
      <a:schemeClr val="lt1"/>
    </dgm:txFillClrLst>
    <dgm:txEffectClrLst hueDir="cw" meth="span"/>
  </dgm:styleLbl>
  <dgm:styleLbl name="parChTrans1D1">
    <dgm:fillClrLst hueDir="cw" meth="repeat">
      <a:schemeClr val="accent1"/>
    </dgm:fillClrLst>
    <dgm:linClrLst hueDir="cw" meth="repeat">
      <a:schemeClr val="accent1">
        <a:shade val="60000"/>
      </a:schemeClr>
    </dgm:linClrLst>
    <dgm:effectClrLst hueDir="cw" meth="span"/>
    <dgm:txLinClrLst hueDir="cw" meth="span"/>
    <dgm:txFillClrLst hueDir="cw" meth="repeat">
      <a:schemeClr val="tx1"/>
    </dgm:txFillClrLst>
    <dgm:txEffectClrLst hueDir="cw" meth="span"/>
  </dgm:styleLbl>
  <dgm:styleLbl name="parChTrans1D2">
    <dgm:fillClrLst hueDir="cw" meth="repeat">
      <a:schemeClr val="accent1"/>
    </dgm:fillClrLst>
    <dgm:linClrLst hueDir="cw" meth="repeat">
      <a:schemeClr val="accent1">
        <a:shade val="60000"/>
      </a:schemeClr>
    </dgm:linClrLst>
    <dgm:effectClrLst hueDir="cw" meth="span"/>
    <dgm:txLinClrLst hueDir="cw" meth="span"/>
    <dgm:txFillClrLst hueDir="cw" meth="repeat">
      <a:schemeClr val="tx1"/>
    </dgm:txFillClrLst>
    <dgm:txEffectClrLst hueDir="cw" meth="span"/>
  </dgm:styleLbl>
  <dgm:styleLbl name="parChTrans1D3">
    <dgm:fillClrLst hueDir="cw" meth="repeat">
      <a:schemeClr val="accent1"/>
    </dgm:fillClrLst>
    <dgm:linClrLst hueDir="cw" meth="repeat">
      <a:schemeClr val="accent1">
        <a:shade val="80000"/>
      </a:schemeClr>
    </dgm:linClrLst>
    <dgm:effectClrLst hueDir="cw" meth="span"/>
    <dgm:txLinClrLst hueDir="cw" meth="span"/>
    <dgm:txFillClrLst hueDir="cw" meth="repeat">
      <a:schemeClr val="tx1"/>
    </dgm:txFillClrLst>
    <dgm:txEffectClrLst hueDir="cw" meth="span"/>
  </dgm:styleLbl>
  <dgm:styleLbl name="parChTrans1D4">
    <dgm:fillClrLst hueDir="cw" meth="repeat">
      <a:schemeClr val="accent1"/>
    </dgm:fillClrLst>
    <dgm:linClrLst hueDir="cw" meth="repeat">
      <a:schemeClr val="accent1">
        <a:shade val="80000"/>
      </a:schemeClr>
    </dgm:linClrLst>
    <dgm:effectClrLst hueDir="cw" meth="span"/>
    <dgm:txLinClrLst hueDir="cw" meth="span"/>
    <dgm:txFillClrLst hueDir="cw" meth="repeat">
      <a:schemeClr val="tx1"/>
    </dgm:txFillClrLst>
    <dgm:txEffectClrLst hueDir="cw" meth="span"/>
  </dgm:styleLbl>
  <dgm:styleLbl name="fgAcc1">
    <dgm:fillClrLst hueDir="cw" meth="repeat">
      <a:schemeClr val="lt1">
        <a:alpha val="90000"/>
      </a:schemeClr>
    </dgm:fillClrLst>
    <dgm:linClrLst hueDir="cw" meth="repeat">
      <a:schemeClr val="accent1"/>
    </dgm:linClrLst>
    <dgm:effectClrLst hueDir="cw" meth="span"/>
    <dgm:txLinClrLst hueDir="cw" meth="span"/>
    <dgm:txFillClrLst hueDir="cw" meth="repeat">
      <a:schemeClr val="dk1"/>
    </dgm:txFillClrLst>
    <dgm:txEffectClrLst hueDir="cw" meth="span"/>
  </dgm:styleLbl>
  <dgm:styleLbl name="conFgAcc1">
    <dgm:fillClrLst hueDir="cw" meth="repeat">
      <a:schemeClr val="lt1">
        <a:alpha val="90000"/>
      </a:schemeClr>
    </dgm:fillClrLst>
    <dgm:linClrLst hueDir="cw" meth="repeat">
      <a:schemeClr val="accent1"/>
    </dgm:linClrLst>
    <dgm:effectClrLst hueDir="cw" meth="span"/>
    <dgm:txLinClrLst hueDir="cw" meth="span"/>
    <dgm:txFillClrLst hueDir="cw" meth="repeat">
      <a:schemeClr val="dk1"/>
    </dgm:txFillClrLst>
    <dgm:txEffectClrLst hueDir="cw" meth="span"/>
  </dgm:styleLbl>
  <dgm:styleLbl name="alignAcc1">
    <dgm:fillClrLst hueDir="cw" meth="repeat">
      <a:schemeClr val="lt1">
        <a:alpha val="90000"/>
      </a:schemeClr>
    </dgm:fillClrLst>
    <dgm:linClrLst hueDir="cw" meth="repeat">
      <a:schemeClr val="accent1"/>
    </dgm:linClrLst>
    <dgm:effectClrLst hueDir="cw" meth="span"/>
    <dgm:txLinClrLst hueDir="cw" meth="span"/>
    <dgm:txFillClrLst hueDir="cw" meth="repeat">
      <a:schemeClr val="dk1"/>
    </dgm:txFillClrLst>
    <dgm:txEffectClrLst hueDir="cw" meth="span"/>
  </dgm:styleLbl>
  <dgm:styleLbl name="trAlignAcc1">
    <dgm:fillClrLst hueDir="cw" meth="repeat">
      <a:schemeClr val="lt1">
        <a:alpha val="40000"/>
      </a:schemeClr>
    </dgm:fillClrLst>
    <dgm:linClrLst hueDir="cw" meth="repeat">
      <a:schemeClr val="accent1"/>
    </dgm:linClrLst>
    <dgm:effectClrLst hueDir="cw" meth="span"/>
    <dgm:txLinClrLst hueDir="cw" meth="span"/>
    <dgm:txFillClrLst hueDir="cw" meth="repeat">
      <a:schemeClr val="dk1"/>
    </dgm:txFillClrLst>
    <dgm:txEffectClrLst hueDir="cw" meth="span"/>
  </dgm:styleLbl>
  <dgm:styleLbl name="bgAcc1">
    <dgm:fillClrLst hueDir="cw" meth="repeat">
      <a:schemeClr val="lt1">
        <a:alpha val="90000"/>
      </a:schemeClr>
    </dgm:fillClrLst>
    <dgm:linClrLst hueDir="cw" meth="repeat">
      <a:schemeClr val="accent1"/>
    </dgm:linClrLst>
    <dgm:effectClrLst hueDir="cw" meth="span"/>
    <dgm:txLinClrLst hueDir="cw" meth="span"/>
    <dgm:txFillClrLst hueDir="cw" meth="repeat">
      <a:schemeClr val="dk1"/>
    </dgm:txFillClrLst>
    <dgm:txEffectClrLst hueDir="cw" meth="span"/>
  </dgm:styleLbl>
  <dgm:styleLbl name="solidFgAcc1">
    <dgm:fillClrLst hueDir="cw" meth="repeat">
      <a:schemeClr val="lt1"/>
    </dgm:fillClrLst>
    <dgm:linClrLst hueDir="cw" meth="repeat">
      <a:schemeClr val="accent1"/>
    </dgm:linClrLst>
    <dgm:effectClrLst hueDir="cw" meth="span"/>
    <dgm:txLinClrLst hueDir="cw" meth="span"/>
    <dgm:txFillClrLst hueDir="cw" meth="repeat">
      <a:schemeClr val="dk1"/>
    </dgm:txFillClrLst>
    <dgm:txEffectClrLst hueDir="cw" meth="span"/>
  </dgm:styleLbl>
  <dgm:styleLbl name="solidAlignAcc1">
    <dgm:fillClrLst hueDir="cw" meth="repeat">
      <a:schemeClr val="lt1"/>
    </dgm:fillClrLst>
    <dgm:linClrLst hueDir="cw" meth="repeat">
      <a:schemeClr val="accent1"/>
    </dgm:linClrLst>
    <dgm:effectClrLst hueDir="cw" meth="span"/>
    <dgm:txLinClrLst hueDir="cw" meth="span"/>
    <dgm:txFillClrLst hueDir="cw" meth="repeat">
      <a:schemeClr val="dk1"/>
    </dgm:txFillClrLst>
    <dgm:txEffectClrLst hueDir="cw" meth="span"/>
  </dgm:styleLbl>
  <dgm:styleLbl name="solidBgAcc1">
    <dgm:fillClrLst hueDir="cw" meth="repeat">
      <a:schemeClr val="lt1"/>
    </dgm:fillClrLst>
    <dgm:linClrLst hueDir="cw" meth="repeat">
      <a:schemeClr val="accent1"/>
    </dgm:linClrLst>
    <dgm:effectClrLst hueDir="cw" meth="span"/>
    <dgm:txLinClrLst hueDir="cw" meth="span"/>
    <dgm:txFillClrLst hueDir="cw" meth="repeat">
      <a:schemeClr val="dk1"/>
    </dgm:txFillClrLst>
    <dgm:txEffectClrLst hueDir="cw" meth="span"/>
  </dgm:styleLbl>
  <dgm:styleLbl name="fgAccFollowNode1">
    <dgm:fillClrLst hueDir="cw" meth="repeat">
      <a:schemeClr val="accent1">
        <a:alpha val="90000"/>
        <a:tint val="40000"/>
      </a:schemeClr>
    </dgm:fillClrLst>
    <dgm:linClrLst hueDir="cw" meth="repeat">
      <a:schemeClr val="accent1">
        <a:alpha val="90000"/>
        <a:tint val="40000"/>
      </a:schemeClr>
    </dgm:linClrLst>
    <dgm:effectClrLst hueDir="cw" meth="span"/>
    <dgm:txLinClrLst hueDir="cw" meth="span"/>
    <dgm:txFillClrLst hueDir="cw" meth="repeat">
      <a:schemeClr val="dk1"/>
    </dgm:txFillClrLst>
    <dgm:txEffectClrLst hueDir="cw" meth="span"/>
  </dgm:styleLbl>
  <dgm:styleLbl name="alignAccFollowNode1">
    <dgm:fillClrLst hueDir="cw" meth="repeat">
      <a:schemeClr val="accent1">
        <a:alpha val="90000"/>
        <a:tint val="40000"/>
      </a:schemeClr>
    </dgm:fillClrLst>
    <dgm:linClrLst hueDir="cw" meth="repeat">
      <a:schemeClr val="accent1">
        <a:alpha val="90000"/>
        <a:tint val="40000"/>
      </a:schemeClr>
    </dgm:linClrLst>
    <dgm:effectClrLst hueDir="cw" meth="span"/>
    <dgm:txLinClrLst hueDir="cw" meth="span"/>
    <dgm:txFillClrLst hueDir="cw" meth="repeat">
      <a:schemeClr val="dk1"/>
    </dgm:txFillClrLst>
    <dgm:txEffectClrLst hueDir="cw" meth="span"/>
  </dgm:styleLbl>
  <dgm:styleLbl name="bgAccFollowNode1">
    <dgm:fillClrLst hueDir="cw" meth="repeat">
      <a:schemeClr val="accent1">
        <a:alpha val="90000"/>
        <a:tint val="40000"/>
      </a:schemeClr>
    </dgm:fillClrLst>
    <dgm:linClrLst hueDir="cw" meth="repeat">
      <a:schemeClr val="accent1">
        <a:alpha val="90000"/>
        <a:tint val="40000"/>
      </a:schemeClr>
    </dgm:linClrLst>
    <dgm:effectClrLst hueDir="cw" meth="span"/>
    <dgm:txLinClrLst hueDir="cw" meth="span"/>
    <dgm:txFillClrLst hueDir="cw" meth="repeat">
      <a:schemeClr val="dk1"/>
    </dgm:txFillClrLst>
    <dgm:txEffectClrLst hueDir="cw" meth="span"/>
  </dgm:styleLbl>
  <dgm:styleLbl name="fgAcc0">
    <dgm:fillClrLst hueDir="cw" meth="repeat">
      <a:schemeClr val="lt1">
        <a:alpha val="90000"/>
      </a:schemeClr>
    </dgm:fillClrLst>
    <dgm:linClrLst hueDir="cw" meth="repeat">
      <a:schemeClr val="accent1"/>
    </dgm:linClrLst>
    <dgm:effectClrLst hueDir="cw" meth="span"/>
    <dgm:txLinClrLst hueDir="cw" meth="span"/>
    <dgm:txFillClrLst hueDir="cw" meth="repeat">
      <a:schemeClr val="dk1"/>
    </dgm:txFillClrLst>
    <dgm:txEffectClrLst hueDir="cw" meth="span"/>
  </dgm:styleLbl>
  <dgm:styleLbl name="fgAcc2">
    <dgm:fillClrLst hueDir="cw" meth="repeat">
      <a:schemeClr val="lt1">
        <a:alpha val="90000"/>
      </a:schemeClr>
    </dgm:fillClrLst>
    <dgm:linClrLst hueDir="cw" meth="repeat">
      <a:schemeClr val="accent1"/>
    </dgm:linClrLst>
    <dgm:effectClrLst hueDir="cw" meth="span"/>
    <dgm:txLinClrLst hueDir="cw" meth="span"/>
    <dgm:txFillClrLst hueDir="cw" meth="repeat">
      <a:schemeClr val="dk1"/>
    </dgm:txFillClrLst>
    <dgm:txEffectClrLst hueDir="cw" meth="span"/>
  </dgm:styleLbl>
  <dgm:styleLbl name="fgAcc3">
    <dgm:fillClrLst hueDir="cw" meth="repeat">
      <a:schemeClr val="lt1">
        <a:alpha val="90000"/>
      </a:schemeClr>
    </dgm:fillClrLst>
    <dgm:linClrLst hueDir="cw" meth="repeat">
      <a:schemeClr val="accent1"/>
    </dgm:linClrLst>
    <dgm:effectClrLst hueDir="cw" meth="span"/>
    <dgm:txLinClrLst hueDir="cw" meth="span"/>
    <dgm:txFillClrLst hueDir="cw" meth="repeat">
      <a:schemeClr val="dk1"/>
    </dgm:txFillClrLst>
    <dgm:txEffectClrLst hueDir="cw" meth="span"/>
  </dgm:styleLbl>
  <dgm:styleLbl name="fgAcc4">
    <dgm:fillClrLst hueDir="cw" meth="repeat">
      <a:schemeClr val="lt1">
        <a:alpha val="90000"/>
      </a:schemeClr>
    </dgm:fillClrLst>
    <dgm:linClrLst hueDir="cw" meth="repeat">
      <a:schemeClr val="accent1"/>
    </dgm:linClrLst>
    <dgm:effectClrLst hueDir="cw" meth="span"/>
    <dgm:txLinClrLst hueDir="cw" meth="span"/>
    <dgm:txFillClrLst hueDir="cw" meth="repeat">
      <a:schemeClr val="dk1"/>
    </dgm:txFillClrLst>
    <dgm:txEffectClrLst hueDir="cw" meth="span"/>
  </dgm:styleLbl>
  <dgm:styleLbl name="bgShp">
    <dgm:fillClrLst hueDir="cw" meth="repeat">
      <a:schemeClr val="accent1">
        <a:tint val="40000"/>
      </a:schemeClr>
    </dgm:fillClrLst>
    <dgm:linClrLst hueDir="cw" meth="repeat">
      <a:schemeClr val="accent1"/>
    </dgm:linClrLst>
    <dgm:effectClrLst hueDir="cw" meth="span"/>
    <dgm:txLinClrLst hueDir="cw" meth="span"/>
    <dgm:txFillClrLst hueDir="cw" meth="repeat">
      <a:schemeClr val="dk1"/>
    </dgm:txFillClrLst>
    <dgm:txEffectClrLst hueDir="cw" meth="span"/>
  </dgm:styleLbl>
  <dgm:styleLbl name="dkBgShp">
    <dgm:fillClrLst hueDir="cw" meth="repeat">
      <a:schemeClr val="accent1">
        <a:shade val="80000"/>
      </a:schemeClr>
    </dgm:fillClrLst>
    <dgm:linClrLst hueDir="cw" meth="repeat">
      <a:schemeClr val="accent1"/>
    </dgm:linClrLst>
    <dgm:effectClrLst hueDir="cw" meth="span"/>
    <dgm:txLinClrLst hueDir="cw" meth="span"/>
    <dgm:txFillClrLst hueDir="cw" meth="repeat">
      <a:schemeClr val="lt1"/>
    </dgm:txFillClrLst>
    <dgm:txEffectClrLst hueDir="cw" meth="span"/>
  </dgm:styleLbl>
  <dgm:styleLbl name="trBgShp">
    <dgm:fillClrLst hueDir="cw" meth="repeat">
      <a:schemeClr val="accent1">
        <a:tint val="50000"/>
        <a:alpha val="40000"/>
      </a:schemeClr>
    </dgm:fillClrLst>
    <dgm:linClrLst hueDir="cw" meth="repeat">
      <a:schemeClr val="accent1"/>
    </dgm:linClrLst>
    <dgm:effectClrLst hueDir="cw" meth="span"/>
    <dgm:txLinClrLst hueDir="cw" meth="span"/>
    <dgm:txFillClrLst hueDir="cw" meth="repeat">
      <a:schemeClr val="lt1"/>
    </dgm:txFillClrLst>
    <dgm:txEffectClrLst hueDir="cw" meth="span"/>
  </dgm:styleLbl>
  <dgm:styleLbl name="fgShp">
    <dgm:fillClrLst hueDir="cw" meth="repeat">
      <a:schemeClr val="accent1">
        <a:tint val="60000"/>
      </a:schemeClr>
    </dgm:fillClrLst>
    <dgm:linClrLst hueDir="cw" meth="repeat">
      <a:schemeClr val="lt1"/>
    </dgm:linClrLst>
    <dgm:effectClrLst hueDir="cw" meth="span"/>
    <dgm:txLinClrLst hueDir="cw" meth="span"/>
    <dgm:txFillClrLst hueDir="cw" meth="repeat">
      <a:schemeClr val="dk1"/>
    </dgm:txFillClrLst>
    <dgm:txEffectClrLst hueDir="cw" meth="span"/>
  </dgm:styleLbl>
  <dgm:styleLbl name="revTx">
    <dgm:fillClrLst hueDir="cw" meth="repeat">
      <a:schemeClr val="lt1">
        <a:alpha val="0"/>
      </a:schemeClr>
    </dgm:fillClrLst>
    <dgm:linClrLst hueDir="cw" meth="repeat">
      <a:schemeClr val="dk1">
        <a:alpha val="0"/>
      </a:schemeClr>
    </dgm:linClrLst>
    <dgm:effectClrLst hueDir="cw" meth="span"/>
    <dgm:txLinClrLst hueDir="cw" meth="span"/>
    <dgm:txFillClrLst hueDir="cw" meth="repeat">
      <a:schemeClr val="tx1"/>
    </dgm:txFillClrLst>
    <dgm:txEffectClrLst hueDir="cw" meth="span"/>
  </dgm:styleLbl>
</dgm:colorsDef>
</file>

<file path=ppt/diagrams/data1.xml><?xml version="1.0" encoding="utf-8"?>
<dgm:dataModel xmlns:dgm="http://schemas.openxmlformats.org/drawingml/2006/diagram" xmlns:a="http://schemas.openxmlformats.org/drawingml/2006/main" xmlns:r="http://schemas.openxmlformats.org/officeDocument/2006/relationships">
  <dgm:ptLst>
    <dgm:pt modelId="{E8827E15-7CC4-46B1-AAD0-9D30D6788582}" type="doc">
      <dgm:prSet loTypeId="urn:microsoft.com/office/officeart/2005/8/layout/hProcess10" loCatId="process" qsTypeId="urn:microsoft.com/office/officeart/2005/8/quickstyle/simple1" qsCatId="simple" csTypeId="urn:microsoft.com/office/officeart/2005/8/colors/accent1_2" csCatId="accent1" phldr="0"/>
      <dgm:spPr bwMode="auto"/>
      <dgm:t>
        <a:bodyPr/>
        <a:lstStyle/>
        <a:p>
          <a:pPr>
            <a:defRPr/>
          </a:pPr>
          <a:endParaRPr/>
        </a:p>
      </dgm:t>
    </dgm:pt>
    <dgm:pt modelId="{48347D37-2C69-4244-960A-6F7431424354}" type="node">
      <dgm:prSet phldr="0" phldrT="[Text]"/>
      <dgm:spPr bwMode="auto"/>
      <dgm:t>
        <a:bodyPr vertOverflow="overflow" horzOverflow="overflow" vert="horz" rtlCol="0" fromWordArt="0" anchor="t" forceAA="0" upright="0" compatLnSpc="0"/>
        <a:p>
          <a:pPr algn="l">
            <a:lnSpc>
              <a:spcPct val="90000"/>
            </a:lnSpc>
            <a:spcAft>
              <a:spcPts val="839"/>
            </a:spcAft>
            <a:defRPr/>
          </a:pPr>
          <a:r>
            <a:rPr lang="de-DE"/>
            <a:t>Entwicklung</a:t>
          </a:r>
          <a:r>
            <a:rPr lang="de-DE"/>
            <a:t>:</a:t>
          </a:r>
          <a:endParaRPr/>
        </a:p>
        <a:p>
          <a:pPr algn="l">
            <a:lnSpc>
              <a:spcPct val="90000"/>
            </a:lnSpc>
            <a:spcAft>
              <a:spcPts val="839"/>
            </a:spcAft>
            <a:defRPr/>
          </a:pPr>
          <a:endParaRPr/>
        </a:p>
      </dgm:t>
    </dgm:pt>
    <dgm:pt modelId="{6ED1C8B2-3BB6-4AC2-B79B-5C4137E6AF6E}" type="parTrans" cxnId="{33F588D4-A330-4F25-8376-B8823DD8F542}">
      <dgm:prSet/>
      <dgm:spPr bwMode="auto"/>
      <dgm:t>
        <a:bodyPr/>
        <a:lstStyle/>
        <a:p>
          <a:pPr>
            <a:defRPr/>
          </a:pPr>
          <a:endParaRPr/>
        </a:p>
      </dgm:t>
    </dgm:pt>
    <dgm:pt modelId="{CE2E0E4C-1840-4C4B-86D2-26BEF2029528}" type="sibTrans" cxnId="{33F588D4-A330-4F25-8376-B8823DD8F542}">
      <dgm:prSet/>
      <dgm:spPr bwMode="auto"/>
      <dgm:t>
        <a:bodyPr/>
        <a:lstStyle/>
        <a:p>
          <a:pPr>
            <a:defRPr/>
          </a:pPr>
          <a:endParaRPr/>
        </a:p>
      </dgm:t>
    </dgm:pt>
    <dgm:pt modelId="{1983FDF8-072D-492F-96FB-2B7911359FF4}" type="node">
      <dgm:prSet phldr="0" phldrT="[Text]"/>
      <dgm:spPr bwMode="auto"/>
      <dgm:t>
        <a:bodyPr vertOverflow="overflow" horzOverflow="overflow" vert="horz" rtlCol="0" fromWordArt="0" anchor="t" forceAA="0" upright="0" compatLnSpc="0"/>
        <a:p>
          <a:pPr algn="l">
            <a:lnSpc>
              <a:spcPct val="90000"/>
            </a:lnSpc>
            <a:spcAft>
              <a:spcPts val="287"/>
            </a:spcAft>
            <a:defRPr/>
          </a:pPr>
          <a:r>
            <a:rPr lang="de-DE"/>
            <a:t>Performance</a:t>
          </a:r>
          <a:endParaRPr/>
        </a:p>
        <a:p>
          <a:pPr algn="l">
            <a:lnSpc>
              <a:spcPct val="90000"/>
            </a:lnSpc>
            <a:spcAft>
              <a:spcPts val="287"/>
            </a:spcAft>
            <a:defRPr/>
          </a:pPr>
          <a:r>
            <a:rPr lang="de-DE"/>
            <a:t>Machbarkeit</a:t>
          </a:r>
          <a:endParaRPr/>
        </a:p>
      </dgm:t>
    </dgm:pt>
    <dgm:pt modelId="{43FEEB1B-CA9B-4BEA-B700-C5E4C37A5E1E}" type="parTrans" cxnId="{88822094-702E-4EA3-B530-5AF71F611879}">
      <dgm:prSet/>
      <dgm:spPr bwMode="auto"/>
      <dgm:t>
        <a:bodyPr/>
        <a:lstStyle/>
        <a:p>
          <a:pPr>
            <a:defRPr/>
          </a:pPr>
          <a:endParaRPr/>
        </a:p>
      </dgm:t>
    </dgm:pt>
    <dgm:pt modelId="{D1B89A01-580C-4D8A-94DC-E84F7B8790A8}" type="sibTrans" cxnId="{88822094-702E-4EA3-B530-5AF71F611879}">
      <dgm:prSet/>
      <dgm:spPr bwMode="auto"/>
      <dgm:t>
        <a:bodyPr/>
        <a:lstStyle/>
        <a:p>
          <a:pPr>
            <a:defRPr/>
          </a:pPr>
          <a:endParaRPr/>
        </a:p>
      </dgm:t>
    </dgm:pt>
    <dgm:pt modelId="{8FDE10C1-F4FC-43AD-ACB7-B7BA0930A8BB}" type="node">
      <dgm:prSet phldr="0" phldrT="[Text]"/>
      <dgm:spPr bwMode="auto"/>
      <dgm:t>
        <a:bodyPr vertOverflow="overflow" horzOverflow="overflow" vert="horz" rtlCol="0" fromWordArt="0" anchor="t" forceAA="0" upright="0" compatLnSpc="0"/>
        <a:p>
          <a:pPr algn="l">
            <a:lnSpc>
              <a:spcPct val="90000"/>
            </a:lnSpc>
            <a:spcAft>
              <a:spcPts val="287"/>
            </a:spcAft>
            <a:defRPr/>
          </a:pPr>
          <a:r>
            <a:rPr lang="de-DE"/>
            <a:t>Gesetze</a:t>
          </a:r>
          <a:endParaRPr/>
        </a:p>
        <a:p>
          <a:pPr algn="l">
            <a:lnSpc>
              <a:spcPct val="90000"/>
            </a:lnSpc>
            <a:spcAft>
              <a:spcPts val="287"/>
            </a:spcAft>
            <a:defRPr/>
          </a:pPr>
          <a:r>
            <a:rPr lang="de-DE"/>
            <a:t>Nachhaltigkeit</a:t>
          </a:r>
          <a:endParaRPr/>
        </a:p>
      </dgm:t>
    </dgm:pt>
    <dgm:pt modelId="{53EC2A94-46DC-413A-AA49-2FB5378BB5E4}" type="parTrans" cxnId="{F88C486F-D35E-4DF3-9946-643197126FCF}">
      <dgm:prSet/>
      <dgm:spPr bwMode="auto"/>
      <dgm:t>
        <a:bodyPr/>
        <a:lstStyle/>
        <a:p>
          <a:pPr>
            <a:defRPr/>
          </a:pPr>
          <a:endParaRPr/>
        </a:p>
      </dgm:t>
    </dgm:pt>
    <dgm:pt modelId="{9BC2743F-1370-432B-94E3-C45FAE1E1AAF}" type="sibTrans" cxnId="{F88C486F-D35E-4DF3-9946-643197126FCF}">
      <dgm:prSet/>
      <dgm:spPr bwMode="auto"/>
      <dgm:t>
        <a:bodyPr/>
        <a:lstStyle/>
        <a:p>
          <a:pPr>
            <a:defRPr/>
          </a:pPr>
          <a:endParaRPr/>
        </a:p>
      </dgm:t>
    </dgm:pt>
    <dgm:pt modelId="{8B01F18B-7907-4823-9A40-0AF0C41AE4F8}" type="node">
      <dgm:prSet phldr="0" phldrT="[Text]"/>
      <dgm:spPr bwMode="auto"/>
      <dgm:t>
        <a:bodyPr vertOverflow="overflow" horzOverflow="overflow" vert="horz" rtlCol="0" fromWordArt="0" anchor="t" forceAA="0" upright="0" compatLnSpc="0"/>
        <a:p>
          <a:pPr algn="l">
            <a:lnSpc>
              <a:spcPct val="90000"/>
            </a:lnSpc>
            <a:spcAft>
              <a:spcPts val="881"/>
            </a:spcAft>
            <a:defRPr/>
          </a:pPr>
          <a:r>
            <a:rPr lang="de-DE"/>
            <a:t>Einführung:</a:t>
          </a:r>
          <a:endParaRPr/>
        </a:p>
        <a:p>
          <a:pPr algn="l">
            <a:lnSpc>
              <a:spcPct val="90000"/>
            </a:lnSpc>
            <a:spcAft>
              <a:spcPts val="881"/>
            </a:spcAft>
            <a:defRPr/>
          </a:pPr>
          <a:endParaRPr/>
        </a:p>
      </dgm:t>
    </dgm:pt>
    <dgm:pt modelId="{548E0AFB-A5AA-4D82-9963-35A3134721CF}" type="parTrans" cxnId="{76DF1060-C81F-4970-9946-A9F71EC2AA64}">
      <dgm:prSet/>
      <dgm:spPr bwMode="auto"/>
      <dgm:t>
        <a:bodyPr/>
        <a:lstStyle/>
        <a:p>
          <a:pPr>
            <a:defRPr/>
          </a:pPr>
          <a:endParaRPr/>
        </a:p>
      </dgm:t>
    </dgm:pt>
    <dgm:pt modelId="{9C710217-8AE8-45DA-BF2A-BE46C92B78AE}" type="sibTrans" cxnId="{76DF1060-C81F-4970-9946-A9F71EC2AA64}">
      <dgm:prSet/>
      <dgm:spPr bwMode="auto"/>
      <dgm:t>
        <a:bodyPr/>
        <a:lstStyle/>
        <a:p>
          <a:pPr>
            <a:defRPr/>
          </a:pPr>
          <a:endParaRPr/>
        </a:p>
      </dgm:t>
    </dgm:pt>
    <dgm:pt modelId="{54C9CB70-CEFB-4DB7-91A5-C1DBC917EE9A}" type="node">
      <dgm:prSet phldr="0" phldrT="[Text]"/>
      <dgm:spPr bwMode="auto"/>
      <dgm:t>
        <a:bodyPr vertOverflow="overflow" horzOverflow="overflow" vert="horz" rtlCol="0" fromWordArt="0" anchor="t" forceAA="0" upright="0" compatLnSpc="0"/>
        <a:p>
          <a:pPr algn="l">
            <a:lnSpc>
              <a:spcPct val="90000"/>
            </a:lnSpc>
            <a:spcAft>
              <a:spcPts val="287"/>
            </a:spcAft>
            <a:defRPr/>
          </a:pPr>
          <a:r>
            <a:rPr lang="de-DE"/>
            <a:t>Medien</a:t>
          </a:r>
          <a:endParaRPr/>
        </a:p>
        <a:p>
          <a:pPr algn="l">
            <a:lnSpc>
              <a:spcPct val="90000"/>
            </a:lnSpc>
            <a:spcAft>
              <a:spcPts val="287"/>
            </a:spcAft>
            <a:defRPr/>
          </a:pPr>
          <a:r>
            <a:rPr lang="de-DE"/>
            <a:t>Multiplikatoren</a:t>
          </a:r>
          <a:endParaRPr/>
        </a:p>
      </dgm:t>
    </dgm:pt>
    <dgm:pt modelId="{D7CE8B55-1108-4047-AD22-A0E004D76323}" type="parTrans" cxnId="{4881CB65-3AA7-4B00-B8A7-12B7BE1B174E}">
      <dgm:prSet/>
      <dgm:spPr bwMode="auto"/>
      <dgm:t>
        <a:bodyPr/>
        <a:lstStyle/>
        <a:p>
          <a:pPr>
            <a:defRPr/>
          </a:pPr>
          <a:endParaRPr/>
        </a:p>
      </dgm:t>
    </dgm:pt>
    <dgm:pt modelId="{E024F92F-E7A4-4DD5-9867-55CFAE6D256C}" type="sibTrans" cxnId="{4881CB65-3AA7-4B00-B8A7-12B7BE1B174E}">
      <dgm:prSet/>
      <dgm:spPr bwMode="auto"/>
      <dgm:t>
        <a:bodyPr/>
        <a:lstStyle/>
        <a:p>
          <a:pPr>
            <a:defRPr/>
          </a:pPr>
          <a:endParaRPr/>
        </a:p>
      </dgm:t>
    </dgm:pt>
    <dgm:pt modelId="{14BA140E-4560-4E81-8610-000DD3E8D7C5}" type="node">
      <dgm:prSet phldr="0" phldrT="[Text]"/>
      <dgm:spPr bwMode="auto"/>
      <dgm:t>
        <a:bodyPr vertOverflow="overflow" horzOverflow="overflow" vert="horz" rtlCol="0" fromWordArt="0" anchor="t" forceAA="0" upright="0" compatLnSpc="0"/>
        <a:p>
          <a:pPr algn="l">
            <a:lnSpc>
              <a:spcPct val="90000"/>
            </a:lnSpc>
            <a:spcAft>
              <a:spcPts val="287"/>
            </a:spcAft>
            <a:defRPr/>
          </a:pPr>
          <a:r>
            <a:rPr lang="de-DE"/>
            <a:t>Influencer</a:t>
          </a:r>
          <a:endParaRPr lang="de-DE"/>
        </a:p>
        <a:p>
          <a:pPr algn="l">
            <a:lnSpc>
              <a:spcPct val="90000"/>
            </a:lnSpc>
            <a:spcAft>
              <a:spcPts val="287"/>
            </a:spcAft>
            <a:defRPr/>
          </a:pPr>
          <a:r>
            <a:rPr lang="de-DE"/>
            <a:t>Präsentation</a:t>
          </a:r>
          <a:endParaRPr/>
        </a:p>
      </dgm:t>
    </dgm:pt>
    <dgm:pt modelId="{DFAB15F8-501F-4803-AB9A-9ABF0AD05DE3}" type="parTrans" cxnId="{83430277-17E7-4721-A984-532EEDDCF03F}">
      <dgm:prSet/>
      <dgm:spPr bwMode="auto"/>
      <dgm:t>
        <a:bodyPr/>
        <a:lstStyle/>
        <a:p>
          <a:pPr>
            <a:defRPr/>
          </a:pPr>
          <a:endParaRPr/>
        </a:p>
      </dgm:t>
    </dgm:pt>
    <dgm:pt modelId="{FC6E0D41-7F1D-46CE-A60E-CE39D232528F}" type="sibTrans" cxnId="{83430277-17E7-4721-A984-532EEDDCF03F}">
      <dgm:prSet/>
      <dgm:spPr bwMode="auto"/>
      <dgm:t>
        <a:bodyPr/>
        <a:lstStyle/>
        <a:p>
          <a:pPr>
            <a:defRPr/>
          </a:pPr>
          <a:endParaRPr/>
        </a:p>
      </dgm:t>
    </dgm:pt>
    <dgm:pt modelId="{A51AC557-B378-452D-B31F-166A3B11448D}" type="node">
      <dgm:prSet phldr="0" phldrT="[Text]"/>
      <dgm:spPr bwMode="auto"/>
      <dgm:t>
        <a:bodyPr vertOverflow="overflow" horzOverflow="overflow" vert="horz" rtlCol="0" fromWordArt="0" anchor="t" forceAA="0" upright="0" compatLnSpc="0"/>
        <a:p>
          <a:pPr algn="l">
            <a:lnSpc>
              <a:spcPct val="90000"/>
            </a:lnSpc>
            <a:spcAft>
              <a:spcPts val="1091"/>
            </a:spcAft>
            <a:defRPr/>
          </a:pPr>
          <a:r>
            <a:rPr lang="de-DE"/>
            <a:t>Durchdringung</a:t>
          </a:r>
          <a:r>
            <a:rPr lang="de-DE"/>
            <a:t>:</a:t>
          </a:r>
          <a:endParaRPr/>
        </a:p>
        <a:p>
          <a:pPr algn="l">
            <a:lnSpc>
              <a:spcPct val="90000"/>
            </a:lnSpc>
            <a:spcAft>
              <a:spcPts val="1091"/>
            </a:spcAft>
            <a:defRPr/>
          </a:pPr>
          <a:endParaRPr/>
        </a:p>
      </dgm:t>
    </dgm:pt>
    <dgm:pt modelId="{4FE3C523-5BF4-42B9-A8E4-2F991C1D8C3E}" type="parTrans" cxnId="{D47601EF-1093-4258-BE4B-1EF1D9632CDA}">
      <dgm:prSet/>
      <dgm:spPr bwMode="auto"/>
      <dgm:t>
        <a:bodyPr/>
        <a:lstStyle/>
        <a:p>
          <a:pPr>
            <a:defRPr/>
          </a:pPr>
          <a:endParaRPr/>
        </a:p>
      </dgm:t>
    </dgm:pt>
    <dgm:pt modelId="{BEABA37E-07F2-4C99-874A-2F07E0602333}" type="sibTrans" cxnId="{D47601EF-1093-4258-BE4B-1EF1D9632CDA}">
      <dgm:prSet/>
      <dgm:spPr bwMode="auto"/>
      <dgm:t>
        <a:bodyPr/>
        <a:lstStyle/>
        <a:p>
          <a:pPr>
            <a:defRPr/>
          </a:pPr>
          <a:endParaRPr/>
        </a:p>
      </dgm:t>
    </dgm:pt>
    <dgm:pt modelId="{440C9F8F-7F76-4C1D-8173-125961E10411}" type="node">
      <dgm:prSet phldr="0" phldrT="[Text]"/>
      <dgm:spPr bwMode="auto"/>
      <dgm:t>
        <a:bodyPr vertOverflow="overflow" horzOverflow="overflow" vert="horz" rtlCol="0" fromWordArt="0" anchor="t" forceAA="0" upright="0" compatLnSpc="0"/>
        <a:p>
          <a:pPr algn="l">
            <a:lnSpc>
              <a:spcPct val="90000"/>
            </a:lnSpc>
            <a:spcAft>
              <a:spcPts val="359"/>
            </a:spcAft>
            <a:defRPr/>
          </a:pPr>
          <a:r>
            <a:rPr lang="de-DE"/>
            <a:t>Produktion</a:t>
          </a:r>
          <a:endParaRPr/>
        </a:p>
        <a:p>
          <a:pPr algn="l">
            <a:lnSpc>
              <a:spcPct val="90000"/>
            </a:lnSpc>
            <a:spcAft>
              <a:spcPts val="359"/>
            </a:spcAft>
            <a:defRPr/>
          </a:pPr>
          <a:r>
            <a:rPr lang="de-DE"/>
            <a:t>Absatz</a:t>
          </a:r>
          <a:endParaRPr/>
        </a:p>
      </dgm:t>
    </dgm:pt>
    <dgm:pt modelId="{BB3B91F4-FB17-4C7F-AAAC-FC9F7AE5DEFB}" type="parTrans" cxnId="{5F0EE9A4-FCB7-4C50-BB8E-14B65BB19CA0}">
      <dgm:prSet/>
      <dgm:spPr bwMode="auto"/>
      <dgm:t>
        <a:bodyPr/>
        <a:lstStyle/>
        <a:p>
          <a:pPr>
            <a:defRPr/>
          </a:pPr>
          <a:endParaRPr/>
        </a:p>
      </dgm:t>
    </dgm:pt>
    <dgm:pt modelId="{806C21BD-F380-41A8-A4EA-4FB957F79E26}" type="sibTrans" cxnId="{5F0EE9A4-FCB7-4C50-BB8E-14B65BB19CA0}">
      <dgm:prSet/>
      <dgm:spPr bwMode="auto"/>
      <dgm:t>
        <a:bodyPr/>
        <a:lstStyle/>
        <a:p>
          <a:pPr>
            <a:defRPr/>
          </a:pPr>
          <a:endParaRPr/>
        </a:p>
      </dgm:t>
    </dgm:pt>
    <dgm:pt modelId="{4579C615-C3F8-423D-8E4B-48C074FF342F}" type="node">
      <dgm:prSet phldr="0" phldrT="[Text]"/>
      <dgm:spPr bwMode="auto"/>
      <dgm:t>
        <a:bodyPr vertOverflow="overflow" horzOverflow="overflow" vert="horz" rtlCol="0" fromWordArt="0" anchor="t" forceAA="0" upright="0" compatLnSpc="0"/>
        <a:p>
          <a:pPr algn="l">
            <a:lnSpc>
              <a:spcPct val="90000"/>
            </a:lnSpc>
            <a:spcAft>
              <a:spcPts val="359"/>
            </a:spcAft>
            <a:defRPr/>
          </a:pPr>
          <a:r>
            <a:rPr lang="de-DE"/>
            <a:t>Feedback </a:t>
          </a:r>
          <a:endParaRPr lang="de-DE"/>
        </a:p>
        <a:p>
          <a:pPr algn="l">
            <a:lnSpc>
              <a:spcPct val="90000"/>
            </a:lnSpc>
            <a:spcAft>
              <a:spcPts val="359"/>
            </a:spcAft>
            <a:defRPr/>
          </a:pPr>
          <a:r>
            <a:rPr lang="de-DE"/>
            <a:t>Erträge</a:t>
          </a:r>
          <a:br>
            <a:rPr/>
          </a:br>
          <a:endParaRPr/>
        </a:p>
      </dgm:t>
    </dgm:pt>
    <dgm:pt modelId="{7A99161D-B556-4C29-9B0C-55194ACF743C}" type="parTrans" cxnId="{ADA7F382-DD19-48A2-BA64-207A0A44D9BE}">
      <dgm:prSet/>
      <dgm:spPr bwMode="auto"/>
      <dgm:t>
        <a:bodyPr/>
        <a:lstStyle/>
        <a:p>
          <a:pPr>
            <a:defRPr/>
          </a:pPr>
          <a:endParaRPr/>
        </a:p>
      </dgm:t>
    </dgm:pt>
    <dgm:pt modelId="{6FA835D8-D59A-449A-9EB8-BBFE9882452D}" type="sibTrans" cxnId="{ADA7F382-DD19-48A2-BA64-207A0A44D9BE}">
      <dgm:prSet/>
      <dgm:spPr bwMode="auto"/>
      <dgm:t>
        <a:bodyPr/>
        <a:lstStyle/>
        <a:p>
          <a:pPr>
            <a:defRPr/>
          </a:pPr>
          <a:endParaRPr/>
        </a:p>
      </dgm:t>
    </dgm:pt>
    <dgm:pt modelId="{40D82755-BC74-47A1-AD76-572FFC69615B}" type="pres">
      <dgm:prSet presAssocID="{E8827E15-7CC4-46B1-AAD0-9D30D6788582}" presName="Name0" presStyleCnt="0">
        <dgm:presLayoutVars>
          <dgm:dir val="norm"/>
          <dgm:resizeHandles val="exact"/>
        </dgm:presLayoutVars>
      </dgm:prSet>
      <dgm:spPr bwMode="auto"/>
    </dgm:pt>
    <dgm:pt modelId="{EFE0D1C5-D1D5-4ABB-9233-563A5E6AB577}" type="pres">
      <dgm:prSet presAssocID="{48347D37-2C69-4244-960A-6F7431424354}" presName="composite" presStyleCnt="0"/>
      <dgm:spPr bwMode="auto"/>
    </dgm:pt>
    <dgm:pt modelId="{61954515-A758-49C0-8248-5FE68BFBEB2A}" type="pres">
      <dgm:prSet presAssocID="{48347D37-2C69-4244-960A-6F7431424354}" presName="imagSh" presStyleLbl="bgImgPlace1" presStyleIdx="0" presStyleCnt="3"/>
      <dgm:spPr bwMode="auto"/>
    </dgm:pt>
    <dgm:pt modelId="{65B925CB-EE1F-4129-ACD7-E7B3AE840754}" type="pres">
      <dgm:prSet presAssocID="{48347D37-2C69-4244-960A-6F7431424354}" presName="txNode" presStyleLbl="node1" presStyleIdx="0" presStyleCnt="3">
        <dgm:presLayoutVars>
          <dgm:bulletEnabled val="1"/>
        </dgm:presLayoutVars>
      </dgm:prSet>
      <dgm:spPr bwMode="auto"/>
    </dgm:pt>
    <dgm:pt modelId="{EE0EDFA9-0350-4D37-8FB7-2BD833DBF170}" type="pres">
      <dgm:prSet presAssocID="{CE2E0E4C-1840-4C4B-86D2-26BEF2029528}" presName="sibTrans" presStyleLbl="sibTrans2D1" presStyleIdx="0" presStyleCnt="2"/>
      <dgm:spPr bwMode="auto"/>
    </dgm:pt>
    <dgm:pt modelId="{2A3AADAF-8CBC-45C6-B6A0-F1E1533878F5}" type="pres">
      <dgm:prSet presAssocID="{CE2E0E4C-1840-4C4B-86D2-26BEF2029528}" presName="connTx" presStyleLbl="sibTrans2D1" presStyleIdx="0" presStyleCnt="2"/>
      <dgm:spPr bwMode="auto"/>
    </dgm:pt>
    <dgm:pt modelId="{66D4C1A3-B8EF-4720-B20D-974AC8F7D871}" type="pres">
      <dgm:prSet presAssocID="{8B01F18B-7907-4823-9A40-0AF0C41AE4F8}" presName="composite" presStyleCnt="0"/>
      <dgm:spPr bwMode="auto"/>
    </dgm:pt>
    <dgm:pt modelId="{E4AA1EC6-C857-4FBF-AA24-09A46D633BE6}" type="pres">
      <dgm:prSet presAssocID="{8B01F18B-7907-4823-9A40-0AF0C41AE4F8}" presName="imagSh" presStyleLbl="bgImgPlace1" presStyleIdx="1" presStyleCnt="3"/>
      <dgm:spPr bwMode="auto"/>
    </dgm:pt>
    <dgm:pt modelId="{6F3F0E38-448A-4881-BB6E-E9BC08306DA2}" type="pres">
      <dgm:prSet presAssocID="{8B01F18B-7907-4823-9A40-0AF0C41AE4F8}" presName="txNode" presStyleLbl="node1" presStyleIdx="1" presStyleCnt="3">
        <dgm:presLayoutVars>
          <dgm:bulletEnabled val="1"/>
        </dgm:presLayoutVars>
      </dgm:prSet>
      <dgm:spPr bwMode="auto"/>
    </dgm:pt>
    <dgm:pt modelId="{56EB2589-CBB4-4991-9C37-B42E0857DF3B}" type="pres">
      <dgm:prSet presAssocID="{9C710217-8AE8-45DA-BF2A-BE46C92B78AE}" presName="sibTrans" presStyleLbl="sibTrans2D1" presStyleIdx="1" presStyleCnt="2"/>
      <dgm:spPr bwMode="auto"/>
    </dgm:pt>
    <dgm:pt modelId="{0EFC9BDD-EB60-4091-9199-CAD6FE434F33}" type="pres">
      <dgm:prSet presAssocID="{9C710217-8AE8-45DA-BF2A-BE46C92B78AE}" presName="connTx" presStyleLbl="sibTrans2D1" presStyleIdx="1" presStyleCnt="2"/>
      <dgm:spPr bwMode="auto"/>
    </dgm:pt>
    <dgm:pt modelId="{9AC0A401-6074-4540-AE3A-0CB0BAA85CAA}" type="pres">
      <dgm:prSet presAssocID="{A51AC557-B378-452D-B31F-166A3B11448D}" presName="composite" presStyleCnt="0"/>
      <dgm:spPr bwMode="auto"/>
    </dgm:pt>
    <dgm:pt modelId="{63633710-4CCE-4C24-8F25-9EE90E5EE726}" type="pres">
      <dgm:prSet presAssocID="{A51AC557-B378-452D-B31F-166A3B11448D}" presName="imagSh" presStyleLbl="bgImgPlace1" presStyleIdx="2" presStyleCnt="3"/>
      <dgm:spPr bwMode="auto"/>
    </dgm:pt>
    <dgm:pt modelId="{3C2CECF2-F036-4A71-8C16-B1FF87F6A50A}" type="pres">
      <dgm:prSet presAssocID="{A51AC557-B378-452D-B31F-166A3B11448D}" presName="txNode" presStyleLbl="node1" presStyleIdx="2" presStyleCnt="3">
        <dgm:presLayoutVars>
          <dgm:bulletEnabled val="1"/>
        </dgm:presLayoutVars>
      </dgm:prSet>
      <dgm:spPr bwMode="auto"/>
    </dgm:pt>
  </dgm:ptLst>
  <dgm:cxnLst>
    <dgm:cxn modelId="{FD7D5F00-7708-4551-A538-22199EC7EDE7}" type="presOf" srcId="{9C710217-8AE8-45DA-BF2A-BE46C92B78AE}" destId="{56EB2589-CBB4-4991-9C37-B42E0857DF3B}" srcOrd="0" destOrd="0" presId="urn:microsoft.com/office/officeart/2005/8/layout/hProcess10"/>
    <dgm:cxn modelId="{40DE7007-C0BB-4C5E-A5D8-A15C49B4502E}" type="presOf" srcId="{48347D37-2C69-4244-960A-6F7431424354}" destId="{65B925CB-EE1F-4129-ACD7-E7B3AE840754}" srcOrd="0" destOrd="0" presId="urn:microsoft.com/office/officeart/2005/8/layout/hProcess10"/>
    <dgm:cxn modelId="{2AF7DF16-22CD-4546-A9C1-EBDB1C7D29AE}" type="presOf" srcId="{54C9CB70-CEFB-4DB7-91A5-C1DBC917EE9A}" destId="{6F3F0E38-448A-4881-BB6E-E9BC08306DA2}" srcOrd="0" destOrd="1" presId="urn:microsoft.com/office/officeart/2005/8/layout/hProcess10"/>
    <dgm:cxn modelId="{507F512B-0F74-4647-91F2-700069784FFA}" type="presOf" srcId="{1983FDF8-072D-492F-96FB-2B7911359FF4}" destId="{65B925CB-EE1F-4129-ACD7-E7B3AE840754}" srcOrd="0" destOrd="1" presId="urn:microsoft.com/office/officeart/2005/8/layout/hProcess10"/>
    <dgm:cxn modelId="{C3AFAE3E-ED04-422A-93A2-6AB57B40BB98}" type="presOf" srcId="{440C9F8F-7F76-4C1D-8173-125961E10411}" destId="{3C2CECF2-F036-4A71-8C16-B1FF87F6A50A}" srcOrd="0" destOrd="1" presId="urn:microsoft.com/office/officeart/2005/8/layout/hProcess10"/>
    <dgm:cxn modelId="{76DF1060-C81F-4970-9946-A9F71EC2AA64}" type="parOf" srcId="{E8827E15-7CC4-46B1-AAD0-9D30D6788582}" destId="{8B01F18B-7907-4823-9A40-0AF0C41AE4F8}" srcOrd="1" destOrd="0" parTransId="{548E0AFB-A5AA-4D82-9963-35A3134721CF}" sibTransId="{9C710217-8AE8-45DA-BF2A-BE46C92B78AE}"/>
    <dgm:cxn modelId="{4881CB65-3AA7-4B00-B8A7-12B7BE1B174E}" type="parOf" srcId="{8B01F18B-7907-4823-9A40-0AF0C41AE4F8}" destId="{54C9CB70-CEFB-4DB7-91A5-C1DBC917EE9A}" srcOrd="0" destOrd="0" parTransId="{D7CE8B55-1108-4047-AD22-A0E004D76323}" sibTransId="{E024F92F-E7A4-4DD5-9867-55CFAE6D256C}"/>
    <dgm:cxn modelId="{FAA0516C-6558-4915-9B68-2E7F32BA7176}" type="presOf" srcId="{14BA140E-4560-4E81-8610-000DD3E8D7C5}" destId="{6F3F0E38-448A-4881-BB6E-E9BC08306DA2}" srcOrd="0" destOrd="2" presId="urn:microsoft.com/office/officeart/2005/8/layout/hProcess10"/>
    <dgm:cxn modelId="{D4DE0E6F-F564-445F-9F7F-C7FECBF0E610}" type="presOf" srcId="{CE2E0E4C-1840-4C4B-86D2-26BEF2029528}" destId="{EE0EDFA9-0350-4D37-8FB7-2BD833DBF170}" srcOrd="0" destOrd="0" presId="urn:microsoft.com/office/officeart/2005/8/layout/hProcess10"/>
    <dgm:cxn modelId="{F88C486F-D35E-4DF3-9946-643197126FCF}" type="parOf" srcId="{48347D37-2C69-4244-960A-6F7431424354}" destId="{8FDE10C1-F4FC-43AD-ACB7-B7BA0930A8BB}" srcOrd="1" destOrd="0" parTransId="{53EC2A94-46DC-413A-AA49-2FB5378BB5E4}" sibTransId="{9BC2743F-1370-432B-94E3-C45FAE1E1AAF}"/>
    <dgm:cxn modelId="{D4715C71-7579-4C4E-9FED-BAD09AF45B64}" type="presOf" srcId="{4579C615-C3F8-423D-8E4B-48C074FF342F}" destId="{3C2CECF2-F036-4A71-8C16-B1FF87F6A50A}" srcOrd="0" destOrd="2" presId="urn:microsoft.com/office/officeart/2005/8/layout/hProcess10"/>
    <dgm:cxn modelId="{83430277-17E7-4721-A984-532EEDDCF03F}" type="parOf" srcId="{8B01F18B-7907-4823-9A40-0AF0C41AE4F8}" destId="{14BA140E-4560-4E81-8610-000DD3E8D7C5}" srcOrd="1" destOrd="0" parTransId="{DFAB15F8-501F-4803-AB9A-9ABF0AD05DE3}" sibTransId="{FC6E0D41-7F1D-46CE-A60E-CE39D232528F}"/>
    <dgm:cxn modelId="{E5A8927A-2ABC-4C65-8D9D-32ECF27FDB94}" type="presOf" srcId="{CE2E0E4C-1840-4C4B-86D2-26BEF2029528}" destId="{2A3AADAF-8CBC-45C6-B6A0-F1E1533878F5}" srcOrd="1" destOrd="0" presId="urn:microsoft.com/office/officeart/2005/8/layout/hProcess10"/>
    <dgm:cxn modelId="{ADA7F382-DD19-48A2-BA64-207A0A44D9BE}" type="parOf" srcId="{A51AC557-B378-452D-B31F-166A3B11448D}" destId="{4579C615-C3F8-423D-8E4B-48C074FF342F}" srcOrd="1" destOrd="0" parTransId="{7A99161D-B556-4C29-9B0C-55194ACF743C}" sibTransId="{6FA835D8-D59A-449A-9EB8-BBFE9882452D}"/>
    <dgm:cxn modelId="{88822094-702E-4EA3-B530-5AF71F611879}" type="parOf" srcId="{48347D37-2C69-4244-960A-6F7431424354}" destId="{1983FDF8-072D-492F-96FB-2B7911359FF4}" srcOrd="0" destOrd="0" parTransId="{43FEEB1B-CA9B-4BEA-B700-C5E4C37A5E1E}" sibTransId="{D1B89A01-580C-4D8A-94DC-E84F7B8790A8}"/>
    <dgm:cxn modelId="{EF04C096-B497-458D-B201-5469EF2088A1}" type="presOf" srcId="{E8827E15-7CC4-46B1-AAD0-9D30D6788582}" destId="{40D82755-BC74-47A1-AD76-572FFC69615B}" srcOrd="0" destOrd="0" presId="urn:microsoft.com/office/officeart/2005/8/layout/hProcess10"/>
    <dgm:cxn modelId="{B145EAA0-FD89-4B3D-BF59-01FBDA37541F}" type="presOf" srcId="{A51AC557-B378-452D-B31F-166A3B11448D}" destId="{3C2CECF2-F036-4A71-8C16-B1FF87F6A50A}" srcOrd="0" destOrd="0" presId="urn:microsoft.com/office/officeart/2005/8/layout/hProcess10"/>
    <dgm:cxn modelId="{5F0EE9A4-FCB7-4C50-BB8E-14B65BB19CA0}" type="parOf" srcId="{A51AC557-B378-452D-B31F-166A3B11448D}" destId="{440C9F8F-7F76-4C1D-8173-125961E10411}" srcOrd="0" destOrd="0" parTransId="{BB3B91F4-FB17-4C7F-AAAC-FC9F7AE5DEFB}" sibTransId="{806C21BD-F380-41A8-A4EA-4FB957F79E26}"/>
    <dgm:cxn modelId="{9198E7CC-40BA-4E45-8542-08D42B0ECB17}" type="presOf" srcId="{8B01F18B-7907-4823-9A40-0AF0C41AE4F8}" destId="{6F3F0E38-448A-4881-BB6E-E9BC08306DA2}" srcOrd="0" destOrd="0" presId="urn:microsoft.com/office/officeart/2005/8/layout/hProcess10"/>
    <dgm:cxn modelId="{33F588D4-A330-4F25-8376-B8823DD8F542}" type="parOf" srcId="{E8827E15-7CC4-46B1-AAD0-9D30D6788582}" destId="{48347D37-2C69-4244-960A-6F7431424354}" srcOrd="0" destOrd="0" parTransId="{6ED1C8B2-3BB6-4AC2-B79B-5C4137E6AF6E}" sibTransId="{CE2E0E4C-1840-4C4B-86D2-26BEF2029528}"/>
    <dgm:cxn modelId="{92B371DE-A1E9-42F5-929E-CE356FD263AA}" type="presOf" srcId="{8FDE10C1-F4FC-43AD-ACB7-B7BA0930A8BB}" destId="{65B925CB-EE1F-4129-ACD7-E7B3AE840754}" srcOrd="0" destOrd="2" presId="urn:microsoft.com/office/officeart/2005/8/layout/hProcess10"/>
    <dgm:cxn modelId="{D47601EF-1093-4258-BE4B-1EF1D9632CDA}" type="parOf" srcId="{E8827E15-7CC4-46B1-AAD0-9D30D6788582}" destId="{A51AC557-B378-452D-B31F-166A3B11448D}" srcOrd="2" destOrd="0" parTransId="{4FE3C523-5BF4-42B9-A8E4-2F991C1D8C3E}" sibTransId="{BEABA37E-07F2-4C99-874A-2F07E0602333}"/>
    <dgm:cxn modelId="{A1B424F7-B033-45B4-B732-541598BF28AB}" type="presOf" srcId="{9C710217-8AE8-45DA-BF2A-BE46C92B78AE}" destId="{0EFC9BDD-EB60-4091-9199-CAD6FE434F33}" srcOrd="1" destOrd="0" presId="urn:microsoft.com/office/officeart/2005/8/layout/hProcess10"/>
    <dgm:cxn modelId="{E76B7F2B-3015-43FF-BDBC-5244DC424772}" type="presParOf" srcId="{40D82755-BC74-47A1-AD76-572FFC69615B}" destId="{EFE0D1C5-D1D5-4ABB-9233-563A5E6AB577}" srcOrd="0" destOrd="0" presId="urn:microsoft.com/office/officeart/2005/8/layout/hProcess10"/>
    <dgm:cxn modelId="{379FBF67-E665-4E19-9899-CE2DBEE5DECE}" type="presParOf" srcId="{EFE0D1C5-D1D5-4ABB-9233-563A5E6AB577}" destId="{61954515-A758-49C0-8248-5FE68BFBEB2A}" srcOrd="0" destOrd="0" presId="urn:microsoft.com/office/officeart/2005/8/layout/hProcess10"/>
    <dgm:cxn modelId="{99EB03F3-FF2B-451F-9AA2-6466326BD7AB}" type="presParOf" srcId="{EFE0D1C5-D1D5-4ABB-9233-563A5E6AB577}" destId="{65B925CB-EE1F-4129-ACD7-E7B3AE840754}" srcOrd="1" destOrd="0" presId="urn:microsoft.com/office/officeart/2005/8/layout/hProcess10"/>
    <dgm:cxn modelId="{AB2D32BA-15AB-4E2D-AA43-55395023FC74}" type="presParOf" srcId="{40D82755-BC74-47A1-AD76-572FFC69615B}" destId="{EE0EDFA9-0350-4D37-8FB7-2BD833DBF170}" srcOrd="1" destOrd="0" presId="urn:microsoft.com/office/officeart/2005/8/layout/hProcess10"/>
    <dgm:cxn modelId="{C537D639-F06F-4345-B53A-5CF2F170A65E}" type="presParOf" srcId="{EE0EDFA9-0350-4D37-8FB7-2BD833DBF170}" destId="{2A3AADAF-8CBC-45C6-B6A0-F1E1533878F5}" srcOrd="0" destOrd="0" presId="urn:microsoft.com/office/officeart/2005/8/layout/hProcess10"/>
    <dgm:cxn modelId="{3ABE5F2F-6D77-47E6-83A3-D8D02B767C93}" type="presParOf" srcId="{40D82755-BC74-47A1-AD76-572FFC69615B}" destId="{66D4C1A3-B8EF-4720-B20D-974AC8F7D871}" srcOrd="2" destOrd="0" presId="urn:microsoft.com/office/officeart/2005/8/layout/hProcess10"/>
    <dgm:cxn modelId="{F787441B-8C25-4749-9703-A94CC02BED80}" type="presParOf" srcId="{66D4C1A3-B8EF-4720-B20D-974AC8F7D871}" destId="{E4AA1EC6-C857-4FBF-AA24-09A46D633BE6}" srcOrd="0" destOrd="0" presId="urn:microsoft.com/office/officeart/2005/8/layout/hProcess10"/>
    <dgm:cxn modelId="{3E37EF27-5701-4AFF-B3ED-AB9BB6F18D88}" type="presParOf" srcId="{66D4C1A3-B8EF-4720-B20D-974AC8F7D871}" destId="{6F3F0E38-448A-4881-BB6E-E9BC08306DA2}" srcOrd="1" destOrd="0" presId="urn:microsoft.com/office/officeart/2005/8/layout/hProcess10"/>
    <dgm:cxn modelId="{2B58879E-826C-4762-BFDA-B0C37FB2515A}" type="presParOf" srcId="{40D82755-BC74-47A1-AD76-572FFC69615B}" destId="{56EB2589-CBB4-4991-9C37-B42E0857DF3B}" srcOrd="3" destOrd="0" presId="urn:microsoft.com/office/officeart/2005/8/layout/hProcess10"/>
    <dgm:cxn modelId="{E9732042-3CFE-49E9-8CD5-1D1FC65CAED8}" type="presParOf" srcId="{56EB2589-CBB4-4991-9C37-B42E0857DF3B}" destId="{0EFC9BDD-EB60-4091-9199-CAD6FE434F33}" srcOrd="0" destOrd="0" presId="urn:microsoft.com/office/officeart/2005/8/layout/hProcess10"/>
    <dgm:cxn modelId="{7BB4DF88-CAE5-4789-B210-099CD3423630}" type="presParOf" srcId="{40D82755-BC74-47A1-AD76-572FFC69615B}" destId="{9AC0A401-6074-4540-AE3A-0CB0BAA85CAA}" srcOrd="4" destOrd="0" presId="urn:microsoft.com/office/officeart/2005/8/layout/hProcess10"/>
    <dgm:cxn modelId="{C657E307-352C-4789-A3FA-B5D1EF4E000C}" type="presParOf" srcId="{9AC0A401-6074-4540-AE3A-0CB0BAA85CAA}" destId="{63633710-4CCE-4C24-8F25-9EE90E5EE726}" srcOrd="0" destOrd="0" presId="urn:microsoft.com/office/officeart/2005/8/layout/hProcess10"/>
    <dgm:cxn modelId="{4405102C-E40C-46D8-8A99-3953FC6FBBE3}" type="presParOf" srcId="{9AC0A401-6074-4540-AE3A-0CB0BAA85CAA}" destId="{3C2CECF2-F036-4A71-8C16-B1FF87F6A50A}" srcOrd="1" destOrd="0" presId="urn:microsoft.com/office/officeart/2005/8/layout/hProcess10"/>
  </dgm:cxnLst>
  <dgm:bg/>
  <dgm:whole/>
  <dgm:extLst>
    <a:ext uri="http://schemas.microsoft.com/office/drawing/2008/diagram">
      <dsp:dataModelExt xmlns:dsp="http://schemas.microsoft.com/office/drawing/2008/diagram" relId="rId3" minVer="http://schemas.openxmlformats.org/drawingml/2006/diagram"/>
    </a:ext>
  </dgm:extLst>
</dgm:dataModel>
</file>

<file path=ppt/diagrams/drawing1.xml><?xml version="1.0" encoding="utf-8"?>
<dsp:drawing xmlns:dsp="http://schemas.microsoft.com/office/drawing/2008/diagram" xmlns:dgm="http://schemas.openxmlformats.org/drawingml/2006/diagram" xmlns:a="http://schemas.openxmlformats.org/drawingml/2006/main" xmlns:r="http://schemas.openxmlformats.org/officeDocument/2006/relationships">
  <dsp:spTree>
    <dsp:nvGrpSpPr>
      <dsp:cNvPr id="1506654942" name=""/>
      <dsp:cNvGrpSpPr/>
    </dsp:nvGrpSpPr>
    <dsp:grpSpPr bwMode="auto">
      <a:xfrm rot="0" flipH="0" flipV="0">
        <a:off x="0" y="0"/>
        <a:ext cx="11250527" cy="7500937"/>
        <a:chOff x="0" y="0"/>
        <a:chExt cx="11250527" cy="7500937"/>
      </a:xfrm>
    </dsp:grpSpPr>
    <dsp:sp modelId="{61954515-A758-49C0-8248-5FE68BFBEB2A}">
      <dsp:nvSpPr>
        <dsp:cNvPr id="0" name=""/>
        <dsp:cNvSpPr/>
      </dsp:nvSpPr>
      <dsp:spPr bwMode="auto">
        <a:xfrm rot="0" flipH="0" flipV="0">
          <a:off x="0" y="1639422"/>
          <a:ext cx="2638807" cy="2638807"/>
        </a:xfrm>
        <a:prstGeom prst="roundRect">
          <a:avLst>
            <a:gd name="adj" fmla="val 10000"/>
          </a:avLst>
        </a:prstGeom>
        <a:ln/>
      </dsp:spPr>
      <dsp:style>
        <a:lnRef idx="2">
          <a:schemeClr val="lt1"/>
        </a:lnRef>
        <a:fillRef idx="1">
          <a:schemeClr val="accent1">
            <a:tint val="50000"/>
          </a:schemeClr>
        </a:fillRef>
        <a:effectRef idx="0">
          <a:srgbClr val="000000"/>
        </a:effectRef>
        <a:fontRef idx="minor"/>
      </dsp:style>
    </dsp:sp>
    <dsp:sp modelId="{65B925CB-EE1F-4129-ACD7-E7B3AE840754}">
      <dsp:nvSpPr>
        <dsp:cNvPr id="0" name=""/>
        <dsp:cNvSpPr/>
      </dsp:nvSpPr>
      <dsp:spPr bwMode="auto">
        <a:xfrm rot="0" flipH="0" flipV="0">
          <a:off x="429573" y="3222706"/>
          <a:ext cx="2638807" cy="2638807"/>
        </a:xfrm>
        <a:prstGeom prst="roundRect">
          <a:avLst>
            <a:gd name="adj" fmla="val 10000"/>
          </a:avLst>
        </a:prstGeom>
        <a:ln/>
      </dsp:spPr>
      <dsp:style>
        <a:lnRef idx="2">
          <a:schemeClr val="lt1"/>
        </a:lnRef>
        <a:fillRef idx="1">
          <a:schemeClr val="accent1"/>
        </a:fillRef>
        <a:effectRef idx="0">
          <a:srgbClr val="000000"/>
        </a:effectRef>
        <a:fontRef idx="minor">
          <a:schemeClr val="lt1"/>
        </a:fontRef>
      </dsp:style>
      <dsp:txBody>
        <a:bodyPr vertOverflow="overflow" horzOverflow="overflow" vert="horz" wrap="square" lIns="87629" tIns="87629" rIns="87629" bIns="87629" numCol="1" spcCol="0" rtlCol="0" fromWordArt="0" anchor="t" anchorCtr="0" forceAA="0" upright="0" compatLnSpc="0"/>
        <a:p>
          <a:pPr algn="l">
            <a:lnSpc>
              <a:spcPct val="90000"/>
            </a:lnSpc>
            <a:spcAft>
              <a:spcPts val="965"/>
            </a:spcAft>
            <a:defRPr/>
          </a:pPr>
          <a:r>
            <a:rPr lang="de-DE" sz="2300"/>
            <a:t>Entwicklung</a:t>
          </a:r>
          <a:r>
            <a:rPr lang="de-DE" sz="2300"/>
            <a:t>:</a:t>
          </a:r>
          <a:endParaRPr sz="2300"/>
        </a:p>
        <a:p>
          <a:pPr algn="l">
            <a:lnSpc>
              <a:spcPct val="90000"/>
            </a:lnSpc>
            <a:spcAft>
              <a:spcPts val="965"/>
            </a:spcAft>
            <a:defRPr/>
          </a:pPr>
          <a:endParaRPr sz="2300"/>
        </a:p>
        <a:p>
          <a:pPr marL="172800" lvl="0" indent="-172800" algn="l">
            <a:lnSpc>
              <a:spcPct val="90000"/>
            </a:lnSpc>
            <a:spcAft>
              <a:spcPts val="323"/>
            </a:spcAft>
            <a:buFontTx/>
            <a:buChar char="•"/>
            <a:defRPr/>
          </a:pPr>
          <a:r>
            <a:rPr lang="de-DE" sz="1800"/>
            <a:t>Performance</a:t>
          </a:r>
          <a:endParaRPr sz="1800"/>
        </a:p>
        <a:p>
          <a:pPr marL="172800" lvl="0" indent="-172800" algn="l">
            <a:lnSpc>
              <a:spcPct val="90000"/>
            </a:lnSpc>
            <a:spcAft>
              <a:spcPts val="323"/>
            </a:spcAft>
            <a:buFontTx/>
            <a:buChar char="•"/>
            <a:defRPr/>
          </a:pPr>
          <a:r>
            <a:rPr lang="de-DE" sz="1800"/>
            <a:t>Machbarkeit</a:t>
          </a:r>
          <a:endParaRPr sz="1800"/>
        </a:p>
        <a:p>
          <a:pPr marL="172800" lvl="1" indent="-172800" algn="l">
            <a:lnSpc>
              <a:spcPct val="90000"/>
            </a:lnSpc>
            <a:spcAft>
              <a:spcPts val="323"/>
            </a:spcAft>
            <a:buFontTx/>
            <a:buChar char="•"/>
            <a:defRPr/>
          </a:pPr>
          <a:r>
            <a:rPr lang="de-DE" sz="1800"/>
            <a:t>Gesetze</a:t>
          </a:r>
          <a:endParaRPr sz="1800"/>
        </a:p>
        <a:p>
          <a:pPr marL="172800" lvl="1" indent="-172800" algn="l">
            <a:lnSpc>
              <a:spcPct val="90000"/>
            </a:lnSpc>
            <a:spcAft>
              <a:spcPts val="323"/>
            </a:spcAft>
            <a:buFontTx/>
            <a:buChar char="•"/>
            <a:defRPr/>
          </a:pPr>
          <a:r>
            <a:rPr lang="de-DE" sz="1800"/>
            <a:t>Nachhaltigkeit</a:t>
          </a:r>
          <a:endParaRPr sz="1800"/>
        </a:p>
      </dsp:txBody>
      <dsp:txXfrm rot="0">
        <a:off x="506861" y="3299994"/>
        <a:ext cx="2484231" cy="2484231"/>
      </dsp:txXfrm>
    </dsp:sp>
    <dsp:sp modelId="{EE0EDFA9-0350-4D37-8FB7-2BD833DBF170}">
      <dsp:nvSpPr>
        <dsp:cNvPr id="0" name=""/>
        <dsp:cNvSpPr/>
      </dsp:nvSpPr>
      <dsp:spPr bwMode="auto">
        <a:xfrm rot="0" flipH="0" flipV="0">
          <a:off x="3147100" y="2641791"/>
          <a:ext cx="508292" cy="634068"/>
        </a:xfrm>
        <a:prstGeom prst="rightArrow">
          <a:avLst>
            <a:gd name="adj1" fmla="val 60000"/>
            <a:gd name="adj2" fmla="val 50000"/>
          </a:avLst>
        </a:prstGeom>
        <a:ln/>
      </dsp:spPr>
      <dsp:style>
        <a:lnRef idx="0">
          <a:srgbClr val="000000"/>
        </a:lnRef>
        <a:fillRef idx="1">
          <a:schemeClr val="accent1">
            <a:tint val="60000"/>
          </a:schemeClr>
        </a:fillRef>
        <a:effectRef idx="0">
          <a:srgbClr val="000000"/>
        </a:effectRef>
        <a:fontRef idx="minor">
          <a:schemeClr val="lt1"/>
        </a:fontRef>
      </dsp:style>
    </dsp:sp>
    <dsp:sp modelId="{E4AA1EC6-C857-4FBF-AA24-09A46D633BE6}">
      <dsp:nvSpPr>
        <dsp:cNvPr id="0" name=""/>
        <dsp:cNvSpPr/>
      </dsp:nvSpPr>
      <dsp:spPr bwMode="auto">
        <a:xfrm rot="0" flipH="0" flipV="0">
          <a:off x="4091072" y="1639422"/>
          <a:ext cx="2638807" cy="2638807"/>
        </a:xfrm>
        <a:prstGeom prst="roundRect">
          <a:avLst>
            <a:gd name="adj" fmla="val 10000"/>
          </a:avLst>
        </a:prstGeom>
        <a:ln/>
      </dsp:spPr>
      <dsp:style>
        <a:lnRef idx="2">
          <a:schemeClr val="lt1"/>
        </a:lnRef>
        <a:fillRef idx="1">
          <a:schemeClr val="accent1">
            <a:tint val="50000"/>
          </a:schemeClr>
        </a:fillRef>
        <a:effectRef idx="0">
          <a:srgbClr val="000000"/>
        </a:effectRef>
        <a:fontRef idx="minor"/>
      </dsp:style>
    </dsp:sp>
    <dsp:sp modelId="{6F3F0E38-448A-4881-BB6E-E9BC08306DA2}">
      <dsp:nvSpPr>
        <dsp:cNvPr id="0" name=""/>
        <dsp:cNvSpPr/>
      </dsp:nvSpPr>
      <dsp:spPr bwMode="auto">
        <a:xfrm rot="0" flipH="0" flipV="0">
          <a:off x="4520646" y="3222706"/>
          <a:ext cx="2638807" cy="2638807"/>
        </a:xfrm>
        <a:prstGeom prst="roundRect">
          <a:avLst>
            <a:gd name="adj" fmla="val 10000"/>
          </a:avLst>
        </a:prstGeom>
        <a:ln/>
      </dsp:spPr>
      <dsp:style>
        <a:lnRef idx="2">
          <a:schemeClr val="lt1"/>
        </a:lnRef>
        <a:fillRef idx="1">
          <a:schemeClr val="accent1"/>
        </a:fillRef>
        <a:effectRef idx="0">
          <a:srgbClr val="000000"/>
        </a:effectRef>
        <a:fontRef idx="minor">
          <a:schemeClr val="lt1"/>
        </a:fontRef>
      </dsp:style>
      <dsp:txBody>
        <a:bodyPr vertOverflow="overflow" horzOverflow="overflow" vert="horz" wrap="square" lIns="87629" tIns="87629" rIns="87629" bIns="87629" numCol="1" spcCol="0" rtlCol="0" fromWordArt="0" anchor="t" anchorCtr="0" forceAA="0" upright="0" compatLnSpc="0"/>
        <a:p>
          <a:pPr algn="l">
            <a:lnSpc>
              <a:spcPct val="90000"/>
            </a:lnSpc>
            <a:spcAft>
              <a:spcPts val="965"/>
            </a:spcAft>
            <a:defRPr/>
          </a:pPr>
          <a:r>
            <a:rPr lang="de-DE" sz="2300"/>
            <a:t>Einführung:</a:t>
          </a:r>
          <a:endParaRPr sz="2300"/>
        </a:p>
        <a:p>
          <a:pPr algn="l">
            <a:lnSpc>
              <a:spcPct val="90000"/>
            </a:lnSpc>
            <a:spcAft>
              <a:spcPts val="965"/>
            </a:spcAft>
            <a:defRPr/>
          </a:pPr>
          <a:endParaRPr sz="2300"/>
        </a:p>
        <a:p>
          <a:pPr marL="172800" lvl="0" indent="-172800" algn="l">
            <a:lnSpc>
              <a:spcPct val="90000"/>
            </a:lnSpc>
            <a:spcAft>
              <a:spcPts val="323"/>
            </a:spcAft>
            <a:buFontTx/>
            <a:buChar char="•"/>
            <a:defRPr/>
          </a:pPr>
          <a:r>
            <a:rPr lang="de-DE" sz="1800"/>
            <a:t>Medien</a:t>
          </a:r>
          <a:endParaRPr sz="1800"/>
        </a:p>
        <a:p>
          <a:pPr marL="172800" lvl="0" indent="-172800" algn="l">
            <a:lnSpc>
              <a:spcPct val="90000"/>
            </a:lnSpc>
            <a:spcAft>
              <a:spcPts val="323"/>
            </a:spcAft>
            <a:buFontTx/>
            <a:buChar char="•"/>
            <a:defRPr/>
          </a:pPr>
          <a:r>
            <a:rPr lang="de-DE" sz="1800"/>
            <a:t>Multiplikatoren</a:t>
          </a:r>
          <a:endParaRPr sz="1800"/>
        </a:p>
        <a:p>
          <a:pPr marL="172800" lvl="1" indent="-172800" algn="l">
            <a:lnSpc>
              <a:spcPct val="90000"/>
            </a:lnSpc>
            <a:spcAft>
              <a:spcPts val="323"/>
            </a:spcAft>
            <a:buFontTx/>
            <a:buChar char="•"/>
            <a:defRPr/>
          </a:pPr>
          <a:r>
            <a:rPr lang="de-DE" sz="1800"/>
            <a:t>Influencer</a:t>
          </a:r>
          <a:endParaRPr sz="1800"/>
        </a:p>
        <a:p>
          <a:pPr marL="172800" lvl="1" indent="-172800" algn="l">
            <a:lnSpc>
              <a:spcPct val="90000"/>
            </a:lnSpc>
            <a:spcAft>
              <a:spcPts val="323"/>
            </a:spcAft>
            <a:buFontTx/>
            <a:buChar char="•"/>
            <a:defRPr/>
          </a:pPr>
          <a:r>
            <a:rPr lang="de-DE" sz="1800"/>
            <a:t>Präsentation</a:t>
          </a:r>
          <a:endParaRPr sz="1800"/>
        </a:p>
      </dsp:txBody>
      <dsp:txXfrm rot="0">
        <a:off x="4597934" y="3299994"/>
        <a:ext cx="2484231" cy="2484231"/>
      </dsp:txXfrm>
    </dsp:sp>
    <dsp:sp modelId="{56EB2589-CBB4-4991-9C37-B42E0857DF3B}">
      <dsp:nvSpPr>
        <dsp:cNvPr id="0" name=""/>
        <dsp:cNvSpPr/>
      </dsp:nvSpPr>
      <dsp:spPr bwMode="auto">
        <a:xfrm rot="0" flipH="0" flipV="0">
          <a:off x="7238173" y="2641791"/>
          <a:ext cx="508292" cy="634068"/>
        </a:xfrm>
        <a:prstGeom prst="rightArrow">
          <a:avLst>
            <a:gd name="adj1" fmla="val 60000"/>
            <a:gd name="adj2" fmla="val 50000"/>
          </a:avLst>
        </a:prstGeom>
        <a:ln/>
      </dsp:spPr>
      <dsp:style>
        <a:lnRef idx="0">
          <a:srgbClr val="000000"/>
        </a:lnRef>
        <a:fillRef idx="1">
          <a:schemeClr val="accent1">
            <a:tint val="60000"/>
          </a:schemeClr>
        </a:fillRef>
        <a:effectRef idx="0">
          <a:srgbClr val="000000"/>
        </a:effectRef>
        <a:fontRef idx="minor">
          <a:schemeClr val="lt1"/>
        </a:fontRef>
      </dsp:style>
    </dsp:sp>
    <dsp:sp modelId="{63633710-4CCE-4C24-8F25-9EE90E5EE726}">
      <dsp:nvSpPr>
        <dsp:cNvPr id="0" name=""/>
        <dsp:cNvSpPr/>
      </dsp:nvSpPr>
      <dsp:spPr bwMode="auto">
        <a:xfrm rot="0" flipH="0" flipV="0">
          <a:off x="8182145" y="1639422"/>
          <a:ext cx="2638807" cy="2638807"/>
        </a:xfrm>
        <a:prstGeom prst="roundRect">
          <a:avLst>
            <a:gd name="adj" fmla="val 10000"/>
          </a:avLst>
        </a:prstGeom>
        <a:ln/>
      </dsp:spPr>
      <dsp:style>
        <a:lnRef idx="2">
          <a:schemeClr val="lt1"/>
        </a:lnRef>
        <a:fillRef idx="1">
          <a:schemeClr val="accent1">
            <a:tint val="50000"/>
          </a:schemeClr>
        </a:fillRef>
        <a:effectRef idx="0">
          <a:srgbClr val="000000"/>
        </a:effectRef>
        <a:fontRef idx="minor"/>
      </dsp:style>
    </dsp:sp>
    <dsp:sp modelId="{3C2CECF2-F036-4A71-8C16-B1FF87F6A50A}">
      <dsp:nvSpPr>
        <dsp:cNvPr id="0" name=""/>
        <dsp:cNvSpPr/>
      </dsp:nvSpPr>
      <dsp:spPr bwMode="auto">
        <a:xfrm rot="0" flipH="0" flipV="0">
          <a:off x="8611719" y="3222706"/>
          <a:ext cx="2638807" cy="2638807"/>
        </a:xfrm>
        <a:prstGeom prst="roundRect">
          <a:avLst>
            <a:gd name="adj" fmla="val 10000"/>
          </a:avLst>
        </a:prstGeom>
        <a:ln/>
      </dsp:spPr>
      <dsp:style>
        <a:lnRef idx="2">
          <a:schemeClr val="lt1"/>
        </a:lnRef>
        <a:fillRef idx="1">
          <a:schemeClr val="accent1"/>
        </a:fillRef>
        <a:effectRef idx="0">
          <a:srgbClr val="000000"/>
        </a:effectRef>
        <a:fontRef idx="minor">
          <a:schemeClr val="lt1"/>
        </a:fontRef>
      </dsp:style>
      <dsp:txBody>
        <a:bodyPr vertOverflow="overflow" horzOverflow="overflow" vert="horz" wrap="square" lIns="87629" tIns="87629" rIns="87629" bIns="87629" numCol="1" spcCol="0" rtlCol="0" fromWordArt="0" anchor="t" anchorCtr="0" forceAA="0" upright="0" compatLnSpc="0"/>
        <a:p>
          <a:pPr algn="l">
            <a:lnSpc>
              <a:spcPct val="90000"/>
            </a:lnSpc>
            <a:spcAft>
              <a:spcPts val="965"/>
            </a:spcAft>
            <a:defRPr/>
          </a:pPr>
          <a:r>
            <a:rPr lang="de-DE" sz="2300"/>
            <a:t>Durchdringung</a:t>
          </a:r>
          <a:r>
            <a:rPr lang="de-DE" sz="2300"/>
            <a:t>:</a:t>
          </a:r>
          <a:endParaRPr sz="2300"/>
        </a:p>
        <a:p>
          <a:pPr algn="l">
            <a:lnSpc>
              <a:spcPct val="90000"/>
            </a:lnSpc>
            <a:spcAft>
              <a:spcPts val="965"/>
            </a:spcAft>
            <a:defRPr/>
          </a:pPr>
          <a:endParaRPr sz="2300"/>
        </a:p>
        <a:p>
          <a:pPr marL="172800" lvl="0" indent="-172800" algn="l">
            <a:lnSpc>
              <a:spcPct val="90000"/>
            </a:lnSpc>
            <a:spcAft>
              <a:spcPts val="323"/>
            </a:spcAft>
            <a:buFontTx/>
            <a:buChar char="•"/>
            <a:defRPr/>
          </a:pPr>
          <a:r>
            <a:rPr lang="de-DE" sz="1800"/>
            <a:t>Produktion</a:t>
          </a:r>
          <a:endParaRPr sz="1800"/>
        </a:p>
        <a:p>
          <a:pPr marL="172800" lvl="0" indent="-172800" algn="l">
            <a:lnSpc>
              <a:spcPct val="90000"/>
            </a:lnSpc>
            <a:spcAft>
              <a:spcPts val="323"/>
            </a:spcAft>
            <a:buFontTx/>
            <a:buChar char="•"/>
            <a:defRPr/>
          </a:pPr>
          <a:r>
            <a:rPr lang="de-DE" sz="1800"/>
            <a:t>Absatz</a:t>
          </a:r>
          <a:endParaRPr sz="1800"/>
        </a:p>
        <a:p>
          <a:pPr marL="172800" lvl="1" indent="-172800" algn="l">
            <a:lnSpc>
              <a:spcPct val="90000"/>
            </a:lnSpc>
            <a:spcAft>
              <a:spcPts val="323"/>
            </a:spcAft>
            <a:buFontTx/>
            <a:buChar char="•"/>
            <a:defRPr/>
          </a:pPr>
          <a:r>
            <a:rPr lang="de-DE" sz="1800"/>
            <a:t>Feedback </a:t>
          </a:r>
          <a:endParaRPr sz="1800"/>
        </a:p>
        <a:p>
          <a:pPr marL="172800" lvl="1" indent="-172800" algn="l">
            <a:lnSpc>
              <a:spcPct val="90000"/>
            </a:lnSpc>
            <a:spcAft>
              <a:spcPts val="323"/>
            </a:spcAft>
            <a:buFontTx/>
            <a:buChar char="•"/>
            <a:defRPr/>
          </a:pPr>
          <a:r>
            <a:rPr lang="de-DE" sz="1800"/>
            <a:t>Erträge</a:t>
          </a:r>
          <a:br>
            <a:rPr sz="1800"/>
          </a:br>
          <a:endParaRPr sz="1800"/>
        </a:p>
      </dsp:txBody>
      <dsp:txXfrm rot="0">
        <a:off x="8689007" y="3299994"/>
        <a:ext cx="2484231" cy="2484231"/>
      </dsp:txXfrm>
    </dsp:sp>
  </dsp:spTree>
</dsp:drawing>
</file>

<file path=ppt/diagrams/layout1.xml><?xml version="1.0" encoding="utf-8"?>
<dgm:layoutDef xmlns:dgm="http://schemas.openxmlformats.org/drawingml/2006/diagram" xmlns:a="http://schemas.openxmlformats.org/drawingml/2006/main" xmlns:r="http://schemas.openxmlformats.org/officeDocument/2006/relationships" uniqueId="urn:microsoft.com/office/officeart/2005/8/layout/hProcess10">
  <dgm:title val=""/>
  <dgm:desc val=""/>
  <dgm:catLst>
    <dgm:cat type="process" pri="3000"/>
    <dgm:cat type="picture" pri="30000"/>
    <dgm:cat type="pictureconvert" pri="30000"/>
  </dgm:catLst>
  <dgm:sampData>
    <dgm:dataModel>
      <dgm:ptLst>
        <dgm:pt modelId="0" type="doc"/>
        <dgm:pt modelId="1" type="node">
          <dgm:prSet phldr="1"/>
        </dgm:pt>
        <dgm:pt modelId="11" type="node">
          <dgm:prSet phldr="1"/>
        </dgm:pt>
        <dgm:pt modelId="12" type="node">
          <dgm:prSet phldr="1"/>
        </dgm:pt>
        <dgm:pt modelId="2" type="node">
          <dgm:prSet phldr="1"/>
        </dgm:pt>
        <dgm:pt modelId="21" type="node">
          <dgm:prSet phldr="1"/>
        </dgm:pt>
        <dgm:pt modelId="22" type="node">
          <dgm:prSet phldr="1"/>
        </dgm:pt>
        <dgm:pt modelId="3" type="node">
          <dgm:prSet phldr="1"/>
        </dgm:pt>
        <dgm:pt modelId="31" type="node">
          <dgm:prSet phldr="1"/>
        </dgm:pt>
        <dgm:pt modelId="32" type="node">
          <dgm:prSet phldr="1"/>
        </dgm:pt>
      </dgm:ptLst>
      <dgm:cxnLst>
        <dgm:cxn modelId="4" type="parOf" srcId="0" destId="1" srcOrd="0" destOrd="0"/>
        <dgm:cxn modelId="5" type="parOf" srcId="0" destId="2" srcOrd="1" destOrd="0"/>
        <dgm:cxn modelId="6" type="parOf" srcId="0" destId="3" srcOrd="2" destOrd="0"/>
        <dgm:cxn modelId="13" type="parOf" srcId="1" destId="11" srcOrd="0" destOrd="0"/>
        <dgm:cxn modelId="14" type="parOf" srcId="1" destId="12" srcOrd="1" destOrd="0"/>
        <dgm:cxn modelId="23" type="parOf" srcId="2" destId="21" srcOrd="0" destOrd="0"/>
        <dgm:cxn modelId="24" type="parOf" srcId="2" destId="22" srcOrd="1" destOrd="0"/>
        <dgm:cxn modelId="33" type="parOf" srcId="3" destId="31" srcOrd="0" destOrd="0"/>
        <dgm:cxn modelId="34" type="parOf" srcId="3" destId="32" srcOrd="1" destOrd="0"/>
      </dgm:cxnLst>
      <dgm:bg/>
      <dgm:whole/>
    </dgm:dataModel>
  </dgm:sampData>
  <dgm:styleData>
    <dgm:dataModel>
      <dgm:ptLst>
        <dgm:pt modelId="0" type="doc"/>
        <dgm:pt modelId="1" type="node"/>
        <dgm:pt modelId="11" type="node"/>
        <dgm:pt modelId="2" type="node"/>
        <dgm:pt modelId="21" type="node"/>
      </dgm:ptLst>
      <dgm:cxnLst>
        <dgm:cxn modelId="4" type="parOf" srcId="0" destId="1" srcOrd="0" destOrd="0"/>
        <dgm:cxn modelId="5" type="parOf" srcId="0" destId="2" srcOrd="1" destOrd="0"/>
        <dgm:cxn modelId="13" type="parOf" srcId="1" destId="11" srcOrd="0" destOrd="0"/>
        <dgm:cxn modelId="23" type="parOf" srcId="2" destId="21" srcOrd="0" destOrd="0"/>
      </dgm:cxnLst>
      <dgm:bg/>
      <dgm:whole/>
    </dgm:dataModel>
  </dgm:styleData>
  <dgm:clrData>
    <dgm:dataModel>
      <dgm:ptLst>
        <dgm:pt modelId="0" type="doc"/>
        <dgm:pt modelId="1" type="node"/>
        <dgm:pt modelId="11" type="node"/>
        <dgm:pt modelId="2" type="node"/>
        <dgm:pt modelId="21" type="node"/>
        <dgm:pt modelId="3" type="node"/>
        <dgm:pt modelId="31" type="node"/>
        <dgm:pt modelId="4" type="node"/>
        <dgm:pt modelId="41" type="node"/>
      </dgm:ptLst>
      <dgm:cxnLst>
        <dgm:cxn modelId="5" type="parOf" srcId="0" destId="1" srcOrd="0" destOrd="0"/>
        <dgm:cxn modelId="6" type="parOf" srcId="0" destId="2" srcOrd="1" destOrd="0"/>
        <dgm:cxn modelId="7" type="parOf" srcId="0" destId="3" srcOrd="2" destOrd="0"/>
        <dgm:cxn modelId="8" type="parOf" srcId="0" destId="4" srcOrd="3" destOrd="0"/>
        <dgm:cxn modelId="13" type="parOf" srcId="1" destId="11" srcOrd="0" destOrd="0"/>
        <dgm:cxn modelId="23" type="parOf" srcId="2" destId="21" srcOrd="0" destOrd="0"/>
        <dgm:cxn modelId="33" type="parOf" srcId="3" destId="31" srcOrd="0" destOrd="0"/>
        <dgm:cxn modelId="43" type="parOf" srcId="4" destId="41" srcOrd="0" destOrd="0"/>
      </dgm:cxnLst>
      <dgm:bg/>
      <dgm:whole/>
    </dgm:dataModel>
  </dgm:clrData>
  <dgm:layoutNode name="Name0">
    <dgm:shape rot="0.000000" type="none" r:blip="" blipPhldr="0" lkTxEntry="0" zOrderOff="0" hideGeom="0">
      <dgm:adjLst/>
    </dgm:shape>
    <dgm:presOf/>
    <dgm:constrLst>
      <dgm:constr type="w" for="ch" forName="composite" ptType="all" refPtType="all" refType="w" refFor="self" op="none" fact="1.000000" val="0"/>
      <dgm:constr type="w" for="ch" ptType="sibTrans" refPtType="all" refType="w" refFor="ch" refForName="composite" op="equ" fact="0.333300" val="0"/>
      <dgm:constr type="primFontSz" for="des" forName="txNode" ptType="all" refPtType="all" refType="none" refFor="self" op="equ" fact="1.000000" val="65"/>
      <dgm:constr type="primFontSz" for="des" forName="connTx" ptType="all" refPtType="all" refType="none" refFor="self" op="equ" fact="1.000000" val="55"/>
      <dgm:constr type="primFontSz" for="des" forName="connTx" ptType="all" refPtType="all" refType="primFontSz" refFor="des" refForName="txNode" op="lte" fact="0.800000" val="0"/>
    </dgm:constrLst>
    <dgm:ruleLst/>
    <dgm:varLst>
      <dgm:dir val="norm"/>
      <dgm:resizeHandles val="exact"/>
    </dgm:varLst>
    <dgm:choose name="Name1">
      <dgm:if name="Name2" func="var" arg="dir" op="equ" val="norm">
        <dgm:alg type="lin"/>
      </dgm:if>
      <dgm:else name="Name3">
        <dgm:alg type="lin">
          <dgm:param type="linDir" val="fromR"/>
        </dgm:alg>
      </dgm:else>
    </dgm:choose>
    <dgm:forEach name="Name4" axis="ch" ptType="node">
      <dgm:layoutNode name="composite">
        <dgm:alg type="composite"/>
        <dgm:shape rot="0.000000" type="none" r:blip="" blipPhldr="0" lkTxEntry="0" zOrderOff="0" hideGeom="0">
          <dgm:adjLst/>
        </dgm:shape>
        <dgm:presOf/>
        <dgm:ruleLst/>
        <dgm:choose name="Name5">
          <dgm:if name="Name6" func="var" arg="dir" op="equ" val="norm">
            <dgm:constrLst>
              <dgm:constr type="l" for="ch" forName="imagSh" ptType="all" refPtType="all" refType="none" refFor="self" op="none" fact="1.000000" val="0"/>
              <dgm:constr type="w" for="ch" forName="imagSh" ptType="all" refPtType="all" refType="w" refFor="self" op="none" fact="0.860000" val="0"/>
              <dgm:constr type="t" for="ch" forName="imagSh" ptType="all" refPtType="all" refType="none" refFor="self" op="none" fact="1.000000" val="0"/>
              <dgm:constr type="h" for="ch" forName="imagSh" ptType="all" refPtType="all" refType="w" refFor="ch" refForName="imagSh" op="none" fact="1.000000" val="0"/>
              <dgm:constr type="l" for="ch" forName="txNode" ptType="all" refPtType="all" refType="w" refFor="self" op="none" fact="0.140000" val="0"/>
              <dgm:constr type="w" for="ch" forName="txNode" ptType="all" refPtType="all" refType="w" refFor="ch" refForName="imagSh" op="none" fact="1.000000" val="0"/>
              <dgm:constr type="t" for="ch" forName="txNode" ptType="all" refPtType="all" refType="h" refFor="ch" refForName="imagSh" op="none" fact="0.600000" val="0"/>
              <dgm:constr type="h" for="ch" forName="txNode" ptType="all" refPtType="all" refType="h" refFor="ch" refForName="imagSh" op="none" fact="1.000000" val="0"/>
            </dgm:constrLst>
          </dgm:if>
          <dgm:else name="Name7">
            <dgm:constrLst>
              <dgm:constr type="l" for="ch" forName="imagSh" ptType="all" refPtType="all" refType="w" refFor="self" op="none" fact="0.140000" val="0"/>
              <dgm:constr type="w" for="ch" forName="imagSh" ptType="all" refPtType="all" refType="w" refFor="self" op="none" fact="0.860000" val="0"/>
              <dgm:constr type="t" for="ch" forName="imagSh" ptType="all" refPtType="all" refType="none" refFor="self" op="none" fact="1.000000" val="0"/>
              <dgm:constr type="h" for="ch" forName="imagSh" ptType="all" refPtType="all" refType="w" refFor="ch" refForName="imagSh" op="none" fact="1.000000" val="0"/>
              <dgm:constr type="l" for="ch" forName="txNode" ptType="all" refPtType="all" refType="none" refFor="self" op="none" fact="1.000000" val="0"/>
              <dgm:constr type="w" for="ch" forName="txNode" ptType="all" refPtType="all" refType="w" refFor="ch" refForName="imagSh" op="none" fact="1.000000" val="0"/>
              <dgm:constr type="t" for="ch" forName="txNode" ptType="all" refPtType="all" refType="h" refFor="ch" refForName="imagSh" op="none" fact="0.600000" val="0"/>
              <dgm:constr type="h" for="ch" forName="txNode" ptType="all" refPtType="all" refType="h" refFor="ch" refForName="imagSh" op="none" fact="1.000000" val="0"/>
            </dgm:constrLst>
          </dgm:else>
        </dgm:choose>
        <dgm:layoutNode name="imagSh" styleLbl="bgImgPlace1">
          <dgm:alg type="sp"/>
          <dgm:shape rot="0.000000" type="roundRect" r:blip="" blipPhldr="1" lkTxEntry="0" zOrderOff="0" hideGeom="0">
            <dgm:adjLst>
              <dgm:adj idx="1" val="0.100000"/>
            </dgm:adjLst>
          </dgm:shape>
          <dgm:presOf/>
          <dgm:constrLst/>
          <dgm:ruleLst/>
        </dgm:layoutNode>
        <dgm:layoutNode name="txNode" styleLbl="node1">
          <dgm:alg type="tx"/>
          <dgm:shape rot="0.000000" type="roundRect" r:blip="" blipPhldr="0" lkTxEntry="0" zOrderOff="0" hideGeom="0">
            <dgm:adjLst>
              <dgm:adj idx="1" val="0.100000"/>
            </dgm:adjLst>
          </dgm:shape>
          <dgm:presOf axis="desOrSelf" ptType="node"/>
          <dgm:constrLst>
            <dgm:constr type="tMarg" for="self" ptType="all" refPtType="all" refType="primFontSz" refFor="self" op="none" fact="0.300000" val="0"/>
            <dgm:constr type="bMarg" for="self" ptType="all" refPtType="all" refType="primFontSz" refFor="self" op="none" fact="0.300000" val="0"/>
            <dgm:constr type="lMarg" for="self" ptType="all" refPtType="all" refType="primFontSz" refFor="self" op="none" fact="0.300000" val="0"/>
            <dgm:constr type="rMarg" for="self" ptType="all" refPtType="all" refType="primFontSz" refFor="self" op="none" fact="0.300000" val="0"/>
          </dgm:constrLst>
          <dgm:ruleLst>
            <dgm:rule type="primFontSz" for="self" ptType="all" val="5" fact="NaN" max="NaN"/>
          </dgm:ruleLst>
          <dgm:varLst>
            <dgm:bulletEnabled val="1"/>
          </dgm:varLst>
        </dgm:layoutNode>
      </dgm:layoutNode>
      <dgm:forEach name="sibTransForEach" axis="followSib" ptType="sibTrans" cnt="1">
        <dgm:layoutNode name="sibTrans">
          <dgm:alg type="conn">
            <dgm:param type="begPts" val="auto"/>
            <dgm:param type="endPts" val="auto"/>
            <dgm:param type="srcNode" val="imagSh"/>
            <dgm:param type="dstNode" val="imagSh"/>
          </dgm:alg>
          <dgm:shape rot="0.000000" type="conn" r:blip="" blipPhldr="0" lkTxEntry="0" zOrderOff="0" hideGeom="0">
            <dgm:adjLst/>
          </dgm:shape>
          <dgm:presOf axis="self"/>
          <dgm:constrLst>
            <dgm:constr type="h" for="self" ptType="all" refPtType="all" refType="w" refFor="self" op="none" fact="0.620000" val="0"/>
            <dgm:constr type="connDist" for="self" ptType="all" refPtType="all" refType="none" refFor="self" op="none" fact="1.000000" val="0"/>
            <dgm:constr type="begPad" for="self" ptType="all" refPtType="all" refType="connDist" refFor="self" op="none" fact="0.350000" val="0"/>
            <dgm:constr type="endPad" for="self" ptType="all" refPtType="all" refType="connDist" refFor="self" op="none" fact="0.300000" val="0"/>
          </dgm:constrLst>
          <dgm:ruleLst/>
          <dgm:layoutNode name="connTx">
            <dgm:alg type="tx">
              <dgm:param type="autoTxRot" val="grav"/>
            </dgm:alg>
            <dgm:shape rot="0.000000" type="conn" r:blip="" blipPhldr="0" lkTxEntry="0" zOrderOff="0" hideGeom="1">
              <dgm:adjLst/>
            </dgm:shape>
            <dgm:presOf axis="self"/>
            <dgm:constrLst>
              <dgm:constr type="lMarg" for="self" ptType="all" refPtType="all" refType="none" refFor="self" op="none" fact="1.000000" val="0"/>
              <dgm:constr type="rMarg" for="self" ptType="all" refPtType="all" refType="none" refFor="self" op="none" fact="1.000000" val="0"/>
              <dgm:constr type="tMarg" for="self" ptType="all" refPtType="all" refType="none" refFor="self" op="none" fact="1.000000" val="0"/>
              <dgm:constr type="bMarg" for="self" ptType="all" refPtType="all" refType="none" refFor="self" op="none" fact="1.000000" val="0"/>
            </dgm:constrLst>
            <dgm:ruleLst>
              <dgm:rule type="primFontSz" for="self" ptType="all"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sp3d/>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style>
      <a:lnRef idx="2">
        <a:srgbClr val="000000"/>
      </a:lnRef>
      <a:fillRef idx="1">
        <a:srgbClr val="000000"/>
      </a:fillRef>
      <a:effectRef idx="0">
        <a:srgbClr val="000000"/>
      </a:effectRef>
      <a:fontRef idx="minor"/>
    </dgm:style>
  </dgm:styleLbl>
  <dgm:styleLbl name="alignNode1">
    <dgm:scene3d>
      <a:camera prst="orthographicFront"/>
      <a:lightRig rig="threePt" dir="t"/>
    </dgm:scene3d>
    <dgm:sp3d/>
    <dgm:style>
      <a:lnRef idx="2">
        <a:srgbClr val="000000"/>
      </a:lnRef>
      <a:fillRef idx="1">
        <a:srgbClr val="000000"/>
      </a:fillRef>
      <a:effectRef idx="0">
        <a:srgbClr val="000000"/>
      </a:effectRef>
      <a:fontRef idx="minor">
        <a:schemeClr val="lt1"/>
      </a:fontRef>
    </dgm:style>
  </dgm:styleLbl>
  <dgm:styleLbl name="asst0">
    <dgm:scene3d>
      <a:camera prst="orthographicFront"/>
      <a:lightRig rig="threePt" dir="t"/>
    </dgm:scene3d>
    <dgm:sp3d/>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style>
      <a:lnRef idx="2">
        <a:srgbClr val="000000"/>
      </a:lnRef>
      <a:fillRef idx="1">
        <a:srgbClr val="000000"/>
      </a:fillRef>
      <a:effectRef idx="0">
        <a:srgbClr val="000000"/>
      </a:effectRef>
      <a:fontRef idx="minor">
        <a:schemeClr val="lt1"/>
      </a:fontRef>
    </dgm:style>
  </dgm:styleLbl>
  <dgm:styleLbl name="bgAcc1">
    <dgm:scene3d>
      <a:camera prst="orthographicFront"/>
      <a:lightRig rig="threePt" dir="t"/>
    </dgm:scene3d>
    <dgm:sp3d/>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style>
      <a:lnRef idx="0">
        <a:srgbClr val="000000"/>
      </a:lnRef>
      <a:fillRef idx="1">
        <a:srgbClr val="000000"/>
      </a:fillRef>
      <a:effectRef idx="0">
        <a:srgbClr val="000000"/>
      </a:effectRef>
      <a:fontRef idx="minor"/>
    </dgm:style>
  </dgm:styleLbl>
  <dgm:styleLbl name="bgSibTrans2D1">
    <dgm:scene3d>
      <a:camera prst="orthographicFront"/>
      <a:lightRig rig="threePt" dir="t"/>
    </dgm:scene3d>
    <dgm:sp3d/>
    <dgm:style>
      <a:lnRef idx="0">
        <a:srgbClr val="000000"/>
      </a:lnRef>
      <a:fillRef idx="1">
        <a:srgbClr val="000000"/>
      </a:fillRef>
      <a:effectRef idx="0">
        <a:srgbClr val="000000"/>
      </a:effectRef>
      <a:fontRef idx="minor">
        <a:schemeClr val="lt1"/>
      </a:fontRef>
    </dgm:style>
  </dgm:styleLbl>
  <dgm:styleLbl name="callout">
    <dgm:scene3d>
      <a:camera prst="orthographicFront"/>
      <a:lightRig rig="threePt" dir="t"/>
    </dgm:scene3d>
    <dgm:sp3d/>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style>
      <a:lnRef idx="2">
        <a:srgbClr val="000000"/>
      </a:lnRef>
      <a:fillRef idx="1">
        <a:srgbClr val="000000"/>
      </a:fillRef>
      <a:effectRef idx="0">
        <a:srgbClr val="000000"/>
      </a:effectRef>
      <a:fontRef idx="minor"/>
    </dgm:style>
  </dgm:styleLbl>
  <dgm:styleLbl name="dkBgShp">
    <dgm:scene3d>
      <a:camera prst="orthographicFront"/>
      <a:lightRig rig="threePt" dir="t"/>
    </dgm:scene3d>
    <dgm:sp3d/>
    <dgm:style>
      <a:lnRef idx="0">
        <a:srgbClr val="000000"/>
      </a:lnRef>
      <a:fillRef idx="1">
        <a:srgbClr val="000000"/>
      </a:fillRef>
      <a:effectRef idx="0">
        <a:srgbClr val="000000"/>
      </a:effectRef>
      <a:fontRef idx="minor"/>
    </dgm:style>
  </dgm:styleLbl>
  <dgm:styleLbl name="fgAcc0">
    <dgm:scene3d>
      <a:camera prst="orthographicFront"/>
      <a:lightRig rig="threePt" dir="t"/>
    </dgm:scene3d>
    <dgm:sp3d/>
    <dgm:style>
      <a:lnRef idx="2">
        <a:srgbClr val="000000"/>
      </a:lnRef>
      <a:fillRef idx="1">
        <a:srgbClr val="000000"/>
      </a:fillRef>
      <a:effectRef idx="0">
        <a:srgbClr val="000000"/>
      </a:effectRef>
      <a:fontRef idx="minor"/>
    </dgm:style>
  </dgm:styleLbl>
  <dgm:styleLbl name="fgAcc1">
    <dgm:scene3d>
      <a:camera prst="orthographicFront"/>
      <a:lightRig rig="threePt" dir="t"/>
    </dgm:scene3d>
    <dgm:sp3d/>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style>
      <a:lnRef idx="2">
        <a:srgbClr val="000000"/>
      </a:lnRef>
      <a:fillRef idx="1">
        <a:srgbClr val="000000"/>
      </a:fillRef>
      <a:effectRef idx="0">
        <a:srgbClr val="000000"/>
      </a:effectRef>
      <a:fontRef idx="minor"/>
    </dgm:style>
  </dgm:styleLbl>
  <dgm:styleLbl name="fgImgPlace1">
    <dgm:scene3d>
      <a:camera prst="orthographicFront"/>
      <a:lightRig rig="threePt" dir="t"/>
    </dgm:scene3d>
    <dgm:sp3d/>
    <dgm:style>
      <a:lnRef idx="2">
        <a:srgbClr val="000000"/>
      </a:lnRef>
      <a:fillRef idx="1">
        <a:srgbClr val="000000"/>
      </a:fillRef>
      <a:effectRef idx="0">
        <a:srgbClr val="000000"/>
      </a:effectRef>
      <a:fontRef idx="minor"/>
    </dgm:style>
  </dgm:styleLbl>
  <dgm:styleLbl name="fgShp">
    <dgm:scene3d>
      <a:camera prst="orthographicFront"/>
      <a:lightRig rig="threePt" dir="t"/>
    </dgm:scene3d>
    <dgm:sp3d/>
    <dgm:style>
      <a:lnRef idx="2">
        <a:srgbClr val="000000"/>
      </a:lnRef>
      <a:fillRef idx="1">
        <a:srgbClr val="000000"/>
      </a:fillRef>
      <a:effectRef idx="0">
        <a:srgbClr val="000000"/>
      </a:effectRef>
      <a:fontRef idx="minor"/>
    </dgm:style>
  </dgm:styleLbl>
  <dgm:styleLbl name="fgSibTrans2D1">
    <dgm:scene3d>
      <a:camera prst="orthographicFront"/>
      <a:lightRig rig="threePt" dir="t"/>
    </dgm:scene3d>
    <dgm:sp3d/>
    <dgm:style>
      <a:lnRef idx="0">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style>
      <a:lnRef idx="2">
        <a:srgbClr val="000000"/>
      </a:lnRef>
      <a:fillRef idx="1">
        <a:srgbClr val="000000"/>
      </a:fillRef>
      <a:effectRef idx="0">
        <a:srgbClr val="000000"/>
      </a:effectRef>
      <a:fontRef idx="minor">
        <a:schemeClr val="lt1"/>
      </a:fontRef>
    </dgm:style>
  </dgm:styleLbl>
  <dgm:styleLbl name="node0">
    <dgm:scene3d>
      <a:camera prst="orthographicFront"/>
      <a:lightRig rig="threePt" dir="t"/>
    </dgm:scene3d>
    <dgm:sp3d/>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style>
      <a:lnRef idx="2">
        <a:srgbClr val="000000"/>
      </a:lnRef>
      <a:fillRef idx="0">
        <a:srgbClr val="000000"/>
      </a:fillRef>
      <a:effectRef idx="0">
        <a:srgbClr val="000000"/>
      </a:effectRef>
      <a:fontRef idx="minor"/>
    </dgm:style>
  </dgm:styleLbl>
  <dgm:styleLbl name="parChTrans2D1">
    <dgm:scene3d>
      <a:camera prst="orthographicFront"/>
      <a:lightRig rig="threePt" dir="t"/>
    </dgm:scene3d>
    <dgm:sp3d/>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style>
      <a:lnRef idx="2">
        <a:srgbClr val="000000"/>
      </a:lnRef>
      <a:fillRef idx="1">
        <a:srgbClr val="000000"/>
      </a:fillRef>
      <a:effectRef idx="0">
        <a:srgbClr val="000000"/>
      </a:effectRef>
      <a:fontRef idx="minor">
        <a:schemeClr val="lt1"/>
      </a:fontRef>
    </dgm:style>
  </dgm:styleLbl>
  <dgm:styleLbl name="revTx">
    <dgm:scene3d>
      <a:camera prst="orthographicFront"/>
      <a:lightRig rig="threePt" dir="t"/>
    </dgm:scene3d>
    <dgm:sp3d/>
    <dgm:style>
      <a:lnRef idx="0">
        <a:srgbClr val="000000"/>
      </a:lnRef>
      <a:fillRef idx="0">
        <a:srgbClr val="000000"/>
      </a:fillRef>
      <a:effectRef idx="0">
        <a:srgbClr val="000000"/>
      </a:effectRef>
      <a:fontRef idx="minor"/>
    </dgm:style>
  </dgm:styleLbl>
  <dgm:styleLbl name="sibTrans1D1">
    <dgm:scene3d>
      <a:camera prst="orthographicFront"/>
      <a:lightRig rig="threePt" dir="t"/>
    </dgm:scene3d>
    <dgm:sp3d/>
    <dgm:style>
      <a:lnRef idx="1">
        <a:srgbClr val="000000"/>
      </a:lnRef>
      <a:fillRef idx="0">
        <a:srgbClr val="000000"/>
      </a:fillRef>
      <a:effectRef idx="0">
        <a:srgbClr val="000000"/>
      </a:effectRef>
      <a:fontRef idx="minor"/>
    </dgm:style>
  </dgm:styleLbl>
  <dgm:styleLbl name="sibTrans2D1">
    <dgm:scene3d>
      <a:camera prst="orthographicFront"/>
      <a:lightRig rig="threePt" dir="t"/>
    </dgm:scene3d>
    <dgm:sp3d/>
    <dgm:style>
      <a:lnRef idx="0">
        <a:srgbClr val="000000"/>
      </a:lnRef>
      <a:fillRef idx="1">
        <a:srgbClr val="000000"/>
      </a:fillRef>
      <a:effectRef idx="0">
        <a:srgbClr val="000000"/>
      </a:effectRef>
      <a:fontRef idx="minor">
        <a:schemeClr val="lt1"/>
      </a:fontRef>
    </dgm:style>
  </dgm:styleLbl>
  <dgm:styleLbl name="solidAlignAcc1">
    <dgm:scene3d>
      <a:camera prst="orthographicFront"/>
      <a:lightRig rig="threePt" dir="t"/>
    </dgm:scene3d>
    <dgm:sp3d/>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style>
      <a:lnRef idx="1">
        <a:srgbClr val="000000"/>
      </a:lnRef>
      <a:fillRef idx="1">
        <a:srgbClr val="000000"/>
      </a:fillRef>
      <a:effectRef idx="0">
        <a:srgbClr val="000000"/>
      </a:effectRef>
      <a:fontRef idx="minor"/>
    </dgm:style>
  </dgm:styleLbl>
  <dgm:styleLbl name="trBgShp">
    <dgm:scene3d>
      <a:camera prst="orthographicFront"/>
      <a:lightRig rig="threePt" dir="t"/>
    </dgm:scene3d>
    <dgm:sp3d/>
    <dgm:style>
      <a:lnRef idx="0">
        <a:srgbClr val="000000"/>
      </a:lnRef>
      <a:fillRef idx="1">
        <a:srgbClr val="000000"/>
      </a:fillRef>
      <a:effectRef idx="0">
        <a:srgbClr val="000000"/>
      </a:effectRef>
      <a:fontRef idx="minor"/>
    </dgm:style>
  </dgm:styleLbl>
  <dgm:styleLbl name="vennNode1">
    <dgm:scene3d>
      <a:camera prst="orthographicFront"/>
      <a:lightRig rig="threePt" dir="t"/>
    </dgm:scene3d>
    <dgm:sp3d/>
    <dgm:style>
      <a:lnRef idx="2">
        <a:srgbClr val="000000"/>
      </a:lnRef>
      <a:fillRef idx="1">
        <a:srgbClr val="000000"/>
      </a:fillRef>
      <a:effectRef idx="0">
        <a:srgbClr val="000000"/>
      </a:effectRef>
      <a:fontRef idx="minor">
        <a:schemeClr val="tx1"/>
      </a:fontRef>
    </dgm:style>
  </dgm:styleLbl>
</dgm:styleDef>
</file>

<file path=ppt/notesMasters/_rels/notesMaster1.xml.rels><?xml version="1.0" encoding="UTF-8" standalone="yes" ?>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p:cSld>
    <p:bg>
      <p:bgPr>
        <a:solidFill>
          <a:schemeClr val="bg1"/>
        </a:solidFill>
        <a:effectLst/>
      </p:bgPr>
    </p:bg>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AAAAAAAAAAGKMD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8KAAAAACgAAAAoAAAAZAAAAGQAAAAAAAAAzMzMAAAAAABQAAAAUAAAAGQAAABkAAAAAAAAABcAAAAUAAAAAAAAAAAAAAD/fwAA/38AAAAAAAAJAAAABAAAAND3S0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L8fAAD/HwAAMAAAABQAAAAAAAAAAAD//wAAAQAAAP//AAABAA=="/>
              </a:ext>
            </a:extLst>
          </p:cNvSpPr>
          <p:nvPr>
            <p:ph type="sldImg"/>
          </p:nvPr>
        </p:nvSpPr>
        <p:spPr>
          <a:xfrm>
            <a:off x="215900" y="812800"/>
            <a:ext cx="7127240" cy="4008755"/>
          </a:xfrm>
          <a:prstGeom prst="rect">
            <a:avLst/>
          </a:prstGeom>
          <a:noFill/>
          <a:ln>
            <a:noFill/>
          </a:ln>
        </p:spPr>
        <p:txBody>
          <a:bodyPr vert="horz" wrap="square" lIns="0" tIns="0" rIns="0" bIns="0" numCol="1" spcCol="215900" anchor="ctr">
            <a:prstTxWarp prst="textNoShape">
              <a:avLst/>
            </a:prstTxWarp>
          </a:bodyPr>
          <a:lstStyle/>
          <a:p>
            <a:pPr/>
            <a:r>
              <a:rPr cap="none">
                <a:solidFill>
                  <a:srgbClr val="000000"/>
                </a:solidFill>
              </a:rPr>
              <a:t>Folie mittels Klicken verschieben</a:t>
            </a:r>
            <a:endParaRPr cap="none">
              <a:solidFill>
                <a:srgbClr val="000000"/>
              </a:solidFill>
            </a:endParaRPr>
          </a:p>
        </p:txBody>
      </p:sp>
      <p:sp>
        <p:nvSpPr>
          <p:cNvPr id="3" name="PlaceHolder 2"/>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GKMD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8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D/HwAAMAAAABQAAAAAAAAAAAD//wAAAQAAAP//AAABAA=="/>
              </a:ext>
            </a:extLst>
          </p:cNvSpPr>
          <p:nvPr>
            <p:ph type="body"/>
          </p:nvPr>
        </p:nvSpPr>
        <p:spPr>
          <a:xfrm>
            <a:off x="756285" y="5078730"/>
            <a:ext cx="6047105" cy="4810760"/>
          </a:xfrm>
          <a:prstGeom prst="rect">
            <a:avLst/>
          </a:prstGeom>
          <a:noFill/>
          <a:ln>
            <a:noFill/>
          </a:ln>
        </p:spPr>
        <p:txBody>
          <a:bodyPr vert="horz" wrap="square" lIns="0" tIns="0" rIns="0" bIns="0" numCol="1" spcCol="215900" anchor="t">
            <a:prstTxWarp prst="textNoShape">
              <a:avLst/>
            </a:prstTxWarp>
          </a:bodyPr>
          <a:lstStyle/>
          <a:p>
            <a:pPr marL="215900" indent="-215900">
              <a:buNone/>
            </a:pPr>
            <a:r>
              <a:rPr sz="2000" cap="none">
                <a:solidFill>
                  <a:srgbClr val="000000"/>
                </a:solidFill>
              </a:rPr>
              <a:t>Format der Notizen mittels Klicken bearbeiten</a:t>
            </a:r>
            <a:endParaRPr sz="2000" cap="none">
              <a:solidFill>
                <a:srgbClr val="000000"/>
              </a:solidFill>
            </a:endParaRPr>
          </a:p>
        </p:txBody>
      </p:sp>
      <p:sp>
        <p:nvSpPr>
          <p:cNvPr id="4" name="PlaceHolder 3"/>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GKMD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8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AAAAAAAAAAAuFAAASQMAABAAAAAmAAAACAAAAL8fAAD/HwAAMAAAABQAAAAAAAAAAAD//wAAAQAAAP//AAABAA=="/>
              </a:ext>
            </a:extLst>
          </p:cNvSpPr>
          <p:nvPr>
            <p:ph type="hdr"/>
          </p:nvPr>
        </p:nvSpPr>
        <p:spPr>
          <a:xfrm>
            <a:off x="0" y="0"/>
            <a:ext cx="3280410" cy="534035"/>
          </a:xfrm>
          <a:prstGeom prst="rect">
            <a:avLst/>
          </a:prstGeom>
          <a:noFill/>
          <a:ln>
            <a:noFill/>
          </a:ln>
        </p:spPr>
        <p:txBody>
          <a:bodyPr vert="horz" wrap="square" lIns="0" tIns="0" rIns="0" bIns="0" numCol="1" spcCol="215900" anchor="t">
            <a:prstTxWarp prst="textNoShape">
              <a:avLst/>
            </a:prstTxWarp>
          </a:bodyPr>
          <a:lstStyle/>
          <a:p>
            <a:pPr indent="0">
              <a:buNone/>
            </a:pPr>
            <a:r>
              <a:rPr sz="1400" cap="none">
                <a:solidFill>
                  <a:srgbClr val="000000"/>
                </a:solidFill>
                <a:latin typeface="Times New Roman" pitchFamily="1" charset="0"/>
                <a:ea typeface="Arial" pitchFamily="2" charset="0"/>
                <a:cs typeface="Arial" pitchFamily="2" charset="0"/>
              </a:rPr>
              <a:t>&lt;Kopfzeile&gt;</a:t>
            </a:r>
            <a:endParaRPr sz="1400" cap="none">
              <a:solidFill>
                <a:srgbClr val="000000"/>
              </a:solidFill>
              <a:latin typeface="Times New Roman" pitchFamily="1" charset="0"/>
              <a:ea typeface="Arial" pitchFamily="2" charset="0"/>
              <a:cs typeface="Arial" pitchFamily="2" charset="0"/>
            </a:endParaRPr>
          </a:p>
        </p:txBody>
      </p:sp>
      <p:sp>
        <p:nvSpPr>
          <p:cNvPr id="5" name="PlaceHolder 4"/>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GKMD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8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AAAAACBLgAASQMAABAAAAAmAAAACAAAAL+fAAD/HwAAMAAAABQAAAAAAAAAAAD//wAAAQAAAP//AAABAA=="/>
              </a:ext>
            </a:extLst>
          </p:cNvSpPr>
          <p:nvPr>
            <p:ph type="dt" idx="10"/>
          </p:nvPr>
        </p:nvSpPr>
        <p:spPr>
          <a:xfrm>
            <a:off x="4279265" y="0"/>
            <a:ext cx="3280410" cy="534035"/>
          </a:xfrm>
          <a:prstGeom prst="rect">
            <a:avLst/>
          </a:prstGeom>
          <a:noFill/>
          <a:ln>
            <a:noFill/>
          </a:ln>
        </p:spPr>
        <p:txBody>
          <a:bodyPr vert="horz" wrap="square" lIns="0" tIns="0" rIns="0" bIns="0" numCol="1" spcCol="215900" anchor="t">
            <a:prstTxWarp prst="textNoShape">
              <a:avLst/>
            </a:prstTxWarp>
          </a:bodyPr>
          <a:lstStyle>
            <a:lvl1pPr indent="0" algn="r">
              <a:buNone/>
              <a:defRPr sz="1400" b="0" strike="noStrike" cap="none" spc="0">
                <a:solidFill>
                  <a:srgbClr val="000000"/>
                </a:solidFill>
                <a:latin typeface="Times New Roman" pitchFamily="1" charset="0"/>
                <a:ea typeface="Arial" pitchFamily="2" charset="0"/>
                <a:cs typeface="Arial" pitchFamily="2" charset="0"/>
              </a:defRPr>
            </a:lvl1pPr>
            <a:lvl2pPr>
              <a:defRPr cap="none"/>
            </a:lvl2pPr>
            <a:lvl3pPr>
              <a:defRPr cap="none"/>
            </a:lvl3pPr>
            <a:lvl4pPr>
              <a:defRPr cap="none"/>
            </a:lvl4pPr>
            <a:lvl5pPr>
              <a:defRPr cap="none"/>
            </a:lvl5pPr>
            <a:lvl6pPr>
              <a:defRPr cap="none"/>
            </a:lvl6pPr>
            <a:lvl7pPr>
              <a:defRPr cap="none"/>
            </a:lvl7pPr>
            <a:lvl8pPr>
              <a:defRPr cap="none"/>
            </a:lvl8pPr>
            <a:lvl9pPr>
              <a:defRPr cap="none"/>
            </a:lvl9pPr>
          </a:lstStyle>
          <a:p>
            <a:pPr indent="0" algn="r">
              <a:buNone/>
            </a:pPr>
            <a:r>
              <a:t>&lt;Datum/Uhrzeit&gt;</a:t>
            </a:r>
          </a:p>
        </p:txBody>
      </p:sp>
      <p:sp>
        <p:nvSpPr>
          <p:cNvPr id="6" name="PlaceHolder 5"/>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GKMD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8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AAAAAHw+AAAuFAAAxUEAABAAAAAmAAAACAAAAL+fAAD/HwAAMAAAABQAAAAAAAAAAAD//wAAAQAAAP//AAABAA=="/>
              </a:ext>
            </a:extLst>
          </p:cNvSpPr>
          <p:nvPr>
            <p:ph type="ftr" idx="11"/>
          </p:nvPr>
        </p:nvSpPr>
        <p:spPr>
          <a:xfrm>
            <a:off x="0" y="10157460"/>
            <a:ext cx="3280410" cy="534035"/>
          </a:xfrm>
          <a:prstGeom prst="rect">
            <a:avLst/>
          </a:prstGeom>
          <a:noFill/>
          <a:ln>
            <a:noFill/>
          </a:ln>
        </p:spPr>
        <p:txBody>
          <a:bodyPr vert="horz" wrap="square" lIns="0" tIns="0" rIns="0" bIns="0" numCol="1" spcCol="215900" anchor="b">
            <a:prstTxWarp prst="textNoShape">
              <a:avLst/>
            </a:prstTxWarp>
          </a:bodyPr>
          <a:lstStyle>
            <a:lvl1pPr indent="0">
              <a:buNone/>
              <a:defRPr sz="1400" b="0" strike="noStrike" cap="none" spc="0">
                <a:solidFill>
                  <a:srgbClr val="000000"/>
                </a:solidFill>
                <a:latin typeface="Times New Roman" pitchFamily="1" charset="0"/>
                <a:ea typeface="Arial" pitchFamily="2" charset="0"/>
                <a:cs typeface="Arial" pitchFamily="2" charset="0"/>
              </a:defRPr>
            </a:lvl1pPr>
            <a:lvl2pPr>
              <a:defRPr cap="none"/>
            </a:lvl2pPr>
            <a:lvl3pPr>
              <a:defRPr cap="none"/>
            </a:lvl3pPr>
            <a:lvl4pPr>
              <a:defRPr cap="none"/>
            </a:lvl4pPr>
            <a:lvl5pPr>
              <a:defRPr cap="none"/>
            </a:lvl5pPr>
            <a:lvl6pPr>
              <a:defRPr cap="none"/>
            </a:lvl6pPr>
            <a:lvl7pPr>
              <a:defRPr cap="none"/>
            </a:lvl7pPr>
            <a:lvl8pPr>
              <a:defRPr cap="none"/>
            </a:lvl8pPr>
            <a:lvl9pPr>
              <a:defRPr cap="none"/>
            </a:lvl9pPr>
          </a:lstStyle>
          <a:p>
            <a:pPr indent="0">
              <a:buNone/>
            </a:pPr>
            <a:r>
              <a:t>&lt;Fußzeile&gt;</a:t>
            </a:r>
          </a:p>
        </p:txBody>
      </p:sp>
      <p:sp>
        <p:nvSpPr>
          <p:cNvPr id="7" name="PlaceHolder 6"/>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GKMD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8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D/HwAAMAAAABQAAAAAAAAAAAD//wAAAQAAAP//AAABAA=="/>
              </a:ext>
            </a:extLst>
          </p:cNvSpPr>
          <p:nvPr>
            <p:ph type="sldNum" idx="12"/>
          </p:nvPr>
        </p:nvSpPr>
        <p:spPr>
          <a:xfrm>
            <a:off x="4279265" y="10157460"/>
            <a:ext cx="3280410" cy="534035"/>
          </a:xfrm>
          <a:prstGeom prst="rect">
            <a:avLst/>
          </a:prstGeom>
          <a:noFill/>
          <a:ln>
            <a:noFill/>
          </a:ln>
        </p:spPr>
        <p:txBody>
          <a:bodyPr vert="horz" wrap="square" lIns="0" tIns="0" rIns="0" bIns="0" numCol="1" spcCol="215900" anchor="b">
            <a:prstTxWarp prst="textNoShape">
              <a:avLst/>
            </a:prstTxWarp>
          </a:bodyPr>
          <a:lstStyle>
            <a:lvl1pPr indent="0" algn="r">
              <a:buNone/>
              <a:defRPr sz="1400" b="0" strike="noStrike" cap="none" spc="0">
                <a:solidFill>
                  <a:srgbClr val="000000"/>
                </a:solidFill>
                <a:latin typeface="Times New Roman" pitchFamily="1" charset="0"/>
                <a:ea typeface="Arial" pitchFamily="2" charset="0"/>
                <a:cs typeface="Arial" pitchFamily="2" charset="0"/>
              </a:defRPr>
            </a:lvl1pPr>
            <a:lvl2pPr>
              <a:defRPr cap="none"/>
            </a:lvl2pPr>
            <a:lvl3pPr>
              <a:defRPr cap="none"/>
            </a:lvl3pPr>
            <a:lvl4pPr>
              <a:defRPr cap="none"/>
            </a:lvl4pPr>
            <a:lvl5pPr>
              <a:defRPr cap="none"/>
            </a:lvl5pPr>
            <a:lvl6pPr>
              <a:defRPr cap="none"/>
            </a:lvl6pPr>
            <a:lvl7pPr>
              <a:defRPr cap="none"/>
            </a:lvl7pPr>
            <a:lvl8pPr>
              <a:defRPr cap="none"/>
            </a:lvl8pPr>
            <a:lvl9pPr>
              <a:defRPr cap="none"/>
            </a:lvl9pPr>
          </a:lstStyle>
          <a:p>
            <a:pPr indent="0" algn="r">
              <a:buNone/>
            </a:pPr>
            <a:fld id="{3C66B23E-70D1-3344-9FDE-8611FC9069D3}" type="slidenum">
              <a:t>&lt;Foliennummer&gt;</a:t>
            </a:fld>
          </a:p>
        </p:txBody>
      </p:sp>
    </p:spTree>
  </p:cSld>
  <p:clrMap bg1="lt1" tx1="dk1" bg2="lt2" tx2="dk2" accent1="accent1" accent2="accent2" accent3="accent3" accent4="accent4" accent5="accent5" accent6="accent6" hlink="hlink" folHlink="folHlink"/>
  <p:hf hdr="0" ftr="0" dt="0"/>
</p:notesMaster>
</file>

<file path=ppt/notesSlides/_rels/notesSlide1.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 Id="rId3" Type="http://schemas.openxmlformats.org/officeDocument/2006/relationships/themeOverride" Target="../theme/themeOverride1.xml"/></Relationships>
</file>

<file path=ppt/notesSlides/_rels/notesSlide10.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 Id="rId3" Type="http://schemas.openxmlformats.org/officeDocument/2006/relationships/themeOverride" Target="../theme/themeOverride10.xml"/></Relationships>
</file>

<file path=ppt/notesSlides/_rels/notesSlide11.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 Id="rId3" Type="http://schemas.openxmlformats.org/officeDocument/2006/relationships/themeOverride" Target="../theme/themeOverride11.xml"/></Relationships>
</file>

<file path=ppt/notesSlides/_rels/notesSlide12.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 Id="rId3" Type="http://schemas.openxmlformats.org/officeDocument/2006/relationships/themeOverride" Target="../theme/themeOverride12.xml"/></Relationships>
</file>

<file path=ppt/notesSlides/_rels/notesSlide13.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 Id="rId3" Type="http://schemas.openxmlformats.org/officeDocument/2006/relationships/themeOverride" Target="../theme/themeOverride13.xml"/></Relationships>
</file>

<file path=ppt/notesSlides/_rels/notesSlide14.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 Id="rId3" Type="http://schemas.openxmlformats.org/officeDocument/2006/relationships/themeOverride" Target="../theme/themeOverride14.xml"/></Relationships>
</file>

<file path=ppt/notesSlides/_rels/notesSlide15.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themeOverride" Target="../theme/themeOverride15.xml"/></Relationships>
</file>

<file path=ppt/notesSlides/_rels/notesSlide16.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 Id="rId3" Type="http://schemas.openxmlformats.org/officeDocument/2006/relationships/themeOverride" Target="../theme/themeOverride16.xml"/></Relationships>
</file>

<file path=ppt/notesSlides/_rels/notesSlide17.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 Id="rId3" Type="http://schemas.openxmlformats.org/officeDocument/2006/relationships/themeOverride" Target="../theme/themeOverride17.xml"/></Relationships>
</file>

<file path=ppt/notesSlides/_rels/notesSlide18.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 Id="rId3" Type="http://schemas.openxmlformats.org/officeDocument/2006/relationships/themeOverride" Target="../theme/themeOverride18.xml"/></Relationships>
</file>

<file path=ppt/notesSlides/_rels/notesSlide19.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themeOverride" Target="../theme/themeOverride19.xml"/></Relationships>
</file>

<file path=ppt/notesSlides/_rels/notesSlide2.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themeOverride" Target="../theme/themeOverride2.xml"/></Relationships>
</file>

<file path=ppt/notesSlides/_rels/notesSlide20.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 Id="rId3" Type="http://schemas.openxmlformats.org/officeDocument/2006/relationships/themeOverride" Target="../theme/themeOverride20.xml"/></Relationships>
</file>

<file path=ppt/notesSlides/_rels/notesSlide21.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 Id="rId3" Type="http://schemas.openxmlformats.org/officeDocument/2006/relationships/themeOverride" Target="../theme/themeOverride21.xml"/></Relationships>
</file>

<file path=ppt/notesSlides/_rels/notesSlide22.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 Id="rId3" Type="http://schemas.openxmlformats.org/officeDocument/2006/relationships/themeOverride" Target="../theme/themeOverride22.xml"/></Relationships>
</file>

<file path=ppt/notesSlides/_rels/notesSlide23.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 Id="rId3" Type="http://schemas.openxmlformats.org/officeDocument/2006/relationships/themeOverride" Target="../theme/themeOverride23.xml"/></Relationships>
</file>

<file path=ppt/notesSlides/_rels/notesSlide24.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 Id="rId3" Type="http://schemas.openxmlformats.org/officeDocument/2006/relationships/themeOverride" Target="../theme/themeOverride24.xml"/></Relationships>
</file>

<file path=ppt/notesSlides/_rels/notesSlide25.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 Id="rId3" Type="http://schemas.openxmlformats.org/officeDocument/2006/relationships/themeOverride" Target="../theme/themeOverride25.xml"/></Relationships>
</file>

<file path=ppt/notesSlides/_rels/notesSlide26.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 Id="rId3" Type="http://schemas.openxmlformats.org/officeDocument/2006/relationships/themeOverride" Target="../theme/themeOverride26.xml"/></Relationships>
</file>

<file path=ppt/notesSlides/_rels/notesSlide27.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 Id="rId3" Type="http://schemas.openxmlformats.org/officeDocument/2006/relationships/themeOverride" Target="../theme/themeOverride27.xml"/></Relationships>
</file>

<file path=ppt/notesSlides/_rels/notesSlide28.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 Id="rId3" Type="http://schemas.openxmlformats.org/officeDocument/2006/relationships/themeOverride" Target="../theme/themeOverride28.xml"/></Relationships>
</file>

<file path=ppt/notesSlides/_rels/notesSlide29.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 Id="rId3" Type="http://schemas.openxmlformats.org/officeDocument/2006/relationships/themeOverride" Target="../theme/themeOverride29.xml"/></Relationships>
</file>

<file path=ppt/notesSlides/_rels/notesSlide3.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themeOverride" Target="../theme/themeOverride3.xml"/></Relationships>
</file>

<file path=ppt/notesSlides/_rels/notesSlide30.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 Id="rId3" Type="http://schemas.openxmlformats.org/officeDocument/2006/relationships/themeOverride" Target="../theme/themeOverride30.xml"/></Relationships>
</file>

<file path=ppt/notesSlides/_rels/notesSlide31.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 Id="rId3" Type="http://schemas.openxmlformats.org/officeDocument/2006/relationships/themeOverride" Target="../theme/themeOverride31.xml"/></Relationships>
</file>

<file path=ppt/notesSlides/_rels/notesSlide32.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 Id="rId3" Type="http://schemas.openxmlformats.org/officeDocument/2006/relationships/themeOverride" Target="../theme/themeOverride32.xml"/></Relationships>
</file>

<file path=ppt/notesSlides/_rels/notesSlide33.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 Id="rId3" Type="http://schemas.openxmlformats.org/officeDocument/2006/relationships/themeOverride" Target="../theme/themeOverride33.xml"/></Relationships>
</file>

<file path=ppt/notesSlides/_rels/notesSlide34.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 Id="rId3" Type="http://schemas.openxmlformats.org/officeDocument/2006/relationships/themeOverride" Target="../theme/themeOverride34.xml"/></Relationships>
</file>

<file path=ppt/notesSlides/_rels/notesSlide35.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 Id="rId3" Type="http://schemas.openxmlformats.org/officeDocument/2006/relationships/themeOverride" Target="../theme/themeOverride35.xml"/></Relationships>
</file>

<file path=ppt/notesSlides/_rels/notesSlide36.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 Id="rId3" Type="http://schemas.openxmlformats.org/officeDocument/2006/relationships/themeOverride" Target="../theme/themeOverride36.xml"/></Relationships>
</file>

<file path=ppt/notesSlides/_rels/notesSlide37.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 Id="rId3" Type="http://schemas.openxmlformats.org/officeDocument/2006/relationships/themeOverride" Target="../theme/themeOverride37.xml"/></Relationships>
</file>

<file path=ppt/notesSlides/_rels/notesSlide38.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 Id="rId3" Type="http://schemas.openxmlformats.org/officeDocument/2006/relationships/themeOverride" Target="../theme/themeOverride38.xml"/></Relationships>
</file>

<file path=ppt/notesSlides/_rels/notesSlide39.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 Id="rId3" Type="http://schemas.openxmlformats.org/officeDocument/2006/relationships/themeOverride" Target="../theme/themeOverride39.xml"/></Relationships>
</file>

<file path=ppt/notesSlides/_rels/notesSlide4.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themeOverride" Target="../theme/themeOverride4.xml"/></Relationships>
</file>

<file path=ppt/notesSlides/_rels/notesSlide40.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 Id="rId3" Type="http://schemas.openxmlformats.org/officeDocument/2006/relationships/themeOverride" Target="../theme/themeOverride40.xml"/></Relationships>
</file>

<file path=ppt/notesSlides/_rels/notesSlide41.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 Id="rId3" Type="http://schemas.openxmlformats.org/officeDocument/2006/relationships/themeOverride" Target="../theme/themeOverride41.xml"/></Relationships>
</file>

<file path=ppt/notesSlides/_rels/notesSlide42.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 Id="rId3" Type="http://schemas.openxmlformats.org/officeDocument/2006/relationships/themeOverride" Target="../theme/themeOverride42.xml"/></Relationships>
</file>

<file path=ppt/notesSlides/_rels/notesSlide43.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 Id="rId3" Type="http://schemas.openxmlformats.org/officeDocument/2006/relationships/themeOverride" Target="../theme/themeOverride43.xml"/></Relationships>
</file>

<file path=ppt/notesSlides/_rels/notesSlide44.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 Id="rId3" Type="http://schemas.openxmlformats.org/officeDocument/2006/relationships/themeOverride" Target="../theme/themeOverride44.xml"/></Relationships>
</file>

<file path=ppt/notesSlides/_rels/notesSlide45.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 Id="rId3" Type="http://schemas.openxmlformats.org/officeDocument/2006/relationships/themeOverride" Target="../theme/themeOverride45.xml"/></Relationships>
</file>

<file path=ppt/notesSlides/_rels/notesSlide46.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 Id="rId3" Type="http://schemas.openxmlformats.org/officeDocument/2006/relationships/themeOverride" Target="../theme/themeOverride46.xml"/></Relationships>
</file>

<file path=ppt/notesSlides/_rels/notesSlide47.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 Id="rId3" Type="http://schemas.openxmlformats.org/officeDocument/2006/relationships/themeOverride" Target="../theme/themeOverride47.xml"/></Relationships>
</file>

<file path=ppt/notesSlides/_rels/notesSlide48.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 Id="rId3" Type="http://schemas.openxmlformats.org/officeDocument/2006/relationships/themeOverride" Target="../theme/themeOverride48.xml"/></Relationships>
</file>

<file path=ppt/notesSlides/_rels/notesSlide49.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 Id="rId3" Type="http://schemas.openxmlformats.org/officeDocument/2006/relationships/themeOverride" Target="../theme/themeOverride49.xml"/></Relationships>
</file>

<file path=ppt/notesSlides/_rels/notesSlide5.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themeOverride" Target="../theme/themeOverride5.xml"/></Relationships>
</file>

<file path=ppt/notesSlides/_rels/notesSlide50.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 Id="rId3" Type="http://schemas.openxmlformats.org/officeDocument/2006/relationships/themeOverride" Target="../theme/themeOverride50.xml"/></Relationships>
</file>

<file path=ppt/notesSlides/_rels/notesSlide51.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 Id="rId3" Type="http://schemas.openxmlformats.org/officeDocument/2006/relationships/themeOverride" Target="../theme/themeOverride51.xml"/></Relationships>
</file>

<file path=ppt/notesSlides/_rels/notesSlide52.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 Id="rId3" Type="http://schemas.openxmlformats.org/officeDocument/2006/relationships/themeOverride" Target="../theme/themeOverride52.xml"/></Relationships>
</file>

<file path=ppt/notesSlides/_rels/notesSlide53.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 Id="rId3" Type="http://schemas.openxmlformats.org/officeDocument/2006/relationships/themeOverride" Target="../theme/themeOverride53.xml"/></Relationships>
</file>

<file path=ppt/notesSlides/_rels/notesSlide54.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 Id="rId3" Type="http://schemas.openxmlformats.org/officeDocument/2006/relationships/themeOverride" Target="../theme/themeOverride54.xml"/></Relationships>
</file>

<file path=ppt/notesSlides/_rels/notesSlide55.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 Id="rId3" Type="http://schemas.openxmlformats.org/officeDocument/2006/relationships/themeOverride" Target="../theme/themeOverride55.xml"/></Relationships>
</file>

<file path=ppt/notesSlides/_rels/notesSlide56.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 Id="rId3" Type="http://schemas.openxmlformats.org/officeDocument/2006/relationships/themeOverride" Target="../theme/themeOverride56.xml"/></Relationships>
</file>

<file path=ppt/notesSlides/_rels/notesSlide57.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 Id="rId3" Type="http://schemas.openxmlformats.org/officeDocument/2006/relationships/themeOverride" Target="../theme/themeOverride57.xml"/></Relationships>
</file>

<file path=ppt/notesSlides/_rels/notesSlide58.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 Id="rId3" Type="http://schemas.openxmlformats.org/officeDocument/2006/relationships/themeOverride" Target="../theme/themeOverride58.xml"/></Relationships>
</file>

<file path=ppt/notesSlides/_rels/notesSlide59.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 Id="rId3" Type="http://schemas.openxmlformats.org/officeDocument/2006/relationships/themeOverride" Target="../theme/themeOverride59.xml"/></Relationships>
</file>

<file path=ppt/notesSlides/_rels/notesSlide6.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themeOverride" Target="../theme/themeOverride6.xml"/></Relationships>
</file>

<file path=ppt/notesSlides/_rels/notesSlide60.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 Id="rId3" Type="http://schemas.openxmlformats.org/officeDocument/2006/relationships/themeOverride" Target="../theme/themeOverride60.xml"/></Relationships>
</file>

<file path=ppt/notesSlides/_rels/notesSlide61.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 Id="rId3" Type="http://schemas.openxmlformats.org/officeDocument/2006/relationships/themeOverride" Target="../theme/themeOverride61.xml"/></Relationships>
</file>

<file path=ppt/notesSlides/_rels/notesSlide62.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 Id="rId3" Type="http://schemas.openxmlformats.org/officeDocument/2006/relationships/themeOverride" Target="../theme/themeOverride62.xml"/></Relationships>
</file>

<file path=ppt/notesSlides/_rels/notesSlide63.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 Id="rId3" Type="http://schemas.openxmlformats.org/officeDocument/2006/relationships/themeOverride" Target="../theme/themeOverride63.xml"/></Relationships>
</file>

<file path=ppt/notesSlides/_rels/notesSlide64.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 Id="rId3" Type="http://schemas.openxmlformats.org/officeDocument/2006/relationships/themeOverride" Target="../theme/themeOverride64.xml"/></Relationships>
</file>

<file path=ppt/notesSlides/_rels/notesSlide65.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 Id="rId3" Type="http://schemas.openxmlformats.org/officeDocument/2006/relationships/themeOverride" Target="../theme/themeOverride65.xml"/></Relationships>
</file>

<file path=ppt/notesSlides/_rels/notesSlide66.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 Id="rId3" Type="http://schemas.openxmlformats.org/officeDocument/2006/relationships/themeOverride" Target="../theme/themeOverride66.xml"/></Relationships>
</file>

<file path=ppt/notesSlides/_rels/notesSlide67.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 Id="rId3" Type="http://schemas.openxmlformats.org/officeDocument/2006/relationships/themeOverride" Target="../theme/themeOverride67.xml"/></Relationships>
</file>

<file path=ppt/notesSlides/_rels/notesSlide68.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 Id="rId3" Type="http://schemas.openxmlformats.org/officeDocument/2006/relationships/themeOverride" Target="../theme/themeOverride68.xml"/></Relationships>
</file>

<file path=ppt/notesSlides/_rels/notesSlide69.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 Id="rId3" Type="http://schemas.openxmlformats.org/officeDocument/2006/relationships/themeOverride" Target="../theme/themeOverride69.xml"/></Relationships>
</file>

<file path=ppt/notesSlides/_rels/notesSlide7.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 Id="rId3" Type="http://schemas.openxmlformats.org/officeDocument/2006/relationships/themeOverride" Target="../theme/themeOverride7.xml"/></Relationships>
</file>

<file path=ppt/notesSlides/_rels/notesSlide70.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 Id="rId3" Type="http://schemas.openxmlformats.org/officeDocument/2006/relationships/themeOverride" Target="../theme/themeOverride70.xml"/></Relationships>
</file>

<file path=ppt/notesSlides/_rels/notesSlide71.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 Id="rId3" Type="http://schemas.openxmlformats.org/officeDocument/2006/relationships/themeOverride" Target="../theme/themeOverride71.xml"/></Relationships>
</file>

<file path=ppt/notesSlides/_rels/notesSlide72.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 Id="rId3" Type="http://schemas.openxmlformats.org/officeDocument/2006/relationships/themeOverride" Target="../theme/themeOverride72.xml"/></Relationships>
</file>

<file path=ppt/notesSlides/_rels/notesSlide73.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 Id="rId3" Type="http://schemas.openxmlformats.org/officeDocument/2006/relationships/themeOverride" Target="../theme/themeOverride73.xml"/></Relationships>
</file>

<file path=ppt/notesSlides/_rels/notesSlide74.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 Id="rId3" Type="http://schemas.openxmlformats.org/officeDocument/2006/relationships/themeOverride" Target="../theme/themeOverride74.xml"/></Relationships>
</file>

<file path=ppt/notesSlides/_rels/notesSlide75.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 Id="rId3" Type="http://schemas.openxmlformats.org/officeDocument/2006/relationships/themeOverride" Target="../theme/themeOverride75.xml"/></Relationships>
</file>

<file path=ppt/notesSlides/_rels/notesSlide76.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 Id="rId3" Type="http://schemas.openxmlformats.org/officeDocument/2006/relationships/themeOverride" Target="../theme/themeOverride76.xml"/></Relationships>
</file>

<file path=ppt/notesSlides/_rels/notesSlide77.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 Id="rId3" Type="http://schemas.openxmlformats.org/officeDocument/2006/relationships/themeOverride" Target="../theme/themeOverride77.xml"/></Relationships>
</file>

<file path=ppt/notesSlides/_rels/notesSlide8.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 Id="rId3" Type="http://schemas.openxmlformats.org/officeDocument/2006/relationships/themeOverride" Target="../theme/themeOverride8.xml"/></Relationships>
</file>

<file path=ppt/notesSlides/_rels/notesSlide9.xml.rels><?xml version="1.0" encoding="UTF-8" standalone="yes" ?>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 Id="rId3" Type="http://schemas.openxmlformats.org/officeDocument/2006/relationships/themeOverride" Target="../theme/themeOverride9.xml"/></Relationships>
</file>

<file path=ppt/notesSlides/notesSlide1.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OAQAAAgHAAD3JQAABBoAABAAAAAmAAAACAAAAAEPAACAHwAAMAAAABQAAAAAAAAAAAD//wAAAQAAAP//AAABAA=="/>
              </a:ext>
            </a:extLst>
          </p:cNvSpPr>
          <p:nvPr>
            <p:ph type="sldImg"/>
          </p:nvPr>
        </p:nvSpPr>
        <p:spPr>
          <a:xfrm>
            <a:off x="685800" y="1143000"/>
            <a:ext cx="5485765" cy="3086100"/>
          </a:xfrm>
          <a:prstGeom prst="rect">
            <a:avLst/>
          </a:prstGeom>
          <a:ln>
            <a:noFill/>
          </a:ln>
        </p:spPr>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BcBgQ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OAQAABIbAAD3JQAANzEAABAAAAAmAAAACAAAAL8fAAD/HwAAMAAAABQAAAAAAAAAAAD//wAAAQAAAP//AAABAA=="/>
              </a:ext>
            </a:extLst>
          </p:cNvSpPr>
          <p:nvPr>
            <p:ph type="body"/>
          </p:nvPr>
        </p:nvSpPr>
        <p:spPr>
          <a:xfrm>
            <a:off x="685800" y="4400550"/>
            <a:ext cx="5485765" cy="3599815"/>
          </a:xfrm>
          <a:prstGeom prst="rect">
            <a:avLst/>
          </a:prstGeom>
          <a:noFill/>
          <a:ln>
            <a:noFill/>
          </a:ln>
        </p:spPr>
        <p:txBody>
          <a:bodyPr vert="horz" wrap="square" lIns="91440" tIns="45720" rIns="91440" bIns="45720" numCol="1" spcCol="215900" anchor="t">
            <a:prstTxWarp prst="textNoShape">
              <a:avLst/>
            </a:prstTxWarp>
          </a:bodyPr>
          <a:lstStyle/>
          <a:p>
            <a:pPr marL="215900" indent="-215900">
              <a:buNone/>
            </a:pPr>
          </a:p>
        </p:txBody>
      </p:sp>
      <p:sp>
        <p:nvSpPr>
          <p:cNvPr id="4" name="PlaceHolder 3"/>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5hcAAG41AAAtKgAAPzgAABAAAAAmAAAACAAAAL+fAAD/HwAAMAAAABQAAAAAAAAAAAD//wAAAQAAAP//AAABAA=="/>
              </a:ext>
            </a:extLst>
          </p:cNvSpPr>
          <p:nvPr>
            <p:ph type="sldNum" idx="12"/>
          </p:nvPr>
        </p:nvSpPr>
        <p:spPr>
          <a:xfrm>
            <a:off x="3884930" y="8685530"/>
            <a:ext cx="2971165" cy="457835"/>
          </a:xfrm>
          <a:prstGeom prst="rect">
            <a:avLst/>
          </a:prstGeom>
          <a:noFill/>
          <a:ln>
            <a:noFill/>
          </a:ln>
        </p:spPr>
        <p:txBody>
          <a:bodyPr vert="horz" wrap="square" lIns="91440" tIns="45720" rIns="91440" bIns="45720" numCol="1" spcCol="215900" anchor="b">
            <a:prstTxWarp prst="textNoShape">
              <a:avLst/>
            </a:prstTxWarp>
          </a:bodyPr>
          <a:lstStyle>
            <a:lvl1pPr indent="0" algn="r" defTabSz="914400">
              <a:lnSpc>
                <a:spcPct val="100000"/>
              </a:lnSpc>
              <a:buNone/>
              <a:tabLst/>
              <a:defRPr sz="1200" b="0" strike="noStrike" cap="none" spc="0">
                <a:solidFill>
                  <a:srgbClr val="000000"/>
                </a:solidFill>
                <a:latin typeface="Arial" pitchFamily="2" charset="0"/>
                <a:ea typeface="Arial" pitchFamily="2" charset="0"/>
                <a:cs typeface="Arial" pitchFamily="2" charset="0"/>
              </a:defRPr>
            </a:lvl1pPr>
            <a:lvl2pPr>
              <a:defRPr cap="none"/>
            </a:lvl2pPr>
            <a:lvl3pPr>
              <a:defRPr cap="none"/>
            </a:lvl3pPr>
            <a:lvl4pPr>
              <a:defRPr cap="none"/>
            </a:lvl4pPr>
            <a:lvl5pPr>
              <a:defRPr cap="none"/>
            </a:lvl5pPr>
            <a:lvl6pPr>
              <a:defRPr cap="none"/>
            </a:lvl6pPr>
            <a:lvl7pPr>
              <a:defRPr cap="none"/>
            </a:lvl7pPr>
            <a:lvl8pPr>
              <a:defRPr cap="none"/>
            </a:lvl8pPr>
            <a:lvl9pPr>
              <a:defRPr cap="none"/>
            </a:lvl9pPr>
          </a:lstStyle>
          <a:p>
            <a:pPr indent="0" algn="r" defTabSz="914400">
              <a:lnSpc>
                <a:spcPct val="100000"/>
              </a:lnSpc>
              <a:buNone/>
              <a:tabLst/>
            </a:pPr>
            <a:fld id="{1756C2A9-E7FA-0334-B4EE-11618CA04244}" type="slidenum">
              <a:t>&lt;Foliennummer&gt;</a:t>
            </a:fld>
            <a:endParaRPr cap="none">
              <a:latin typeface="Times New Roman" pitchFamily="1" charset="0"/>
              <a:ea typeface="Arial" pitchFamily="2" charset="0"/>
              <a:cs typeface="Arial" pitchFamily="2"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DFH0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BQ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MCHGEo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FBQU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DgHUAc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DgHUAc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19.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20.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9bH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21.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FCQW4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C9BQU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22.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23.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24.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KA71z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25.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26.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27.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28.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KA71z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29.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30.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31.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hvbG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32.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33.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34.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Fg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35.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MCvLS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36.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O+wXRc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n+76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5tbC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37.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KA71z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38.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39.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5tbC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hvbG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Cm+yI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FgLg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40.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41.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DC3KEY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I4F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42.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43.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Hg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CQ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44.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45.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46.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BQ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47.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48.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NCy5Ek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F2zw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I3d/P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49.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KwA2Q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P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KA71z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50.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FBRWc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Ohb1j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FBQU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51.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Ohb1j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52.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53.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54.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CB/fB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55.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Brqic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56.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NCTnhw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FFZ0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57.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Cc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58.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CMCS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DY8vVI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59.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dBQU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EFAQY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yFUZg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BDymU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60.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FBa0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61.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JDWfQk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62.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5tbC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lsbD4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63.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64.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MArRio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FBa0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65.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FBQUM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66.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wAM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67.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IDKKDs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68.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69.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70.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71.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OAQAAAgHAAD3JQAABBoAABAAAAAmAAAACAAAAAEPAACAHwAAMAAAABQAAAAAAAAAAAD//wAAAQAAAP//AAABAA=="/>
              </a:ext>
            </a:extLst>
          </p:cNvSpPr>
          <p:nvPr>
            <p:ph type="sldImg"/>
          </p:nvPr>
        </p:nvSpPr>
        <p:spPr>
          <a:xfrm>
            <a:off x="685800" y="1143000"/>
            <a:ext cx="5485765" cy="3086100"/>
          </a:xfrm>
          <a:prstGeom prst="rect">
            <a:avLst/>
          </a:prstGeom>
          <a:ln>
            <a:noFill/>
          </a:ln>
        </p:spPr>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OAQAABIbAAD3JQAANzEAABAAAAAmAAAACAAAAL8fAAD/HwAAMAAAABQAAAAAAAAAAAD//wAAAQAAAP//AAABAA=="/>
              </a:ext>
            </a:extLst>
          </p:cNvSpPr>
          <p:nvPr>
            <p:ph type="body"/>
          </p:nvPr>
        </p:nvSpPr>
        <p:spPr>
          <a:xfrm>
            <a:off x="685800" y="4400550"/>
            <a:ext cx="5485765" cy="3599815"/>
          </a:xfrm>
          <a:prstGeom prst="rect">
            <a:avLst/>
          </a:prstGeom>
          <a:noFill/>
          <a:ln>
            <a:noFill/>
          </a:ln>
        </p:spPr>
        <p:txBody>
          <a:bodyPr vert="horz" wrap="square" lIns="91440" tIns="45720" rIns="91440" bIns="45720" numCol="1" spcCol="215900" anchor="t">
            <a:prstTxWarp prst="textNoShape">
              <a:avLst/>
            </a:prstTxWarp>
          </a:bodyPr>
          <a:lstStyle/>
          <a:p>
            <a:pPr marL="215900" indent="-215900">
              <a:buNone/>
            </a:pPr>
          </a:p>
        </p:txBody>
      </p:sp>
      <p:sp>
        <p:nvSpPr>
          <p:cNvPr id="4" name="PlaceHolder 3"/>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5hcAAG41AAAtKgAAPzgAABAAAAAmAAAACAAAAL8fAAD/HwAAMAAAABQAAAAAAAAAAAD//wAAAQAAAP//AAABAA=="/>
              </a:ext>
            </a:extLst>
          </p:cNvSpPr>
          <p:nvPr>
            <p:ph type="sldNum" idx="12"/>
          </p:nvPr>
        </p:nvSpPr>
        <p:spPr>
          <a:xfrm>
            <a:off x="3884930" y="8685530"/>
            <a:ext cx="2971165" cy="457835"/>
          </a:xfrm>
          <a:prstGeom prst="rect">
            <a:avLst/>
          </a:prstGeom>
          <a:noFill/>
          <a:ln>
            <a:noFill/>
          </a:ln>
        </p:spPr>
        <p:txBody>
          <a:bodyPr vert="horz" wrap="square" lIns="91440" tIns="45720" rIns="91440" bIns="45720" numCol="1" spcCol="215900" anchor="b">
            <a:prstTxWarp prst="textNoShape">
              <a:avLst/>
            </a:prstTxWarp>
          </a:bodyPr>
          <a:lstStyle/>
          <a:p>
            <a:pPr indent="0">
              <a:buNone/>
            </a:pPr>
            <a:endParaRPr sz="1200" cap="none">
              <a:latin typeface="Arial" pitchFamily="2" charset="0"/>
              <a:ea typeface="DejaVu Sans" pitchFamily="1" charset="0"/>
              <a:cs typeface="Arial" pitchFamily="2"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72.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L5yg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73.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74.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KA71z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75.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76.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8BAAAAkAAAAEgAAACQAAAASAAAAAAAAAABAAAAAAAAAAEAAABQAAAAAAAAAAAA4D8AAAAAAADgPwAAAAAAAOA/AAAAAAAA4D8AAAAAAADgPwAAAAAAAOA/AAAAAAAA4D8AAAAAAADgPwAAAAAAAOA/AAAAAAAA4D8CAAAAjAAAAAEAAAAAAAAAW5vVDP///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M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P//////////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L+f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77.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gFBQ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Sp="0">
  <p:cSld>
    <p:bg>
      <p:bgPr>
        <a:solidFill>
          <a:schemeClr val="bg1"/>
        </a:solidFill>
        <a:effectLst/>
      </p:bgPr>
    </p:bg>
    <p:spTree>
      <p:nvGrpSpPr>
        <p:cNvPr id="1" name=""/>
        <p:cNvGrpSpPr/>
        <p:nvPr/>
      </p:nvGrpSpPr>
      <p:grpSpPr>
        <a:xfrm>
          <a:off x="0" y="0"/>
          <a:ext cx="0" cy="0"/>
          <a:chOff x="0" y="0"/>
          <a:chExt cx="0" cy="0"/>
        </a:xfrm>
      </p:grpSpPr>
      <p:sp>
        <p:nvSpPr>
          <p:cNvPr id="2" name="Foliengrafik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EAAAAAAAAAW5vVDP///wgAAAAAAAAAAAAAAAAAAAAAAAAAAAAAAAAAAAAAeAAAAAEAAABAAAAAAAAAAAAAAABaAAAAAAAAAAAAAAAAAAAAAAAAAAAAAAAAAAAAAAAAAAAAAAAAAAAAAAAAAAAAAAAAAAAAAAAAAAAAAAAAAAAAAAAAAAAAAAAAAAAAFAAAADwAAAABAAAAAAAAAAAAAAk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VAEAAAAFAAAsLQAAqR0AABAAAAAmAAAACAAAAAEPAAD//8EBMAAAABQAAAAAAAAAAAD//wAAAQAAAP//AAABAA=="/>
              </a:ext>
            </a:extLst>
          </p:cNvSpPr>
          <p:nvPr>
            <p:ph type="sldImg"/>
          </p:nvPr>
        </p:nvSpPr>
        <p:spPr>
          <a:xfrm>
            <a:off x="215900" y="812800"/>
            <a:ext cx="7127240" cy="4008755"/>
          </a:xfrm>
          <a:prstGeom prst="rect">
            <a:avLst/>
          </a:prstGeom>
          <a:solidFill>
            <a:schemeClr val="accent1"/>
          </a:solidFill>
          <a:ln w="12700" cap="flat" cmpd="sng" algn="ctr">
            <a:solidFill>
              <a:schemeClr val="tx1"/>
            </a:solidFill>
            <a:prstDash val="solid"/>
            <a:headEnd type="none"/>
            <a:tailEnd type="none"/>
          </a:ln>
          <a:effectLst/>
        </p:spPr>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pwQAAD4fAADaKQAA1jwAABAAAAAmAAAACAAAAL8fAAAAAAAAMAAAABQAAAAAAAAAAAD//wAAAQAAAP//AAABAA=="/>
              </a:ext>
            </a:extLst>
          </p:cNvSpPr>
          <p:nvPr>
            <p:ph type="body"/>
          </p:nvPr>
        </p:nvSpPr>
        <p:spPr>
          <a:xfrm>
            <a:off x="756285" y="5078730"/>
            <a:ext cx="6047105" cy="4810760"/>
          </a:xfrm>
          <a:prstGeom prst="rect">
            <a:avLst/>
          </a:prstGeom>
        </p:spPr>
        <p:txBody>
          <a:bodyPr vert="horz" wrap="square" lIns="0" tIns="0" rIns="0" bIns="0" numCol="1" spcCol="215900" anchor="t">
            <a:prstTxWarp prst="textNoShape">
              <a:avLst/>
            </a:prstTxWarp>
          </a:bodyPr>
          <a:lstStyle/>
          <a:p>
            <a:pPr/>
          </a:p>
        </p:txBody>
      </p:sp>
      <p:sp>
        <p:nvSpPr>
          <p:cNvPr id="4" name="FoliennummerBereich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oAAHw+AACBLgAAxUEAABAAAAAmAAAACAAAAAEPAAAAAAAAMAAAABQAAAAAAAAAAAD//wAAAQAAAP//AAABAA=="/>
              </a:ext>
            </a:extLst>
          </p:cNvSpPr>
          <p:nvPr>
            <p:ph type="sldNum" idx="12"/>
          </p:nvPr>
        </p:nvSpPr>
        <p:spPr>
          <a:xfrm>
            <a:off x="4279265" y="10157460"/>
            <a:ext cx="3280410" cy="534035"/>
          </a:xfrm>
          <a:prstGeom prst="rect">
            <a:avLst/>
          </a:prstGeom>
        </p:spPr>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itle" preserve="1">
  <p:cSld name="Титульный слайд">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LwQAAD/HwAAMAAAABQAAAAAAAAAAAD//wAAAQAAAP//AAABAA=="/>
              </a:ext>
            </a:extLst>
          </p:cNvSpPr>
          <p:nvPr>
            <p:ph type="title"/>
          </p:nvPr>
        </p:nvSpPr>
        <p:spPr>
          <a:noFill/>
          <a:ln>
            <a:noFill/>
          </a:ln>
        </p:spPr>
        <p:txBody>
          <a:bodyPr vert="horz" wrap="square" lIns="0" tIns="0" rIns="0" bIns="0" numCol="1" spcCol="215900" anchor="ctr">
            <a:prstTxWarp prst="textNoShape">
              <a:avLst/>
            </a:prstTxWarp>
          </a:bodyPr>
          <a:lstStyle/>
          <a:p>
            <a:pPr indent="0">
              <a:buNone/>
            </a:pPr>
            <a:endParaRPr cap="none">
              <a:solidFill>
                <a:srgbClr val="000000"/>
              </a:solidFill>
            </a:endParaRPr>
          </a:p>
        </p:txBody>
      </p:sp>
      <p:sp>
        <p:nvSpPr>
          <p:cNvPr id="3" name="PlaceHolder 2"/>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Q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LwQAAD/HwAAMAAAABQAAAAAAAAAAAD//wAAAQAAAP//AAABAA=="/>
              </a:ext>
            </a:extLst>
          </p:cNvSpPr>
          <p:nvPr>
            <p:ph type="subTitle" idx="1"/>
          </p:nvPr>
        </p:nvSpPr>
        <p:spPr>
          <a:noFill/>
          <a:ln>
            <a:noFill/>
          </a:ln>
        </p:spPr>
        <p:txBody>
          <a:bodyPr vert="horz" wrap="square" lIns="0" tIns="0" rIns="0" bIns="0" numCol="1" spcCol="215900" anchor="ctr">
            <a:prstTxWarp prst="textNoShape">
              <a:avLst/>
            </a:prstTxWarp>
          </a:bodyPr>
          <a:lstStyle/>
          <a:p>
            <a:pPr indent="0" algn="ctr">
              <a:buNone/>
            </a:pPr>
            <a:endParaRPr cap="none">
              <a:solidFill>
                <a:srgbClr val="000000"/>
              </a:solidFill>
            </a:endParaRPr>
          </a:p>
        </p:txBody>
      </p:sp>
      <p:sp>
        <p:nvSpPr>
          <p:cNvPr id="4" name="PlaceHolder 3"/>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idx="11"/>
          </p:nvPr>
        </p:nvSpPr>
        <p:spPr/>
        <p:txBody>
          <a:bodyPr/>
          <a:lstStyle/>
          <a:p>
            <a:pPr/>
            <a:r>
              <a:t>Footer</a:t>
            </a: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idx="12"/>
          </p:nvPr>
        </p:nvSpPr>
        <p:spPr/>
        <p:txBody>
          <a:bodyPr/>
          <a:lstStyle/>
          <a:p>
            <a:pPr/>
            <a:fld id="{40DD2532-7CAD-88D3-E365-8A866B2B15DF}" type="slidenum">
              <a:t>77</a:t>
            </a:fld>
          </a:p>
        </p:txBody>
      </p:sp>
      <p:sp>
        <p:nvSpPr>
          <p:cNvPr id="6" name="PlaceHolder 5"/>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idx="10"/>
          </p:nvPr>
        </p:nvSpPr>
        <p:spPr/>
        <p:txBody>
          <a:bodyPr/>
          <a:lstStyle/>
          <a:p>
            <a:pPr/>
          </a:p>
        </p:txBody>
      </p:sp>
    </p:spTree>
  </p:cSld>
  <p:clrMapOvr>
    <a:masterClrMapping/>
  </p:clrMapOvr>
  <p:hf hdr="0" ftr="0" dt="0"/>
</p:sldLayout>
</file>

<file path=ppt/slideLayouts/slideLayout10.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itleOnly">
  <p:cSld name="Nur Titel">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4"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5"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0793BAB3-FDEA-C64C-A42B-0B19F465525E}" type="slidenum">
              <a:t>3</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11.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blank">
  <p:cSld name="Leer">
    <p:spTree>
      <p:nvGrpSpPr>
        <p:cNvPr id="1" name=""/>
        <p:cNvGrpSpPr/>
        <p:nvPr/>
      </p:nvGrpSpPr>
      <p:grpSpPr>
        <a:xfrm>
          <a:off x="0" y="0"/>
          <a:ext cx="0" cy="0"/>
          <a:chOff x="0" y="0"/>
          <a:chExt cx="0" cy="0"/>
        </a:xfrm>
      </p:grpSpPr>
      <p:sp>
        <p:nvSpPr>
          <p:cNvPr id="2"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3"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4"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1C679906-48F1-326F-BFDF-BE3AD79149EB}" type="slidenum">
              <a:t>3</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12.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vertTx">
  <p:cSld name="Titel und vertikaler Tex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D4QAAAAAAAAMAAAABQAAAAAAAAAAAD//wAAAQAAAP//AAABAA=="/>
              </a:ext>
            </a:extLst>
          </p:cNvSpPr>
          <p:nvPr>
            <p:ph idx="1"/>
          </p:nvPr>
        </p:nvSpPr>
        <p:spPr/>
        <p:txBody>
          <a:bodyPr vert="vert" wrap="square" lIns="0" tIns="0" rIns="0" bIns="0" numCol="1" spcCol="215900" anchor="t">
            <a:prstTxWarp prst="textNoShape">
              <a:avLst/>
            </a:prstTxWarp>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5C7162F5-BBB1-2494-FFC9-4DC12C870918}" type="slidenum">
              <a:t>3</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13.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vertTitleAndTx">
  <p:cSld name="Vertikaler Titel und Tex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DYAALABAABARwAAsCUAABAAAAAmAAAACAAAAD8QAAAAAAAAMAAAABQAAAAAAAAAAAD//wAAAQAAAP//AAABAA=="/>
              </a:ext>
            </a:extLst>
          </p:cNvSpPr>
          <p:nvPr>
            <p:ph type="title"/>
          </p:nvPr>
        </p:nvSpPr>
        <p:spPr>
          <a:xfrm>
            <a:off x="8839200" y="274320"/>
            <a:ext cx="2743200" cy="5852160"/>
          </a:xfrm>
        </p:spPr>
        <p:txBody>
          <a:bodyPr vert="vert" wrap="square" lIns="91440" tIns="45720" rIns="91440" bIns="45720" numCol="1" spcCol="215900" anchor="b">
            <a:prstTxWarp prst="textNoShape">
              <a:avLst/>
            </a:prstTxWarp>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LABAAAfNQAAsCUAABAAAAAmAAAACAAAAD8QAAAAAAAAMAAAABQAAAAAAAAAAAD//wAAAQAAAP//AAABAA=="/>
              </a:ext>
            </a:extLst>
          </p:cNvSpPr>
          <p:nvPr>
            <p:ph idx="1"/>
          </p:nvPr>
        </p:nvSpPr>
        <p:spPr>
          <a:xfrm>
            <a:off x="609600" y="274320"/>
            <a:ext cx="8025765" cy="5852160"/>
          </a:xfrm>
        </p:spPr>
        <p:txBody>
          <a:bodyPr vert="vert" wrap="square" lIns="0" tIns="0" rIns="0" bIns="0" numCol="1" spcCol="215900" anchor="t">
            <a:prstTxWarp prst="textNoShape">
              <a:avLst/>
            </a:prstTxWarp>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067BE457-19EB-2E12-A5C3-EF47AA8D53BA}" type="slidenum">
              <a:t>3</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14.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x">
  <p:cSld name="Titel und Inhal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AAAAAAAAAAAMAAAABQAAAAAAAAAAAD//wAAAQAAAP//AAABAA=="/>
              </a:ext>
            </a:extLst>
          </p:cNvSpPr>
          <p:nvPr>
            <p:ph idx="1"/>
          </p:nvPr>
        </p:nvSpPr>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11606F6B-25FC-3599-B2D8-D3CC21964486}"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15.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secHead">
  <p:cSld name="Abschnittsüberschrif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7QUAABwbAACtRQAAfSMAABAAAAAmAAAACAAAAL0QAAAAAAAAMAAAABQAAAAAAAAAAAD//wAAAQAAAP//AAABAA=="/>
              </a:ext>
            </a:extLst>
          </p:cNvSpPr>
          <p:nvPr>
            <p:ph type="title"/>
          </p:nvPr>
        </p:nvSpPr>
        <p:spPr>
          <a:xfrm>
            <a:off x="963295" y="4406900"/>
            <a:ext cx="10363200" cy="1362075"/>
          </a:xfrm>
        </p:spPr>
        <p:txBody>
          <a:bodyPr vert="horz" wrap="square" lIns="91440" tIns="45720" rIns="91440" bIns="45720" numCol="1" spcCol="215900" anchor="t">
            <a:prstTxWarp prst="textNoShape">
              <a:avLst/>
            </a:prstTxWarp>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7QUAAOERAACtRQAAHBsAABAAAAAmAAAACAAAAL0QAAAAAAAAMAAAABQAAAAAAAAAAAD//wAAAQAAAP//AAABAA=="/>
              </a:ext>
            </a:extLst>
          </p:cNvSpPr>
          <p:nvPr>
            <p:ph idx="1"/>
          </p:nvPr>
        </p:nvSpPr>
        <p:spPr>
          <a:xfrm>
            <a:off x="963295" y="2906395"/>
            <a:ext cx="10363200" cy="1500505"/>
          </a:xfrm>
        </p:spPr>
        <p:txBody>
          <a:bodyPr vert="horz" wrap="square" lIns="0" tIns="0" rIns="0" bIns="0" numCol="1" spcCol="215900" anchor="b">
            <a:prstTxWarp prst="textNoShape">
              <a:avLst/>
            </a:prstTxWarp>
          </a:bodyPr>
          <a:lstStyle/>
          <a:p>
            <a:pPr/>
            <a:r>
              <a:t>Master-Textstil durch Klicken bearbeiten</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5CB8D754-1AB1-ED21-FF00-EC74994E09B9}"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16.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itleOnly">
  <p:cSld name="Nur Titel">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4"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5"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646A7B85-CB89-3F8D-C7D2-3DD8359C3168}"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17.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blank">
  <p:cSld name="Leer">
    <p:spTree>
      <p:nvGrpSpPr>
        <p:cNvPr id="1" name=""/>
        <p:cNvGrpSpPr/>
        <p:nvPr/>
      </p:nvGrpSpPr>
      <p:grpSpPr>
        <a:xfrm>
          <a:off x="0" y="0"/>
          <a:ext cx="0" cy="0"/>
          <a:chOff x="0" y="0"/>
          <a:chExt cx="0" cy="0"/>
        </a:xfrm>
      </p:grpSpPr>
      <p:sp>
        <p:nvSpPr>
          <p:cNvPr id="2"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3"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4"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1AFF2E94-DAF7-AAD8-B947-2C8D60094F79}"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18.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vertTx">
  <p:cSld name="Titel und vertikaler Tex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D4QAAAAAAAAMAAAABQAAAAAAAAAAAD//wAAAQAAAP//AAABAA=="/>
              </a:ext>
            </a:extLst>
          </p:cNvSpPr>
          <p:nvPr>
            <p:ph idx="1"/>
          </p:nvPr>
        </p:nvSpPr>
        <p:spPr/>
        <p:txBody>
          <a:bodyPr vert="vert" wrap="square" lIns="0" tIns="0" rIns="0" bIns="0" numCol="1" spcCol="215900" anchor="t">
            <a:prstTxWarp prst="textNoShape">
              <a:avLst/>
            </a:prstTxWarp>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4F673F04-4AA2-32C9-ECDF-BC9C71911AE9}"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19.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vertTitleAndTx">
  <p:cSld name="Vertikaler Titel und Tex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DYAALABAABARwAAsCUAABAAAAAmAAAACAAAAD8QAAAAAAAAMAAAABQAAAAAAAAAAAD//wAAAQAAAP//AAABAA=="/>
              </a:ext>
            </a:extLst>
          </p:cNvSpPr>
          <p:nvPr>
            <p:ph type="title"/>
          </p:nvPr>
        </p:nvSpPr>
        <p:spPr>
          <a:xfrm>
            <a:off x="8839200" y="274320"/>
            <a:ext cx="2743200" cy="5852160"/>
          </a:xfrm>
        </p:spPr>
        <p:txBody>
          <a:bodyPr vert="vert" wrap="square" lIns="91440" tIns="45720" rIns="91440" bIns="45720" numCol="1" spcCol="215900" anchor="b">
            <a:prstTxWarp prst="textNoShape">
              <a:avLst/>
            </a:prstTxWarp>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LABAAAfNQAAsCUAABAAAAAmAAAACAAAAD8QAAAAAAAAMAAAABQAAAAAAAAAAAD//wAAAQAAAP//AAABAA=="/>
              </a:ext>
            </a:extLst>
          </p:cNvSpPr>
          <p:nvPr>
            <p:ph idx="1"/>
          </p:nvPr>
        </p:nvSpPr>
        <p:spPr>
          <a:xfrm>
            <a:off x="609600" y="274320"/>
            <a:ext cx="8025765" cy="5852160"/>
          </a:xfrm>
        </p:spPr>
        <p:txBody>
          <a:bodyPr vert="vert" wrap="square" lIns="0" tIns="0" rIns="0" bIns="0" numCol="1" spcCol="215900" anchor="t">
            <a:prstTxWarp prst="textNoShape">
              <a:avLst/>
            </a:prstTxWarp>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BAn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30DE7A97-D9DD-8B8C-9366-2FD93428657A}"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2.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x">
  <p:cSld name="Titel und Inhal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AAAAAAAAAAAMAAAABQAAAAAAAAAAAD//wAAAQAAAP//AAABAA=="/>
              </a:ext>
            </a:extLst>
          </p:cNvSpPr>
          <p:nvPr>
            <p:ph idx="1"/>
          </p:nvPr>
        </p:nvSpPr>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167DA915-5BFB-285F-B5C5-AD0AE78B43F8}" type="slidenum">
              <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20.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x">
  <p:cSld name="Titel und Inhal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AAAAAAAAAAAMAAAABQAAAAAAAAAAAD//wAAAQAAAP//AAABAA=="/>
              </a:ext>
            </a:extLst>
          </p:cNvSpPr>
          <p:nvPr>
            <p:ph idx="1"/>
          </p:nvPr>
        </p:nvSpPr>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3CADA7F1-BFD1-F851-9F15-4904E95B691C}"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21.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secHead">
  <p:cSld name="Abschnittsüberschrif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7QUAABwbAACtRQAAfSMAABAAAAAmAAAACAAAAL0QAAAAAAAAMAAAABQAAAAAAAAAAAD//wAAAQAAAP//AAABAA=="/>
              </a:ext>
            </a:extLst>
          </p:cNvSpPr>
          <p:nvPr>
            <p:ph type="title"/>
          </p:nvPr>
        </p:nvSpPr>
        <p:spPr>
          <a:xfrm>
            <a:off x="963295" y="4406900"/>
            <a:ext cx="10363200" cy="1362075"/>
          </a:xfrm>
        </p:spPr>
        <p:txBody>
          <a:bodyPr vert="horz" wrap="square" lIns="91440" tIns="45720" rIns="91440" bIns="45720" numCol="1" spcCol="215900" anchor="t">
            <a:prstTxWarp prst="textNoShape">
              <a:avLst/>
            </a:prstTxWarp>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7QUAAOERAACtRQAAHBsAABAAAAAmAAAACAAAAL0QAAAAAAAAMAAAABQAAAAAAAAAAAD//wAAAQAAAP//AAABAA=="/>
              </a:ext>
            </a:extLst>
          </p:cNvSpPr>
          <p:nvPr>
            <p:ph idx="1"/>
          </p:nvPr>
        </p:nvSpPr>
        <p:spPr>
          <a:xfrm>
            <a:off x="963295" y="2906395"/>
            <a:ext cx="10363200" cy="1500505"/>
          </a:xfrm>
        </p:spPr>
        <p:txBody>
          <a:bodyPr vert="horz" wrap="square" lIns="0" tIns="0" rIns="0" bIns="0" numCol="1" spcCol="215900" anchor="b">
            <a:prstTxWarp prst="textNoShape">
              <a:avLst/>
            </a:prstTxWarp>
          </a:bodyPr>
          <a:lstStyle/>
          <a:p>
            <a:pPr/>
            <a:r>
              <a:t>Master-Textstil durch Klicken bearbeiten</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26CE6185-CBCB-9B97-8576-3DC22F387368}"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22.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itleOnly">
  <p:cSld name="Nur Titel">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4"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5"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33466574-3ADE-1393-90FE-CCC62BB06699}"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23.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blank">
  <p:cSld name="Leer">
    <p:spTree>
      <p:nvGrpSpPr>
        <p:cNvPr id="1" name=""/>
        <p:cNvGrpSpPr/>
        <p:nvPr/>
      </p:nvGrpSpPr>
      <p:grpSpPr>
        <a:xfrm>
          <a:off x="0" y="0"/>
          <a:ext cx="0" cy="0"/>
          <a:chOff x="0" y="0"/>
          <a:chExt cx="0" cy="0"/>
        </a:xfrm>
      </p:grpSpPr>
      <p:sp>
        <p:nvSpPr>
          <p:cNvPr id="2"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3"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4"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6DF9B827-6980-AC4E-CE41-9F1BF60F38CA}"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24.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vertTx">
  <p:cSld name="Titel und vertikaler Tex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D4QAAAAAAAAMAAAABQAAAAAAAAAAAD//wAAAQAAAP//AAABAA=="/>
              </a:ext>
            </a:extLst>
          </p:cNvSpPr>
          <p:nvPr>
            <p:ph idx="1"/>
          </p:nvPr>
        </p:nvSpPr>
        <p:spPr/>
        <p:txBody>
          <a:bodyPr vert="vert" wrap="square" lIns="0" tIns="0" rIns="0" bIns="0" numCol="1" spcCol="215900" anchor="t">
            <a:prstTxWarp prst="textNoShape">
              <a:avLst/>
            </a:prstTxWarp>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259C1BF3-BDC8-C9ED-8624-4BB8556A701E}"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25.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vertTitleAndTx">
  <p:cSld name="Vertikaler Titel und Tex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DYAALABAABARwAAsCUAABAAAAAmAAAACAAAAD8QAAAAAAAAMAAAABQAAAAAAAAAAAD//wAAAQAAAP//AAABAA=="/>
              </a:ext>
            </a:extLst>
          </p:cNvSpPr>
          <p:nvPr>
            <p:ph type="title"/>
          </p:nvPr>
        </p:nvSpPr>
        <p:spPr>
          <a:xfrm>
            <a:off x="8839200" y="274320"/>
            <a:ext cx="2743200" cy="5852160"/>
          </a:xfrm>
        </p:spPr>
        <p:txBody>
          <a:bodyPr vert="vert" wrap="square" lIns="91440" tIns="45720" rIns="91440" bIns="45720" numCol="1" spcCol="215900" anchor="b">
            <a:prstTxWarp prst="textNoShape">
              <a:avLst/>
            </a:prstTxWarp>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LABAAAfNQAAsCUAABAAAAAmAAAACAAAAD8QAAAAAAAAMAAAABQAAAAAAAAAAAD//wAAAQAAAP//AAABAA=="/>
              </a:ext>
            </a:extLst>
          </p:cNvSpPr>
          <p:nvPr>
            <p:ph idx="1"/>
          </p:nvPr>
        </p:nvSpPr>
        <p:spPr>
          <a:xfrm>
            <a:off x="609600" y="274320"/>
            <a:ext cx="8025765" cy="5852160"/>
          </a:xfrm>
        </p:spPr>
        <p:txBody>
          <a:bodyPr vert="vert" wrap="square" lIns="0" tIns="0" rIns="0" bIns="0" numCol="1" spcCol="215900" anchor="t">
            <a:prstTxWarp prst="textNoShape">
              <a:avLst/>
            </a:prstTxWarp>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17B97116-58FA-EC87-B401-AED23F4F42FB}"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26.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x">
  <p:cSld name="Titel und Inhal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AAAAAAAAAAAMAAAABQAAAAAAAAAAAD//wAAAQAAAP//AAABAA=="/>
              </a:ext>
            </a:extLst>
          </p:cNvSpPr>
          <p:nvPr>
            <p:ph idx="1"/>
          </p:nvPr>
        </p:nvSpPr>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1E7A8C72-3CF3-2F7A-BDC2-CA2FC28C4B9F}"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27.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secHead">
  <p:cSld name="Abschnittsüberschrif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7QUAABwbAACtRQAAfSMAABAAAAAmAAAACAAAAL0QAAAAAAAAMAAAABQAAAAAAAAAAAD//wAAAQAAAP//AAABAA=="/>
              </a:ext>
            </a:extLst>
          </p:cNvSpPr>
          <p:nvPr>
            <p:ph type="title"/>
          </p:nvPr>
        </p:nvSpPr>
        <p:spPr>
          <a:xfrm>
            <a:off x="963295" y="4406900"/>
            <a:ext cx="10363200" cy="1362075"/>
          </a:xfrm>
        </p:spPr>
        <p:txBody>
          <a:bodyPr vert="horz" wrap="square" lIns="91440" tIns="45720" rIns="91440" bIns="45720" numCol="1" spcCol="215900" anchor="t">
            <a:prstTxWarp prst="textNoShape">
              <a:avLst/>
            </a:prstTxWarp>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7QUAAOERAACtRQAAHBsAABAAAAAmAAAACAAAAL0QAAAAAAAAMAAAABQAAAAAAAAAAAD//wAAAQAAAP//AAABAA=="/>
              </a:ext>
            </a:extLst>
          </p:cNvSpPr>
          <p:nvPr>
            <p:ph idx="1"/>
          </p:nvPr>
        </p:nvSpPr>
        <p:spPr>
          <a:xfrm>
            <a:off x="963295" y="2906395"/>
            <a:ext cx="10363200" cy="1500505"/>
          </a:xfrm>
        </p:spPr>
        <p:txBody>
          <a:bodyPr vert="horz" wrap="square" lIns="0" tIns="0" rIns="0" bIns="0" numCol="1" spcCol="215900" anchor="b">
            <a:prstTxWarp prst="textNoShape">
              <a:avLst/>
            </a:prstTxWarp>
          </a:bodyPr>
          <a:lstStyle/>
          <a:p>
            <a:pPr/>
            <a:r>
              <a:t>Master-Textstil durch Klicken bearbeiten</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3347DE51-1FDE-1228-90FF-E97D90B166BC}"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28.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itleOnly">
  <p:cSld name="Nur Titel">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4"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5"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68C0698E-C085-959F-CB78-36CA27363D63}"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29.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blank">
  <p:cSld name="Leer">
    <p:spTree>
      <p:nvGrpSpPr>
        <p:cNvPr id="1" name=""/>
        <p:cNvGrpSpPr/>
        <p:nvPr/>
      </p:nvGrpSpPr>
      <p:grpSpPr>
        <a:xfrm>
          <a:off x="0" y="0"/>
          <a:ext cx="0" cy="0"/>
          <a:chOff x="0" y="0"/>
          <a:chExt cx="0" cy="0"/>
        </a:xfrm>
      </p:grpSpPr>
      <p:sp>
        <p:nvSpPr>
          <p:cNvPr id="2"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3"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4"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5849B5F2-BCB5-1C43-FBF1-4A16FBBF0D1F}"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3.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secHead">
  <p:cSld name="Abschnittsüberschrif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7QUAABwbAACtRQAAfSMAABAAAAAmAAAACAAAAL0QAAAAAAAAMAAAABQAAAAAAAAAAAD//wAAAQAAAP//AAABAA=="/>
              </a:ext>
            </a:extLst>
          </p:cNvSpPr>
          <p:nvPr>
            <p:ph type="title"/>
          </p:nvPr>
        </p:nvSpPr>
        <p:spPr>
          <a:xfrm>
            <a:off x="963295" y="4406900"/>
            <a:ext cx="10363200" cy="1362075"/>
          </a:xfrm>
        </p:spPr>
        <p:txBody>
          <a:bodyPr vert="horz" wrap="square" lIns="91440" tIns="45720" rIns="91440" bIns="45720" numCol="1" spcCol="215900" anchor="t">
            <a:prstTxWarp prst="textNoShape">
              <a:avLst/>
            </a:prstTxWarp>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7QUAAOERAACtRQAAHBsAABAAAAAmAAAACAAAAL0QAAAAAAAAMAAAABQAAAAAAAAAAAD//wAAAQAAAP//AAABAA=="/>
              </a:ext>
            </a:extLst>
          </p:cNvSpPr>
          <p:nvPr>
            <p:ph idx="1"/>
          </p:nvPr>
        </p:nvSpPr>
        <p:spPr>
          <a:xfrm>
            <a:off x="963295" y="2906395"/>
            <a:ext cx="10363200" cy="1500505"/>
          </a:xfrm>
        </p:spPr>
        <p:txBody>
          <a:bodyPr vert="horz" wrap="square" lIns="0" tIns="0" rIns="0" bIns="0" numCol="1" spcCol="215900" anchor="b">
            <a:prstTxWarp prst="textNoShape">
              <a:avLst/>
            </a:prstTxWarp>
          </a:bodyPr>
          <a:lstStyle/>
          <a:p>
            <a:pPr/>
            <a:r>
              <a:t>Master-Textstil durch Klicken bearbeiten</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07C4D0F0-BEEA-9126-A47C-48739E32521D}" type="slidenum">
              <a:t>2</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30.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vertTx">
  <p:cSld name="Titel und vertikaler Tex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D4QAAAAAAAAMAAAABQAAAAAAAAAAAD//wAAAQAAAP//AAABAA=="/>
              </a:ext>
            </a:extLst>
          </p:cNvSpPr>
          <p:nvPr>
            <p:ph idx="1"/>
          </p:nvPr>
        </p:nvSpPr>
        <p:spPr/>
        <p:txBody>
          <a:bodyPr vert="vert" wrap="square" lIns="0" tIns="0" rIns="0" bIns="0" numCol="1" spcCol="215900" anchor="t">
            <a:prstTxWarp prst="textNoShape">
              <a:avLst/>
            </a:prstTxWarp>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7248F756-189F-1D01-D1F0-EE54B9BE27BB}"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31.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vertTitleAndTx">
  <p:cSld name="Vertikaler Titel und Tex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DYAALABAABARwAAsCUAABAAAAAmAAAACAAAAD8QAAAAAAAAMAAAABQAAAAAAAAAAAD//wAAAQAAAP//AAABAA=="/>
              </a:ext>
            </a:extLst>
          </p:cNvSpPr>
          <p:nvPr>
            <p:ph type="title"/>
          </p:nvPr>
        </p:nvSpPr>
        <p:spPr>
          <a:xfrm>
            <a:off x="8839200" y="274320"/>
            <a:ext cx="2743200" cy="5852160"/>
          </a:xfrm>
        </p:spPr>
        <p:txBody>
          <a:bodyPr vert="vert" wrap="square" lIns="91440" tIns="45720" rIns="91440" bIns="45720" numCol="1" spcCol="215900" anchor="b">
            <a:prstTxWarp prst="textNoShape">
              <a:avLst/>
            </a:prstTxWarp>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LABAAAfNQAAsCUAABAAAAAmAAAACAAAAD8QAAAAAAAAMAAAABQAAAAAAAAAAAD//wAAAQAAAP//AAABAA=="/>
              </a:ext>
            </a:extLst>
          </p:cNvSpPr>
          <p:nvPr>
            <p:ph idx="1"/>
          </p:nvPr>
        </p:nvSpPr>
        <p:spPr>
          <a:xfrm>
            <a:off x="609600" y="274320"/>
            <a:ext cx="8025765" cy="5852160"/>
          </a:xfrm>
        </p:spPr>
        <p:txBody>
          <a:bodyPr vert="vert" wrap="square" lIns="0" tIns="0" rIns="0" bIns="0" numCol="1" spcCol="215900" anchor="t">
            <a:prstTxWarp prst="textNoShape">
              <a:avLst/>
            </a:prstTxWarp>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7A9728F9-B797-C2DE-D92F-418B66612F14}" type="slidenum">
              <a:t>4</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32.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x">
  <p:cSld name="Titel und Inhal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AAAAAAAAAAAMAAAABQAAAAAAAAAAAD//wAAAQAAAP//AAABAA=="/>
              </a:ext>
            </a:extLst>
          </p:cNvSpPr>
          <p:nvPr>
            <p:ph idx="1"/>
          </p:nvPr>
        </p:nvSpPr>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31B5EBD5-9BDC-E01D-920D-6D48A5436438}" type="slidenum">
              <a:t>3</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33.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secHead">
  <p:cSld name="Abschnittsüberschrif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7QUAABwbAACtRQAAfSMAABAAAAAmAAAACAAAAL0QAAAAAAAAMAAAABQAAAAAAAAAAAD//wAAAQAAAP//AAABAA=="/>
              </a:ext>
            </a:extLst>
          </p:cNvSpPr>
          <p:nvPr>
            <p:ph type="title"/>
          </p:nvPr>
        </p:nvSpPr>
        <p:spPr>
          <a:xfrm>
            <a:off x="963295" y="4406900"/>
            <a:ext cx="10363200" cy="1362075"/>
          </a:xfrm>
        </p:spPr>
        <p:txBody>
          <a:bodyPr vert="horz" wrap="square" lIns="91440" tIns="45720" rIns="91440" bIns="45720" numCol="1" spcCol="215900" anchor="t">
            <a:prstTxWarp prst="textNoShape">
              <a:avLst/>
            </a:prstTxWarp>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7QUAAOERAACtRQAAHBsAABAAAAAmAAAACAAAAL0QAAAAAAAAMAAAABQAAAAAAAAAAAD//wAAAQAAAP//AAABAA=="/>
              </a:ext>
            </a:extLst>
          </p:cNvSpPr>
          <p:nvPr>
            <p:ph idx="1"/>
          </p:nvPr>
        </p:nvSpPr>
        <p:spPr>
          <a:xfrm>
            <a:off x="963295" y="2906395"/>
            <a:ext cx="10363200" cy="1500505"/>
          </a:xfrm>
        </p:spPr>
        <p:txBody>
          <a:bodyPr vert="horz" wrap="square" lIns="0" tIns="0" rIns="0" bIns="0" numCol="1" spcCol="215900" anchor="b">
            <a:prstTxWarp prst="textNoShape">
              <a:avLst/>
            </a:prstTxWarp>
          </a:bodyPr>
          <a:lstStyle/>
          <a:p>
            <a:pPr/>
            <a:r>
              <a:t>Master-Textstil durch Klicken bearbeiten</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15B27E7C-32F8-E788-B60A-C4DD30444091}" type="slidenum">
              <a:t>3</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34.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itleOnly">
  <p:cSld name="Nur Titel">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4"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5"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7D4621C9-8790-13D7-DEFE-71826FB02824}" type="slidenum">
              <a:t>3</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35.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blank">
  <p:cSld name="Leer">
    <p:spTree>
      <p:nvGrpSpPr>
        <p:cNvPr id="1" name=""/>
        <p:cNvGrpSpPr/>
        <p:nvPr/>
      </p:nvGrpSpPr>
      <p:grpSpPr>
        <a:xfrm>
          <a:off x="0" y="0"/>
          <a:ext cx="0" cy="0"/>
          <a:chOff x="0" y="0"/>
          <a:chExt cx="0" cy="0"/>
        </a:xfrm>
      </p:grpSpPr>
      <p:sp>
        <p:nvSpPr>
          <p:cNvPr id="2"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3"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4"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099047D1-9FE4-C5B1-AA28-69E409665C3C}" type="slidenum">
              <a:t>3</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36.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vertTx">
  <p:cSld name="Titel und vertikaler Tex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D4QAAAAAAAAMAAAABQAAAAAAAAAAAD//wAAAQAAAP//AAABAA=="/>
              </a:ext>
            </a:extLst>
          </p:cNvSpPr>
          <p:nvPr>
            <p:ph idx="1"/>
          </p:nvPr>
        </p:nvSpPr>
        <p:spPr/>
        <p:txBody>
          <a:bodyPr vert="vert" wrap="square" lIns="0" tIns="0" rIns="0" bIns="0" numCol="1" spcCol="215900" anchor="t">
            <a:prstTxWarp prst="textNoShape">
              <a:avLst/>
            </a:prstTxWarp>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5585748A-C4B8-D082-F63D-32D73A730067}" type="slidenum">
              <a:t>3</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37.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vertTitleAndTx">
  <p:cSld name="Vertikaler Titel und Tex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DYAALABAABARwAAsCUAABAAAAAmAAAACAAAAD8QAAAAAAAAMAAAABQAAAAAAAAAAAD//wAAAQAAAP//AAABAA=="/>
              </a:ext>
            </a:extLst>
          </p:cNvSpPr>
          <p:nvPr>
            <p:ph type="title"/>
          </p:nvPr>
        </p:nvSpPr>
        <p:spPr>
          <a:xfrm>
            <a:off x="8839200" y="274320"/>
            <a:ext cx="2743200" cy="5852160"/>
          </a:xfrm>
        </p:spPr>
        <p:txBody>
          <a:bodyPr vert="vert" wrap="square" lIns="91440" tIns="45720" rIns="91440" bIns="45720" numCol="1" spcCol="215900" anchor="b">
            <a:prstTxWarp prst="textNoShape">
              <a:avLst/>
            </a:prstTxWarp>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LABAAAfNQAAsCUAABAAAAAmAAAACAAAAD8QAAAAAAAAMAAAABQAAAAAAAAAAAD//wAAAQAAAP//AAABAA=="/>
              </a:ext>
            </a:extLst>
          </p:cNvSpPr>
          <p:nvPr>
            <p:ph idx="1"/>
          </p:nvPr>
        </p:nvSpPr>
        <p:spPr>
          <a:xfrm>
            <a:off x="609600" y="274320"/>
            <a:ext cx="8025765" cy="5852160"/>
          </a:xfrm>
        </p:spPr>
        <p:txBody>
          <a:bodyPr vert="vert" wrap="square" lIns="0" tIns="0" rIns="0" bIns="0" numCol="1" spcCol="215900" anchor="t">
            <a:prstTxWarp prst="textNoShape">
              <a:avLst/>
            </a:prstTxWarp>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5A5CAAB2-FCB7-095C-F9E4-0A09E4AA0F5F}" type="slidenum">
              <a:t>3</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38.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itle" preserve="1">
  <p:cSld name="Титульный слайд">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LwQAAD//8EBMAAAABQAAAAAAAAAAAD//wAAAQAAAP//AAABAA=="/>
              </a:ext>
            </a:extLst>
          </p:cNvSpPr>
          <p:nvPr>
            <p:ph type="title"/>
          </p:nvPr>
        </p:nvSpPr>
        <p:spPr>
          <a:noFill/>
          <a:ln>
            <a:noFill/>
          </a:ln>
          <a:effectLst/>
        </p:spPr>
        <p:txBody>
          <a:bodyPr vert="horz" wrap="square" lIns="0" tIns="0" rIns="0" bIns="0" numCol="1" spcCol="215900" anchor="ctr">
            <a:prstTxWarp prst="textNoShape">
              <a:avLst/>
            </a:prstTxWarp>
          </a:bodyPr>
          <a:lstStyle/>
          <a:p>
            <a:pPr indent="0">
              <a:buNone/>
            </a:pPr>
            <a:endParaRPr cap="none">
              <a:solidFill>
                <a:srgbClr val="000000"/>
              </a:solidFill>
            </a:endParaRPr>
          </a:p>
        </p:txBody>
      </p:sp>
      <p:sp>
        <p:nvSpPr>
          <p:cNvPr id="3" name="PlaceHolder 2"/>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LwQAAD//8EBMAAAABQAAAAAAAAAAAD//wAAAQAAAP//AAABAA=="/>
              </a:ext>
            </a:extLst>
          </p:cNvSpPr>
          <p:nvPr>
            <p:ph type="subTitle" idx="1"/>
          </p:nvPr>
        </p:nvSpPr>
        <p:spPr>
          <a:noFill/>
          <a:ln>
            <a:noFill/>
          </a:ln>
          <a:effectLst/>
        </p:spPr>
        <p:txBody>
          <a:bodyPr vert="horz" wrap="square" lIns="0" tIns="0" rIns="0" bIns="0" numCol="1" spcCol="215900" anchor="ctr">
            <a:prstTxWarp prst="textNoShape">
              <a:avLst/>
            </a:prstTxWarp>
          </a:bodyPr>
          <a:lstStyle/>
          <a:p>
            <a:pPr indent="0" algn="ctr">
              <a:buNone/>
            </a:pPr>
            <a:endParaRPr cap="none">
              <a:solidFill>
                <a:srgbClr val="000000"/>
              </a:solidFill>
            </a:endParaRPr>
          </a:p>
        </p:txBody>
      </p:sp>
      <p:sp>
        <p:nvSpPr>
          <p:cNvPr id="4" name="PlaceHolder 3"/>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DwQAAD//8EBMAAAABQAAAAAAAAAAAD//wAAAQAAAP//AAABAA=="/>
              </a:ext>
            </a:extLst>
          </p:cNvSpPr>
          <p:nvPr>
            <p:ph type="ftr" idx="11"/>
          </p:nvPr>
        </p:nvSpPr>
        <p:spPr>
          <a:noFill/>
          <a:ln>
            <a:noFill/>
          </a:ln>
          <a:effectLst/>
        </p:spPr>
        <p:txBody>
          <a:bodyPr vert="horz" wrap="square" lIns="91440" tIns="45720" rIns="91440" bIns="45720" numCol="1" spcCol="215900" anchor="ctr">
            <a:prstTxWarp prst="textNoShape">
              <a:avLst/>
            </a:prstTxWarp>
          </a:bodyPr>
          <a:lstStyle/>
          <a:p>
            <a:pPr/>
            <a:r>
              <a:t>Footer</a:t>
            </a: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a:fld id="{341E5ABD-F3D9-4BAC-97A6-05F914E86150}" type="slidenum">
              <a:t>69</a:t>
            </a:fld>
          </a:p>
        </p:txBody>
      </p:sp>
      <p:sp>
        <p:nvSpPr>
          <p:cNvPr id="6" name="PlaceHolder 5"/>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DwQAAD//8EBMAAAABQAAAAAAAAAAAD//wAAAQAAAP//AAABAA=="/>
              </a:ext>
            </a:extLst>
          </p:cNvSpPr>
          <p:nvPr>
            <p:ph type="dt" idx="10"/>
          </p:nvPr>
        </p:nvSpPr>
        <p:spPr>
          <a:noFill/>
          <a:ln>
            <a:noFill/>
          </a:ln>
          <a:effectLst/>
        </p:spPr>
        <p:txBody>
          <a:bodyPr vert="horz" wrap="square" lIns="91440" tIns="45720" rIns="91440" bIns="45720" numCol="1" spcCol="215900" anchor="ctr">
            <a:prstTxWarp prst="textNoShape">
              <a:avLst/>
            </a:prstTxWarp>
          </a:bodyPr>
          <a:lstStyle/>
          <a:p>
            <a:pPr/>
          </a:p>
        </p:txBody>
      </p:sp>
    </p:spTree>
  </p:cSld>
  <p:clrMapOvr>
    <a:masterClrMapping/>
  </p:clrMapOvr>
  <p:hf hdr="0" ftr="0" dt="0"/>
</p:sldLayout>
</file>

<file path=ppt/slideLayouts/slideLayout39.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x">
  <p:cSld name="Titel und Inhal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AAAAAAAAAAAMAAAABQAAAAAAAAAAAD//wAAAQAAAP//AAABAA=="/>
              </a:ext>
            </a:extLst>
          </p:cNvSpPr>
          <p:nvPr>
            <p:ph idx="1"/>
          </p:nvPr>
        </p:nvSpPr>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5C4F7FEF-A1B1-1A89-FFF7-57DC31B90902}" type="slidenum">
              <a:t>45</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4.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itleOnly">
  <p:cSld name="Nur Titel">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4"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5"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7EDEFB25-6B93-8B0D-DD66-9D58B5282BC8}" type="slidenum">
              <a:t>2</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40.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secHead">
  <p:cSld name="Abschnittsüberschrif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7QUAABwbAACtRQAAfSMAABAAAAAmAAAACAAAAL0QAAAAAAAAMAAAABQAAAAAAAAAAAD//wAAAQAAAP//AAABAA=="/>
              </a:ext>
            </a:extLst>
          </p:cNvSpPr>
          <p:nvPr>
            <p:ph type="title"/>
          </p:nvPr>
        </p:nvSpPr>
        <p:spPr>
          <a:xfrm>
            <a:off x="963295" y="4406900"/>
            <a:ext cx="10363200" cy="1362075"/>
          </a:xfrm>
        </p:spPr>
        <p:txBody>
          <a:bodyPr vert="horz" wrap="square" lIns="91440" tIns="45720" rIns="91440" bIns="45720" numCol="1" spcCol="215900" anchor="t">
            <a:prstTxWarp prst="textNoShape">
              <a:avLst/>
            </a:prstTxWarp>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7QUAAOERAACtRQAAHBsAABAAAAAmAAAACAAAAL0QAAAAAAAAMAAAABQAAAAAAAAAAAD//wAAAQAAAP//AAABAA=="/>
              </a:ext>
            </a:extLst>
          </p:cNvSpPr>
          <p:nvPr>
            <p:ph idx="1"/>
          </p:nvPr>
        </p:nvSpPr>
        <p:spPr>
          <a:xfrm>
            <a:off x="963295" y="2906395"/>
            <a:ext cx="10363200" cy="1500505"/>
          </a:xfrm>
        </p:spPr>
        <p:txBody>
          <a:bodyPr vert="horz" wrap="square" lIns="0" tIns="0" rIns="0" bIns="0" numCol="1" spcCol="215900" anchor="b">
            <a:prstTxWarp prst="textNoShape">
              <a:avLst/>
            </a:prstTxWarp>
          </a:bodyPr>
          <a:lstStyle/>
          <a:p>
            <a:pPr/>
            <a:r>
              <a:t>Master-Textstil durch Klicken bearbeiten</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154B00D8-96F8-1EF6-B6F3-60A34EBD4035}" type="slidenum">
              <a:t>45</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41.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woColTx">
  <p:cSld name="Titel und zwei Inhalte">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2"/>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gJAADhJAAAsCUAABAAAAAmAAAACAAAAAEAAAAAAAAAMAAAABQAAAAAAAAAAAD//wAAAQAAAP//AAABAA=="/>
              </a:ext>
            </a:extLst>
          </p:cNvSpPr>
          <p:nvPr>
            <p:ph idx="1"/>
          </p:nvPr>
        </p:nvSpPr>
        <p:spPr>
          <a:xfrm>
            <a:off x="609600" y="1600200"/>
            <a:ext cx="5385435" cy="4526280"/>
          </a:xfrm>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4"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HyYAANgJAABARwAAsCUAABAAAAAmAAAACAAAAAEAAAAAAAAAMAAAABQAAAAAAAAAAAD//wAAAQAAAP//AAABAA=="/>
              </a:ext>
            </a:extLst>
          </p:cNvSpPr>
          <p:nvPr>
            <p:ph idx="2"/>
          </p:nvPr>
        </p:nvSpPr>
        <p:spPr>
          <a:xfrm>
            <a:off x="6196965" y="1600200"/>
            <a:ext cx="5385435" cy="4526280"/>
          </a:xfrm>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5"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6"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7"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1C100C0D-43F1-45FA-BFA8-B5AF42E649E0}" type="slidenum">
              <a:t>45</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42.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woTxTwoObj">
  <p:cSld name="Vergleich">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3"/>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HEJAADjJAAAYQ0AABAAAAAmAAAACAAAAL0QAAAAAAAAMAAAABQAAAAAAAAAAAD//wAAAQAAAP//AAABAA=="/>
              </a:ext>
            </a:extLst>
          </p:cNvSpPr>
          <p:nvPr>
            <p:ph idx="1"/>
          </p:nvPr>
        </p:nvSpPr>
        <p:spPr>
          <a:xfrm>
            <a:off x="609600" y="1534795"/>
            <a:ext cx="5386705" cy="640080"/>
          </a:xfrm>
        </p:spPr>
        <p:txBody>
          <a:bodyPr vert="horz" wrap="square" lIns="0" tIns="0" rIns="0" bIns="0" numCol="1" spcCol="215900" anchor="b">
            <a:prstTxWarp prst="textNoShape">
              <a:avLst/>
            </a:prstTxWarp>
          </a:bodyPr>
          <a:lstStyle/>
          <a:p>
            <a:pPr/>
            <a:r>
              <a:t>Master-Textstil durch Klicken bearbeiten</a:t>
            </a:r>
          </a:p>
        </p:txBody>
      </p:sp>
      <p:sp>
        <p:nvSpPr>
          <p:cNvPr id="4"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GENAADjJAAAsCUAABAAAAAmAAAACAAAAAEAAAAAAAAAMAAAABQAAAAAAAAAAAD//wAAAQAAAP//AAABAA=="/>
              </a:ext>
            </a:extLst>
          </p:cNvSpPr>
          <p:nvPr>
            <p:ph idx="2"/>
          </p:nvPr>
        </p:nvSpPr>
        <p:spPr>
          <a:xfrm>
            <a:off x="609600" y="2174875"/>
            <a:ext cx="5386705" cy="3951605"/>
          </a:xfrm>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5" name="Folientext2"/>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HSYAAHEJAABARwAAYQ0AABAAAAAmAAAACAAAAL0QAAAAAAAAMAAAABQAAAAAAAAAAAD//wAAAQAAAP//AAABAA=="/>
              </a:ext>
            </a:extLst>
          </p:cNvSpPr>
          <p:nvPr>
            <p:ph idx="3"/>
          </p:nvPr>
        </p:nvSpPr>
        <p:spPr>
          <a:xfrm>
            <a:off x="6195695" y="1534795"/>
            <a:ext cx="5386705" cy="640080"/>
          </a:xfrm>
        </p:spPr>
        <p:txBody>
          <a:bodyPr vert="horz" wrap="square" lIns="0" tIns="0" rIns="0" bIns="0" numCol="1" spcCol="215900" anchor="b">
            <a:prstTxWarp prst="textNoShape">
              <a:avLst/>
            </a:prstTxWarp>
          </a:bodyPr>
          <a:lstStyle/>
          <a:p>
            <a:pPr/>
            <a:r>
              <a:t>Master-Textstil durch Klicken bearbeiten</a:t>
            </a:r>
          </a:p>
        </p:txBody>
      </p:sp>
      <p:sp>
        <p:nvSpPr>
          <p:cNvPr id="6" name="Folientext4"/>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HSYAAGENAABARwAAsCUAABAAAAAmAAAACAAAAAEAAAAAAAAAMAAAABQAAAAAAAAAAAD//wAAAQAAAP//AAABAA=="/>
              </a:ext>
            </a:extLst>
          </p:cNvSpPr>
          <p:nvPr>
            <p:ph idx="4"/>
          </p:nvPr>
        </p:nvSpPr>
        <p:spPr>
          <a:xfrm>
            <a:off x="6195695" y="2174875"/>
            <a:ext cx="5386705" cy="3951605"/>
          </a:xfrm>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7"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8"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9"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7A35C8AA-E497-603E-D98D-126B86C32F47}" type="slidenum">
              <a:t>45</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43.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itleOnly">
  <p:cSld name="Nur Titel">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4"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5"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11FBA3C3-8DFC-AE55-B243-7B00ED0D442E}" type="slidenum">
              <a:t>45</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44.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blank">
  <p:cSld name="Leer">
    <p:spTree>
      <p:nvGrpSpPr>
        <p:cNvPr id="1" name=""/>
        <p:cNvGrpSpPr/>
        <p:nvPr/>
      </p:nvGrpSpPr>
      <p:grpSpPr>
        <a:xfrm>
          <a:off x="0" y="0"/>
          <a:ext cx="0" cy="0"/>
          <a:chOff x="0" y="0"/>
          <a:chExt cx="0" cy="0"/>
        </a:xfrm>
      </p:grpSpPr>
      <p:sp>
        <p:nvSpPr>
          <p:cNvPr id="2"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3"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4"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15EA1734-7AF8-BFE1-B652-8CB4591C40D9}" type="slidenum">
              <a:t>45</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45.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objTx">
  <p:cSld name="Inhalt mit Überschrif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K4BAABtHAAA1AgAABAAAAAmAAAACAAAAAEAAAAAAAAAMAAAABQAAAAAAAAAAAD//wAAAQAAAP//AAABAA=="/>
              </a:ext>
            </a:extLst>
          </p:cNvSpPr>
          <p:nvPr>
            <p:ph type="title"/>
          </p:nvPr>
        </p:nvSpPr>
        <p:spPr>
          <a:xfrm>
            <a:off x="609600" y="273050"/>
            <a:ext cx="4011295" cy="1162050"/>
          </a:xfrm>
        </p:spPr>
        <p:txBody>
          <a:bodyPr/>
          <a:lstStyle/>
          <a:p>
            <a:pPr/>
            <a:r>
              <a:t>Master-Titelstil durch Klicken bearbeiten</a:t>
            </a:r>
          </a:p>
        </p:txBody>
      </p:sp>
      <p:sp>
        <p:nvSpPr>
          <p:cNvPr id="3" name="Folientext2"/>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0AAK4BAABARwAAsCUAABAAAAAmAAAACAAAAAEAAAAAAAAAMAAAABQAAAAAAAAAAAD//wAAAQAAAP//AAABAA=="/>
              </a:ext>
            </a:extLst>
          </p:cNvSpPr>
          <p:nvPr>
            <p:ph idx="1"/>
          </p:nvPr>
        </p:nvSpPr>
        <p:spPr>
          <a:xfrm>
            <a:off x="4766945" y="273050"/>
            <a:ext cx="6815455" cy="5853430"/>
          </a:xfrm>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4"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QIAABtHAAAsCUAABAAAAAmAAAACAAAAAEAAAAAAAAAMAAAABQAAAAAAAAAAAD//wAAAQAAAP//AAABAA=="/>
              </a:ext>
            </a:extLst>
          </p:cNvSpPr>
          <p:nvPr>
            <p:ph idx="2"/>
          </p:nvPr>
        </p:nvSpPr>
        <p:spPr>
          <a:xfrm>
            <a:off x="609600" y="1435100"/>
            <a:ext cx="4011295" cy="4691380"/>
          </a:xfrm>
        </p:spPr>
        <p:txBody>
          <a:bodyPr/>
          <a:lstStyle/>
          <a:p>
            <a:pPr/>
            <a:r>
              <a:t>Master-Textstil durch Klicken bearbeiten</a:t>
            </a:r>
          </a:p>
        </p:txBody>
      </p:sp>
      <p:sp>
        <p:nvSpPr>
          <p:cNvPr id="5"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6"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7"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485BF16C-22A5-0E07-EBE3-D452BFAD1D81}" type="slidenum">
              <a:t>45</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46.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picTx">
  <p:cSld name="Grafik mit Überschrif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sw4AAIgdAACzOwAABCEAABAAAAAmAAAACAAAAAEAAAAAAAAAMAAAABQAAAAAAAAAAAD//wAAAQAAAP//AAABAA=="/>
              </a:ext>
            </a:extLst>
          </p:cNvSpPr>
          <p:nvPr>
            <p:ph type="title"/>
          </p:nvPr>
        </p:nvSpPr>
        <p:spPr>
          <a:xfrm>
            <a:off x="2389505" y="4800600"/>
            <a:ext cx="7315200" cy="566420"/>
          </a:xfrm>
        </p:spPr>
        <p:txBody>
          <a:bodyPr/>
          <a:lstStyle/>
          <a:p>
            <a:pPr/>
            <a:r>
              <a:t>Master-Titelstil durch Klicken bearbeiten</a:t>
            </a:r>
          </a:p>
        </p:txBody>
      </p:sp>
      <p:sp>
        <p:nvSpPr>
          <p:cNvPr id="3" name="Folientext2"/>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sw4AAMYDAACzOwAAFh0AABAAAAAmAAAACAAAAAEAAAAAAAAAMAAAABQAAAAAAAAAAAD//wAAAQAAAP//AAABAA=="/>
              </a:ext>
            </a:extLst>
          </p:cNvSpPr>
          <p:nvPr>
            <p:ph idx="1"/>
          </p:nvPr>
        </p:nvSpPr>
        <p:spPr>
          <a:xfrm>
            <a:off x="2389505" y="613410"/>
            <a:ext cx="7315200" cy="4114800"/>
          </a:xfrm>
        </p:spPr>
        <p:txBody>
          <a:bodyPr/>
          <a:lstStyle/>
          <a:p>
            <a:pPr/>
            <a:r>
              <a:t>Master-Textstil durch Klicken bearbeiten</a:t>
            </a:r>
          </a:p>
        </p:txBody>
      </p:sp>
      <p:sp>
        <p:nvSpPr>
          <p:cNvPr id="4"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sw4AAAQhAACzOwAA+CUAABAAAAAmAAAACAAAAAEAAAAAAAAAMAAAABQAAAAAAAAAAAD//wAAAQAAAP//AAABAA=="/>
              </a:ext>
            </a:extLst>
          </p:cNvSpPr>
          <p:nvPr>
            <p:ph idx="2"/>
          </p:nvPr>
        </p:nvSpPr>
        <p:spPr>
          <a:xfrm>
            <a:off x="2389505" y="5367020"/>
            <a:ext cx="7315200" cy="805180"/>
          </a:xfrm>
        </p:spPr>
        <p:txBody>
          <a:bodyPr/>
          <a:lstStyle/>
          <a:p>
            <a:pPr/>
            <a:r>
              <a:t>Master-Textstil durch Klicken bearbeiten</a:t>
            </a:r>
          </a:p>
        </p:txBody>
      </p:sp>
      <p:sp>
        <p:nvSpPr>
          <p:cNvPr id="5"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6"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7"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473BC9F2-BCAA-6E3F-E483-4A6A87CD121F}" type="slidenum">
              <a:t>45</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47.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vertTx">
  <p:cSld name="Titel und vertikaler Tex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D4QAAAAAAAAMAAAABQAAAAAAAAAAAD//wAAAQAAAP//AAABAA=="/>
              </a:ext>
            </a:extLst>
          </p:cNvSpPr>
          <p:nvPr>
            <p:ph idx="1"/>
          </p:nvPr>
        </p:nvSpPr>
        <p:spPr/>
        <p:txBody>
          <a:bodyPr vert="vert" wrap="square" lIns="0" tIns="0" rIns="0" bIns="0" numCol="1" spcCol="215900" anchor="t">
            <a:prstTxWarp prst="textNoShape">
              <a:avLst/>
            </a:prstTxWarp>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58209660-2EB5-7560-FB98-D835D8D60D8D}" type="slidenum">
              <a:t>45</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48.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vertTitleAndTx">
  <p:cSld name="Vertikaler Titel und Tex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DYAALABAABARwAAsCUAABAAAAAmAAAACAAAAD8QAAAAAAAAMAAAABQAAAAAAAAAAAD//wAAAQAAAP//AAABAA=="/>
              </a:ext>
            </a:extLst>
          </p:cNvSpPr>
          <p:nvPr>
            <p:ph type="title"/>
          </p:nvPr>
        </p:nvSpPr>
        <p:spPr>
          <a:xfrm>
            <a:off x="8839200" y="274320"/>
            <a:ext cx="2743200" cy="5852160"/>
          </a:xfrm>
        </p:spPr>
        <p:txBody>
          <a:bodyPr vert="vert" wrap="square" lIns="91440" tIns="45720" rIns="91440" bIns="45720" numCol="1" spcCol="215900" anchor="b">
            <a:prstTxWarp prst="textNoShape">
              <a:avLst/>
            </a:prstTxWarp>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LABAAAfNQAAsCUAABAAAAAmAAAACAAAAD8QAAAAAAAAMAAAABQAAAAAAAAAAAD//wAAAQAAAP//AAABAA=="/>
              </a:ext>
            </a:extLst>
          </p:cNvSpPr>
          <p:nvPr>
            <p:ph idx="1"/>
          </p:nvPr>
        </p:nvSpPr>
        <p:spPr>
          <a:xfrm>
            <a:off x="609600" y="274320"/>
            <a:ext cx="8025765" cy="5852160"/>
          </a:xfrm>
        </p:spPr>
        <p:txBody>
          <a:bodyPr vert="vert" wrap="square" lIns="0" tIns="0" rIns="0" bIns="0" numCol="1" spcCol="215900" anchor="t">
            <a:prstTxWarp prst="textNoShape">
              <a:avLst/>
            </a:prstTxWarp>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6BA9021E-5086-FCF4-C811-A6A14C5F3EF3}" type="slidenum">
              <a:t>45</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49.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itle" preserve="1">
  <p:cSld name="Титульный слайд">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Pxw////////MAAAABQAAAAAAAAAAAD//wAAAQAAAP//AAABAA=="/>
              </a:ext>
            </a:extLst>
          </p:cNvSpPr>
          <p:nvPr>
            <p:ph type="title"/>
          </p:nvPr>
        </p:nvSpPr>
        <p:spPr>
          <a:noFill/>
          <a:ln>
            <a:noFill/>
          </a:ln>
          <a:effectLst/>
        </p:spPr>
        <p:txBody>
          <a:bodyPr vert="horz" wrap="square" lIns="0" tIns="0" rIns="0" bIns="0" numCol="1" spcCol="215900" anchor="ctr">
            <a:prstTxWarp prst="textNoShape">
              <a:avLst/>
            </a:prstTxWarp>
          </a:bodyPr>
          <a:lstStyle/>
          <a:p>
            <a:pPr indent="0">
              <a:buNone/>
            </a:pPr>
            <a:endParaRPr cap="none">
              <a:solidFill>
                <a:srgbClr val="000000"/>
              </a:solidFill>
            </a:endParaRPr>
          </a:p>
        </p:txBody>
      </p:sp>
      <p:sp>
        <p:nvSpPr>
          <p:cNvPr id="3" name="PlaceHolder 2"/>
          <p:cNvSpPr>
            <a:spLocks noGrp="1" noChangeArrowheads="1"/>
            <a:extLst>
              <a:ext uri="smNativeData">
                <pr:smNativeData xmlns:pr="smNativeData" xmlns="smNativeData" val="SMDATA_16_7o81aRMAAAAlAAAAZAAAAA0AAAAAAAAAAAAAAAAAAAAAA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Q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Pxw////////MAAAABQAAAAAAAAAAAD//wAAAQAAAP//AAABAA=="/>
              </a:ext>
            </a:extLst>
          </p:cNvSpPr>
          <p:nvPr>
            <p:ph type="subTitle" idx="1"/>
          </p:nvPr>
        </p:nvSpPr>
        <p:spPr>
          <a:noFill/>
          <a:ln>
            <a:noFill/>
          </a:ln>
          <a:effectLst/>
        </p:spPr>
        <p:txBody>
          <a:bodyPr vert="horz" wrap="square" lIns="0" tIns="0" rIns="0" bIns="0" numCol="1" spcCol="215900" anchor="ctr">
            <a:prstTxWarp prst="textNoShape">
              <a:avLst/>
            </a:prstTxWarp>
          </a:bodyPr>
          <a:lstStyle/>
          <a:p>
            <a:pPr indent="0" algn="ctr">
              <a:buNone/>
            </a:pPr>
            <a:endParaRPr cap="none">
              <a:solidFill>
                <a:srgbClr val="000000"/>
              </a:solidFill>
            </a:endParaRPr>
          </a:p>
        </p:txBody>
      </p:sp>
      <p:sp>
        <p:nvSpPr>
          <p:cNvPr id="4" name="PlaceHolder 3"/>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Hxw////////MAAAABQAAAAAAAAAAAD//wAAAQAAAP//AAABAA=="/>
              </a:ext>
            </a:extLst>
          </p:cNvSpPr>
          <p:nvPr>
            <p:ph type="ftr" idx="11"/>
          </p:nvPr>
        </p:nvSpPr>
        <p:spPr>
          <a:noFill/>
          <a:ln>
            <a:noFill/>
          </a:ln>
          <a:effectLst/>
        </p:spPr>
        <p:txBody>
          <a:bodyPr vert="horz" wrap="square" lIns="91440" tIns="45720" rIns="91440" bIns="45720" numCol="1" spcCol="215900" anchor="ctr">
            <a:prstTxWarp prst="textNoShape">
              <a:avLst/>
            </a:prstTxWarp>
          </a:bodyPr>
          <a:lstStyle/>
          <a:p>
            <a:pPr/>
            <a:r>
              <a:t>Footer</a:t>
            </a: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a:fld id="{6FCDB31A-5482-9845-CC75-A210FD3B3AF7}" type="slidenum">
              <a:t>76</a:t>
            </a:fld>
          </a:p>
        </p:txBody>
      </p:sp>
      <p:sp>
        <p:nvSpPr>
          <p:cNvPr id="6" name="PlaceHolder 5"/>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Hxw////////MAAAABQAAAAAAAAAAAD//wAAAQAAAP//AAABAA=="/>
              </a:ext>
            </a:extLst>
          </p:cNvSpPr>
          <p:nvPr>
            <p:ph type="dt" idx="10"/>
          </p:nvPr>
        </p:nvSpPr>
        <p:spPr>
          <a:noFill/>
          <a:ln>
            <a:noFill/>
          </a:ln>
          <a:effectLst/>
        </p:spPr>
        <p:txBody>
          <a:bodyPr vert="horz" wrap="square" lIns="91440" tIns="45720" rIns="91440" bIns="45720" numCol="1" spcCol="215900" anchor="ctr">
            <a:prstTxWarp prst="textNoShape">
              <a:avLst/>
            </a:prstTxWarp>
          </a:bodyPr>
          <a:lstStyle/>
          <a:p>
            <a:pPr/>
          </a:p>
        </p:txBody>
      </p:sp>
    </p:spTree>
  </p:cSld>
  <p:clrMapOvr>
    <a:masterClrMapping/>
  </p:clrMapOvr>
  <p:hf hdr="0" ftr="0" dt="0"/>
</p:sldLayout>
</file>

<file path=ppt/slideLayouts/slideLayout5.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blank">
  <p:cSld name="Leer">
    <p:spTree>
      <p:nvGrpSpPr>
        <p:cNvPr id="1" name=""/>
        <p:cNvGrpSpPr/>
        <p:nvPr/>
      </p:nvGrpSpPr>
      <p:grpSpPr>
        <a:xfrm>
          <a:off x="0" y="0"/>
          <a:ext cx="0" cy="0"/>
          <a:chOff x="0" y="0"/>
          <a:chExt cx="0" cy="0"/>
        </a:xfrm>
      </p:grpSpPr>
      <p:sp>
        <p:nvSpPr>
          <p:cNvPr id="2"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3"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4"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61A1FAAE-E08C-F40C-C219-1659B4573443}" type="slidenum">
              <a:t>2</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50.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type="tx">
  <p:cSld name="Titel und Inhal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8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8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AAAAAAAAAAAMAAAABQAAAAAAAAAAAD//wAAAQAAAP//AAABAA=="/>
              </a:ext>
            </a:extLst>
          </p:cNvSpPr>
          <p:nvPr>
            <p:ph idx="1"/>
          </p:nvPr>
        </p:nvSpPr>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FFBQU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1D25C7B3-FDF0-7031-BE9D-0B6489D3485E}" type="slidenum">
              <a:t>67</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51.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type="secHead">
  <p:cSld name="Abschnittsüberschrif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8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7QUAABwbAACtRQAAfSMAABAAAAAmAAAACAAAAIEAAAAAAAAAMAAAABQAAAAAAAAAAAD//wAAAQAAAP//AAABAA=="/>
              </a:ext>
            </a:extLst>
          </p:cNvSpPr>
          <p:nvPr>
            <p:ph type="title"/>
          </p:nvPr>
        </p:nvSpPr>
        <p:spPr>
          <a:xfrm>
            <a:off x="963295" y="4406900"/>
            <a:ext cx="10363200" cy="1362075"/>
          </a:xfrm>
        </p:spPr>
        <p:txBody>
          <a:bodyPr vert="horz" wrap="square" lIns="91440" tIns="45720" rIns="91440" bIns="45720" numCol="1" spcCol="215900" anchor="t">
            <a:prstTxWarp prst="textNoShape">
              <a:avLst/>
            </a:prstTxWarp>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8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7QUAAOERAACtRQAAHBsAABAAAAAmAAAACAAAAIEAAAAAAAAAMAAAABQAAAAAAAAAAAD//wAAAQAAAP//AAABAA=="/>
              </a:ext>
            </a:extLst>
          </p:cNvSpPr>
          <p:nvPr>
            <p:ph idx="1"/>
          </p:nvPr>
        </p:nvSpPr>
        <p:spPr>
          <a:xfrm>
            <a:off x="963295" y="2906395"/>
            <a:ext cx="10363200" cy="1500505"/>
          </a:xfrm>
        </p:spPr>
        <p:txBody>
          <a:bodyPr vert="horz" wrap="square" lIns="0" tIns="0" rIns="0" bIns="0" numCol="1" spcCol="215900" anchor="b">
            <a:prstTxWarp prst="textNoShape">
              <a:avLst/>
            </a:prstTxWarp>
          </a:bodyPr>
          <a:lstStyle/>
          <a:p>
            <a:pPr/>
            <a:r>
              <a:t>Master-Textstil durch Klicken bearbeiten</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Dc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097983B2-FCE4-2C75-AAC1-0A20CD8F5C5F}" type="slidenum">
              <a:t>67</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52.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type="twoColTx">
  <p:cSld name="Titel und zwei Inhalte">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8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2"/>
          <p:cNvSpPr>
            <a:spLocks noGrp="1" noChangeArrowheads="1"/>
            <a:extLst>
              <a:ext uri="smNativeData">
                <pr:smNativeData xmlns:pr="smNativeData" xmlns="smNativeData" val="SMDATA_16_7o81aRMAAAAlAAAAZAAAAA8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DhFxD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gJAADhJAAAsCUAABAAAAAmAAAACAAAAAEAAAAAAAAAMAAAABQAAAAAAAAAAAD//wAAAQAAAP//AAABAA=="/>
              </a:ext>
            </a:extLst>
          </p:cNvSpPr>
          <p:nvPr>
            <p:ph idx="1"/>
          </p:nvPr>
        </p:nvSpPr>
        <p:spPr>
          <a:xfrm>
            <a:off x="609600" y="1600200"/>
            <a:ext cx="5385435" cy="4526280"/>
          </a:xfrm>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4" name="Folientext1"/>
          <p:cNvSpPr>
            <a:spLocks noGrp="1" noChangeArrowheads="1"/>
            <a:extLst>
              <a:ext uri="smNativeData">
                <pr:smNativeData xmlns:pr="smNativeData" xmlns="smNativeData" val="SMDATA_16_7o81aRMAAAAlAAAAZAAAAA8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HyYAANgJAABARwAAsCUAABAAAAAmAAAACAAAAAEAAAAAAAAAMAAAABQAAAAAAAAAAAD//wAAAQAAAP//AAABAA=="/>
              </a:ext>
            </a:extLst>
          </p:cNvSpPr>
          <p:nvPr>
            <p:ph idx="2"/>
          </p:nvPr>
        </p:nvSpPr>
        <p:spPr>
          <a:xfrm>
            <a:off x="6196965" y="1600200"/>
            <a:ext cx="5385435" cy="4526280"/>
          </a:xfrm>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5"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6"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7"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4gc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6EC06914-5A83-959F-CD78-ACCA27363BF9}" type="slidenum">
              <a:t>67</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53.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type="twoTxTwoObj">
  <p:cSld name="Vergleich">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8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3"/>
          <p:cNvSpPr>
            <a:spLocks noGrp="1" noChangeArrowheads="1"/>
            <a:extLst>
              <a:ext uri="smNativeData">
                <pr:smNativeData xmlns:pr="smNativeData" xmlns="smNativeData" val="SMDATA_16_7o81aRMAAAAlAAAAZAAAAA8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UKISg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HEJAADjJAAAYQ0AABAAAAAmAAAACAAAAIEAAAAAAAAAMAAAABQAAAAAAAAAAAD//wAAAQAAAP//AAABAA=="/>
              </a:ext>
            </a:extLst>
          </p:cNvSpPr>
          <p:nvPr>
            <p:ph idx="1"/>
          </p:nvPr>
        </p:nvSpPr>
        <p:spPr>
          <a:xfrm>
            <a:off x="609600" y="1534795"/>
            <a:ext cx="5386705" cy="640080"/>
          </a:xfrm>
        </p:spPr>
        <p:txBody>
          <a:bodyPr vert="horz" wrap="square" lIns="0" tIns="0" rIns="0" bIns="0" numCol="1" spcCol="215900" anchor="b">
            <a:prstTxWarp prst="textNoShape">
              <a:avLst/>
            </a:prstTxWarp>
          </a:bodyPr>
          <a:lstStyle/>
          <a:p>
            <a:pPr/>
            <a:r>
              <a:t>Master-Textstil durch Klicken bearbeiten</a:t>
            </a:r>
          </a:p>
        </p:txBody>
      </p:sp>
      <p:sp>
        <p:nvSpPr>
          <p:cNvPr id="4" name="Folientext1"/>
          <p:cNvSpPr>
            <a:spLocks noGrp="1" noChangeArrowheads="1"/>
            <a:extLst>
              <a:ext uri="smNativeData">
                <pr:smNativeData xmlns:pr="smNativeData" xmlns="smNativeData" val="SMDATA_16_7o81aRMAAAAlAAAAZAAAAA8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Dc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GENAADjJAAAsCUAABAAAAAmAAAACAAAAAEAAAAAAAAAMAAAABQAAAAAAAAAAAD//wAAAQAAAP//AAABAA=="/>
              </a:ext>
            </a:extLst>
          </p:cNvSpPr>
          <p:nvPr>
            <p:ph idx="2"/>
          </p:nvPr>
        </p:nvSpPr>
        <p:spPr>
          <a:xfrm>
            <a:off x="609600" y="2174875"/>
            <a:ext cx="5386705" cy="3951605"/>
          </a:xfrm>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5" name="Folientext2"/>
          <p:cNvSpPr>
            <a:spLocks noGrp="1" noChangeArrowheads="1"/>
            <a:extLst>
              <a:ext uri="smNativeData">
                <pr:smNativeData xmlns:pr="smNativeData" xmlns="smNativeData" val="SMDATA_16_7o81aRMAAAAlAAAAZAAAAA8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HSYAAHEJAABARwAAYQ0AABAAAAAmAAAACAAAAIEAAAAAAAAAMAAAABQAAAAAAAAAAAD//wAAAQAAAP//AAABAA=="/>
              </a:ext>
            </a:extLst>
          </p:cNvSpPr>
          <p:nvPr>
            <p:ph idx="3"/>
          </p:nvPr>
        </p:nvSpPr>
        <p:spPr>
          <a:xfrm>
            <a:off x="6195695" y="1534795"/>
            <a:ext cx="5386705" cy="640080"/>
          </a:xfrm>
        </p:spPr>
        <p:txBody>
          <a:bodyPr vert="horz" wrap="square" lIns="0" tIns="0" rIns="0" bIns="0" numCol="1" spcCol="215900" anchor="b">
            <a:prstTxWarp prst="textNoShape">
              <a:avLst/>
            </a:prstTxWarp>
          </a:bodyPr>
          <a:lstStyle/>
          <a:p>
            <a:pPr/>
            <a:r>
              <a:t>Master-Textstil durch Klicken bearbeiten</a:t>
            </a:r>
          </a:p>
        </p:txBody>
      </p:sp>
      <p:sp>
        <p:nvSpPr>
          <p:cNvPr id="6" name="Folientext4"/>
          <p:cNvSpPr>
            <a:spLocks noGrp="1" noChangeArrowheads="1"/>
            <a:extLst>
              <a:ext uri="smNativeData">
                <pr:smNativeData xmlns:pr="smNativeData" xmlns="smNativeData" val="SMDATA_16_7o81aRMAAAAlAAAAZAAAAA8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hz5S0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HSYAAGENAABARwAAsCUAABAAAAAmAAAACAAAAAEAAAAAAAAAMAAAABQAAAAAAAAAAAD//wAAAQAAAP//AAABAA=="/>
              </a:ext>
            </a:extLst>
          </p:cNvSpPr>
          <p:nvPr>
            <p:ph idx="4"/>
          </p:nvPr>
        </p:nvSpPr>
        <p:spPr>
          <a:xfrm>
            <a:off x="6195695" y="2174875"/>
            <a:ext cx="5386705" cy="3951605"/>
          </a:xfrm>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7"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JmYmZ0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8"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L+4ns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9"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9sa3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0E2CC90A-44E3-793F-AD94-B26A87DA5BE7}" type="slidenum">
              <a:t>67</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54.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type="titleOnly">
  <p:cSld name="Nur Titel">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8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4"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O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5"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0DA8DF71-3FE0-FD29-AE10-C97C915E589C}" type="slidenum">
              <a:t>67</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55.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type="blank">
  <p:cSld name="Leer">
    <p:spTree>
      <p:nvGrpSpPr>
        <p:cNvPr id="1" name=""/>
        <p:cNvGrpSpPr/>
        <p:nvPr/>
      </p:nvGrpSpPr>
      <p:grpSpPr>
        <a:xfrm>
          <a:off x="0" y="0"/>
          <a:ext cx="0" cy="0"/>
          <a:chOff x="0" y="0"/>
          <a:chExt cx="0" cy="0"/>
        </a:xfrm>
      </p:grpSpPr>
      <p:sp>
        <p:nvSpPr>
          <p:cNvPr id="2"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3"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O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4"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397E6ECC-82D4-2B98-9AC6-74CD20886C21}" type="slidenum">
              <a:t>67</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56.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type="objTx">
  <p:cSld name="Inhalt mit Überschrif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8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K4BAABtHAAA1AgAABAAAAAmAAAACAAAAAEAAAAAAAAAMAAAABQAAAAAAAAAAAD//wAAAQAAAP//AAABAA=="/>
              </a:ext>
            </a:extLst>
          </p:cNvSpPr>
          <p:nvPr>
            <p:ph type="title"/>
          </p:nvPr>
        </p:nvSpPr>
        <p:spPr>
          <a:xfrm>
            <a:off x="609600" y="273050"/>
            <a:ext cx="4011295" cy="1162050"/>
          </a:xfrm>
        </p:spPr>
        <p:txBody>
          <a:bodyPr/>
          <a:lstStyle/>
          <a:p>
            <a:pPr/>
            <a:r>
              <a:t>Master-Titelstil durch Klicken bearbeiten</a:t>
            </a:r>
          </a:p>
        </p:txBody>
      </p:sp>
      <p:sp>
        <p:nvSpPr>
          <p:cNvPr id="3" name="Folientext2"/>
          <p:cNvSpPr>
            <a:spLocks noGrp="1" noChangeArrowheads="1"/>
            <a:extLst>
              <a:ext uri="smNativeData">
                <pr:smNativeData xmlns:pr="smNativeData" xmlns="smNativeData" val="SMDATA_16_7o81aRMAAAAlAAAAZAAAAA8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9sa3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Ux0AAK4BAABARwAAsCUAABAAAAAmAAAACAAAAAEAAAAAAAAAMAAAABQAAAAAAAAAAAD//wAAAQAAAP//AAABAA=="/>
              </a:ext>
            </a:extLst>
          </p:cNvSpPr>
          <p:nvPr>
            <p:ph idx="1"/>
          </p:nvPr>
        </p:nvSpPr>
        <p:spPr>
          <a:xfrm>
            <a:off x="4766945" y="273050"/>
            <a:ext cx="6815455" cy="5853430"/>
          </a:xfrm>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4" name="Folientext1"/>
          <p:cNvSpPr>
            <a:spLocks noGrp="1" noChangeArrowheads="1"/>
            <a:extLst>
              <a:ext uri="smNativeData">
                <pr:smNativeData xmlns:pr="smNativeData" xmlns="smNativeData" val="SMDATA_16_7o81aRMAAAAlAAAAZAAAAA8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NTU1N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QIAABtHAAAsCUAABAAAAAmAAAACAAAAAEAAAAAAAAAMAAAABQAAAAAAAAAAAD//wAAAQAAAP//AAABAA=="/>
              </a:ext>
            </a:extLst>
          </p:cNvSpPr>
          <p:nvPr>
            <p:ph idx="2"/>
          </p:nvPr>
        </p:nvSpPr>
        <p:spPr>
          <a:xfrm>
            <a:off x="609600" y="1435100"/>
            <a:ext cx="4011295" cy="4691380"/>
          </a:xfrm>
        </p:spPr>
        <p:txBody>
          <a:bodyPr/>
          <a:lstStyle/>
          <a:p>
            <a:pPr/>
            <a:r>
              <a:t>Master-Textstil durch Klicken bearbeiten</a:t>
            </a:r>
          </a:p>
        </p:txBody>
      </p:sp>
      <p:sp>
        <p:nvSpPr>
          <p:cNvPr id="5"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EKOf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6"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FFBQU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7"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NTU1N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3955AC3F-71D4-005A-9AED-870FE2A36CD2}" type="slidenum">
              <a:t>67</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57.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type="picTx">
  <p:cSld name="Grafik mit Überschrif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8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sw4AAIgdAACzOwAABCEAABAAAAAmAAAACAAAAAEAAAAAAAAAMAAAABQAAAAAAAAAAAD//wAAAQAAAP//AAABAA=="/>
              </a:ext>
            </a:extLst>
          </p:cNvSpPr>
          <p:nvPr>
            <p:ph type="title"/>
          </p:nvPr>
        </p:nvSpPr>
        <p:spPr>
          <a:xfrm>
            <a:off x="2389505" y="4800600"/>
            <a:ext cx="7315200" cy="566420"/>
          </a:xfrm>
        </p:spPr>
        <p:txBody>
          <a:bodyPr/>
          <a:lstStyle/>
          <a:p>
            <a:pPr/>
            <a:r>
              <a:t>Master-Titelstil durch Klicken bearbeiten</a:t>
            </a:r>
          </a:p>
        </p:txBody>
      </p:sp>
      <p:sp>
        <p:nvSpPr>
          <p:cNvPr id="3" name="Folientext2"/>
          <p:cNvSpPr>
            <a:spLocks noGrp="1" noChangeArrowheads="1"/>
            <a:extLst>
              <a:ext uri="smNativeData">
                <pr:smNativeData xmlns:pr="smNativeData" xmlns="smNativeData" val="SMDATA_16_7o81aRMAAAAlAAAAZAAAAA8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awF0M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sw4AAMYDAACzOwAAFh0AABAAAAAmAAAACAAAAAEAAAAAAAAAMAAAABQAAAAAAAAAAAD//wAAAQAAAP//AAABAA=="/>
              </a:ext>
            </a:extLst>
          </p:cNvSpPr>
          <p:nvPr>
            <p:ph idx="1"/>
          </p:nvPr>
        </p:nvSpPr>
        <p:spPr>
          <a:xfrm>
            <a:off x="2389505" y="613410"/>
            <a:ext cx="7315200" cy="4114800"/>
          </a:xfrm>
        </p:spPr>
        <p:txBody>
          <a:bodyPr/>
          <a:lstStyle/>
          <a:p>
            <a:pPr/>
            <a:r>
              <a:t>Master-Textstil durch Klicken bearbeiten</a:t>
            </a:r>
          </a:p>
        </p:txBody>
      </p:sp>
      <p:sp>
        <p:nvSpPr>
          <p:cNvPr id="4" name="Folientext1"/>
          <p:cNvSpPr>
            <a:spLocks noGrp="1" noChangeArrowheads="1"/>
            <a:extLst>
              <a:ext uri="smNativeData">
                <pr:smNativeData xmlns:pr="smNativeData" xmlns="smNativeData" val="SMDATA_16_7o81aRMAAAAlAAAAZAAAAA8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NTU1N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sw4AAAQhAACzOwAA+CUAABAAAAAmAAAACAAAAAEAAAAAAAAAMAAAABQAAAAAAAAAAAD//wAAAQAAAP//AAABAA=="/>
              </a:ext>
            </a:extLst>
          </p:cNvSpPr>
          <p:nvPr>
            <p:ph idx="2"/>
          </p:nvPr>
        </p:nvSpPr>
        <p:spPr>
          <a:xfrm>
            <a:off x="2389505" y="5367020"/>
            <a:ext cx="7315200" cy="805180"/>
          </a:xfrm>
        </p:spPr>
        <p:txBody>
          <a:bodyPr/>
          <a:lstStyle/>
          <a:p>
            <a:pPr/>
            <a:r>
              <a:t>Master-Textstil durch Klicken bearbeiten</a:t>
            </a:r>
          </a:p>
        </p:txBody>
      </p:sp>
      <p:sp>
        <p:nvSpPr>
          <p:cNvPr id="5"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krGP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6"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CA7YN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7"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NTU1N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17BF0380-CEFA-EAF5-B407-38A04D49426D}" type="slidenum">
              <a:t>67</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58.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type="vertTx">
  <p:cSld name="Titel und vertikaler Tex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8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8AAAAAAAAAAAAAAAAAAAAAAAAAAAAAAAAA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EAQQ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AIAAAAAAAAAMAAAABQAAAAAAAAAAAD//wAAAQAAAP//AAABAA=="/>
              </a:ext>
            </a:extLst>
          </p:cNvSpPr>
          <p:nvPr>
            <p:ph idx="1"/>
          </p:nvPr>
        </p:nvSpPr>
        <p:spPr/>
        <p:txBody>
          <a:bodyPr vert="vert" wrap="square" lIns="0" tIns="0" rIns="0" bIns="0" numCol="1" spcCol="215900" anchor="t">
            <a:prstTxWarp prst="textNoShape">
              <a:avLst/>
            </a:prstTxWarp>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NTU1N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coFv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CCggz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551CF06E-20B8-4906-F6A4-D653BEEA0083}" type="slidenum">
              <a:t>67</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59.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type="vertTitleAndTx">
  <p:cSld name="Vertikaler Titel und Tex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8AAAAAkAAAAEgAAACQAAAASAAAAAAAAAAC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DYAALABAABARwAAsCUAABAAAAAmAAAACAAAAAMAAAAAAAAAMAAAABQAAAAAAAAAAAD//wAAAQAAAP//AAABAA=="/>
              </a:ext>
            </a:extLst>
          </p:cNvSpPr>
          <p:nvPr>
            <p:ph type="title"/>
          </p:nvPr>
        </p:nvSpPr>
        <p:spPr>
          <a:xfrm>
            <a:off x="8839200" y="274320"/>
            <a:ext cx="2743200" cy="5852160"/>
          </a:xfrm>
        </p:spPr>
        <p:txBody>
          <a:bodyPr vert="vert" wrap="square" lIns="91440" tIns="45720" rIns="91440" bIns="45720" numCol="1" spcCol="215900" anchor="b">
            <a:prstTxWarp prst="textNoShape">
              <a:avLst/>
            </a:prstTxWarp>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8AAAAAAAAAAAAAAAAAAAAAAAAAAAAAAAAA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YoFv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LABAAAfNQAAsCUAABAAAAAmAAAACAAAAAMAAAAAAAAAMAAAABQAAAAAAAAAAAD//wAAAQAAAP//AAABAA=="/>
              </a:ext>
            </a:extLst>
          </p:cNvSpPr>
          <p:nvPr>
            <p:ph idx="1"/>
          </p:nvPr>
        </p:nvSpPr>
        <p:spPr>
          <a:xfrm>
            <a:off x="609600" y="274320"/>
            <a:ext cx="8025765" cy="5852160"/>
          </a:xfrm>
        </p:spPr>
        <p:txBody>
          <a:bodyPr vert="vert" wrap="square" lIns="0" tIns="0" rIns="0" bIns="0" numCol="1" spcCol="215900" anchor="t">
            <a:prstTxWarp prst="textNoShape">
              <a:avLst/>
            </a:prstTxWarp>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HdBQU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NTU1N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coFv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a:fld id="{4E170C40-0EA3-42FA-EDAF-F8AF42E11BAD}" type="slidenum">
              <a:t>67</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6.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vertTx">
  <p:cSld name="Titel und vertikaler Tex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D4QAAAAAAAAMAAAABQAAAAAAAAAAAD//wAAAQAAAP//AAABAA=="/>
              </a:ext>
            </a:extLst>
          </p:cNvSpPr>
          <p:nvPr>
            <p:ph idx="1"/>
          </p:nvPr>
        </p:nvSpPr>
        <p:spPr/>
        <p:txBody>
          <a:bodyPr vert="vert" wrap="square" lIns="0" tIns="0" rIns="0" bIns="0" numCol="1" spcCol="215900" anchor="t">
            <a:prstTxWarp prst="textNoShape">
              <a:avLst/>
            </a:prstTxWarp>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4DC8FCDB-95A0-9D0A-EE70-635FB23E1836}" type="slidenum">
              <a:t>2</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7.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vertTitleAndTx">
  <p:cSld name="Vertikaler Titel und Tex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DYAALABAABARwAAsCUAABAAAAAmAAAACAAAAD8QAAAAAAAAMAAAABQAAAAAAAAAAAD//wAAAQAAAP//AAABAA=="/>
              </a:ext>
            </a:extLst>
          </p:cNvSpPr>
          <p:nvPr>
            <p:ph type="title"/>
          </p:nvPr>
        </p:nvSpPr>
        <p:spPr>
          <a:xfrm>
            <a:off x="8839200" y="274320"/>
            <a:ext cx="2743200" cy="5852160"/>
          </a:xfrm>
        </p:spPr>
        <p:txBody>
          <a:bodyPr vert="vert" wrap="square" lIns="91440" tIns="45720" rIns="91440" bIns="45720" numCol="1" spcCol="215900" anchor="b">
            <a:prstTxWarp prst="textNoShape">
              <a:avLst/>
            </a:prstTxWarp>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Q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LABAAAfNQAAsCUAABAAAAAmAAAACAAAAD8QAAAAAAAAMAAAABQAAAAAAAAAAAD//wAAAQAAAP//AAABAA=="/>
              </a:ext>
            </a:extLst>
          </p:cNvSpPr>
          <p:nvPr>
            <p:ph idx="1"/>
          </p:nvPr>
        </p:nvSpPr>
        <p:spPr>
          <a:xfrm>
            <a:off x="609600" y="274320"/>
            <a:ext cx="8025765" cy="5852160"/>
          </a:xfrm>
        </p:spPr>
        <p:txBody>
          <a:bodyPr vert="vert" wrap="square" lIns="0" tIns="0" rIns="0" bIns="0" numCol="1" spcCol="215900" anchor="t">
            <a:prstTxWarp prst="textNoShape">
              <a:avLst/>
            </a:prstTxWarp>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4A9ECBED-A3A7-CB3D-E926-556885681F00}" type="slidenum">
              <a:t>2</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8.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tx">
  <p:cSld name="Titel und Inhal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AAAAAAAAAAAMAAAABQAAAAAAAAAAAD//wAAAQAAAP//AAABAA=="/>
              </a:ext>
            </a:extLst>
          </p:cNvSpPr>
          <p:nvPr>
            <p:ph type="title"/>
          </p:nvPr>
        </p:nvSpPr>
        <p:spPr/>
        <p:txBody>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AAAAAAAAAAAMAAAABQAAAAAAAAAAAD//wAAAQAAAP//AAABAA=="/>
              </a:ext>
            </a:extLst>
          </p:cNvSpPr>
          <p:nvPr>
            <p:ph idx="1"/>
          </p:nvPr>
        </p:nvSpPr>
        <p:spPr/>
        <p:txBody>
          <a:bodyPr/>
          <a:lstStyle/>
          <a:p>
            <a:pPr/>
            <a:r>
              <a:t>Master-Textstil durch Klicken bearbeiten</a:t>
            </a:r>
          </a:p>
          <a:p>
            <a:pPr lvl="1"/>
            <a:r>
              <a:t>Second level</a:t>
            </a:r>
          </a:p>
          <a:p>
            <a:pPr lvl="2"/>
            <a:r>
              <a:t>Third level</a:t>
            </a:r>
          </a:p>
          <a:p>
            <a:pPr lvl="3"/>
            <a:r>
              <a:t>Fourth level</a:t>
            </a:r>
          </a:p>
          <a:p>
            <a:pPr lvl="4"/>
            <a:r>
              <a:t>Fifth level</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4C870671-3FA1-D2F0-EF3F-C9A54871199C}" type="slidenum">
              <a:t>3</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Layouts/slideLayout9.xml><?xml version="1.0" encoding="utf-8"?>
<p:sldLayout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showMasterPhAnim="0" type="secHead">
  <p:cSld name="Abschnittsüberschrift">
    <p:spTree>
      <p:nvGrpSpPr>
        <p:cNvPr id="1" name=""/>
        <p:cNvGrpSpPr/>
        <p:nvPr/>
      </p:nvGrpSpPr>
      <p:grpSpPr>
        <a:xfrm>
          <a:off x="0" y="0"/>
          <a:ext cx="0" cy="0"/>
          <a:chOff x="0" y="0"/>
          <a:chExt cx="0" cy="0"/>
        </a:xfrm>
      </p:grpSpPr>
      <p:sp>
        <p:nvSpPr>
          <p:cNvPr id="2" name="Folientitel1"/>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7QUAABwbAACtRQAAfSMAABAAAAAmAAAACAAAAL0QAAAAAAAAMAAAABQAAAAAAAAAAAD//wAAAQAAAP//AAABAA=="/>
              </a:ext>
            </a:extLst>
          </p:cNvSpPr>
          <p:nvPr>
            <p:ph type="title"/>
          </p:nvPr>
        </p:nvSpPr>
        <p:spPr>
          <a:xfrm>
            <a:off x="963295" y="4406900"/>
            <a:ext cx="10363200" cy="1362075"/>
          </a:xfrm>
        </p:spPr>
        <p:txBody>
          <a:bodyPr vert="horz" wrap="square" lIns="91440" tIns="45720" rIns="91440" bIns="45720" numCol="1" spcCol="215900" anchor="t">
            <a:prstTxWarp prst="textNoShape">
              <a:avLst/>
            </a:prstTxWarp>
          </a:bodyPr>
          <a:lstStyle/>
          <a:p>
            <a:pPr/>
            <a:r>
              <a:t>Master-Titelstil durch Klicken bearbeiten</a:t>
            </a:r>
          </a:p>
        </p:txBody>
      </p:sp>
      <p:sp>
        <p:nvSpPr>
          <p:cNvPr id="3" name="Folientext1"/>
          <p:cNvSpPr>
            <a:spLocks noGrp="1" noChangeArrowheads="1"/>
            <a:extLst>
              <a:ext uri="smNativeData">
                <pr:smNativeData xmlns:pr="smNativeData" xmlns="smNativeData" val="SMDATA_16_7o81aRMAAAAlAAAAZAAAAA0AAAAAAAAAAAAAAAAAAAAAA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7QUAAOERAACtRQAAHBsAABAAAAAmAAAACAAAAL0QAAAAAAAAMAAAABQAAAAAAAAAAAD//wAAAQAAAP//AAABAA=="/>
              </a:ext>
            </a:extLst>
          </p:cNvSpPr>
          <p:nvPr>
            <p:ph idx="1"/>
          </p:nvPr>
        </p:nvSpPr>
        <p:spPr>
          <a:xfrm>
            <a:off x="963295" y="2906395"/>
            <a:ext cx="10363200" cy="1500505"/>
          </a:xfrm>
        </p:spPr>
        <p:txBody>
          <a:bodyPr vert="horz" wrap="square" lIns="0" tIns="0" rIns="0" bIns="0" numCol="1" spcCol="215900" anchor="b">
            <a:prstTxWarp prst="textNoShape">
              <a:avLst/>
            </a:prstTxWarp>
          </a:bodyPr>
          <a:lstStyle/>
          <a:p>
            <a:pPr/>
            <a:r>
              <a:t>Master-Textstil durch Klicken bearbeiten</a:t>
            </a:r>
          </a:p>
        </p:txBody>
      </p:sp>
      <p:sp>
        <p:nvSpPr>
          <p:cNvPr id="4" name="Zeitstempel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AAAAAAAAAAAMAAAABQAAAAAAAAAAAD//wAAAQAAAP//AAABAA=="/>
              </a:ext>
            </a:extLst>
          </p:cNvSpPr>
          <p:nvPr>
            <p:ph type="dt" sz="quarter" idx="10"/>
          </p:nvPr>
        </p:nvSpPr>
        <p:spPr/>
        <p:txBody>
          <a:bodyPr/>
          <a:lstStyle/>
          <a:p>
            <a:pPr marL="0" marR="0" indent="0" algn="l" defTabSz="914400">
              <a:lnSpc>
                <a:spcPct val="100000"/>
              </a:lnSpc>
              <a:spcBef>
                <a:spcPts val="0"/>
              </a:spcBef>
              <a:spcAft>
                <a:spcPts val="0"/>
              </a:spcAft>
              <a:buNone/>
              <a:tabLst/>
            </a:pPr>
            <a:r>
              <a:t>&lt;Datum/Uhrzeit&gt;</a:t>
            </a:r>
            <a:endParaRPr cap="none">
              <a:solidFill>
                <a:srgbClr val="000000"/>
              </a:solidFill>
              <a:latin typeface="Times New Roman" pitchFamily="1" charset="0"/>
              <a:ea typeface="Arial" pitchFamily="2" charset="0"/>
              <a:cs typeface="Arial" pitchFamily="2" charset="0"/>
            </a:endParaRPr>
          </a:p>
        </p:txBody>
      </p:sp>
      <p:sp>
        <p:nvSpPr>
          <p:cNvPr id="5" name="Fußzeilen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AAAAAAAAAAAMAAAABQAAAAAAAAAAAD//wAAAQAAAP//AAABAA=="/>
              </a:ext>
            </a:extLst>
          </p:cNvSpPr>
          <p:nvPr>
            <p:ph type="ftr" sz="quarter" idx="11"/>
          </p:nvPr>
        </p:nvSpPr>
        <p:spPr/>
        <p:txBody>
          <a:bodyPr/>
          <a:lstStyle/>
          <a:p>
            <a:pPr marL="0" marR="0" indent="0" algn="ctr" defTabSz="914400">
              <a:lnSpc>
                <a:spcPct val="100000"/>
              </a:lnSpc>
              <a:spcBef>
                <a:spcPts val="0"/>
              </a:spcBef>
              <a:spcAft>
                <a:spcPts val="0"/>
              </a:spcAft>
              <a:buNone/>
              <a:tabLst/>
            </a:pPr>
            <a:r>
              <a:t>&lt;Fußzeile&gt;</a:t>
            </a:r>
          </a:p>
        </p:txBody>
      </p:sp>
      <p:sp>
        <p:nvSpPr>
          <p:cNvPr id="6" name="FoliennummerBereich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AAAAAAAAAAAMAAAABQAAAAAAAAAAAD//wAAAQAAAP//AAABAA=="/>
              </a:ext>
            </a:extLst>
          </p:cNvSpPr>
          <p:nvPr>
            <p:ph type="sldNum" sz="quarter" idx="12"/>
          </p:nvPr>
        </p:nvSpPr>
        <p:spPr/>
        <p:txBody>
          <a:bodyPr/>
          <a:lstStyle/>
          <a:p>
            <a:pPr marL="0" marR="0" indent="0" algn="r" defTabSz="914400">
              <a:lnSpc>
                <a:spcPct val="100000"/>
              </a:lnSpc>
              <a:spcBef>
                <a:spcPts val="0"/>
              </a:spcBef>
              <a:spcAft>
                <a:spcPts val="0"/>
              </a:spcAft>
              <a:buNone/>
              <a:tabLst/>
            </a:pPr>
            <a:fld id="{0BD40512-5CE6-81F3-A86C-AAA64B225EFF}" type="slidenum">
              <a:t>3</a:t>
            </a:fld>
            <a:endParaRPr cap="none">
              <a:solidFill>
                <a:srgbClr val="000000"/>
              </a:solidFill>
              <a:latin typeface="Times New Roman" pitchFamily="1" charset="0"/>
              <a:ea typeface="Arial" pitchFamily="2" charset="0"/>
              <a:cs typeface="Arial" pitchFamily="2" charset="0"/>
            </a:endParaRPr>
          </a:p>
        </p:txBody>
      </p:sp>
    </p:spTree>
  </p:cSld>
  <p:clrMapOvr>
    <a:masterClrMapping/>
  </p:clrMapOvr>
  <p:hf hdr="0" ftr="0" dt="0"/>
</p:sldLayout>
</file>

<file path=ppt/slideMasters/_rels/slideMaster1.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37" Type="http://schemas.openxmlformats.org/officeDocument/2006/relationships/slideLayout" Target="../slideLayouts/slideLayout37.xml"/><Relationship Id="rId38" Type="http://schemas.openxmlformats.org/officeDocument/2006/relationships/theme" Target="../theme/theme1.xml"/></Relationships>
</file>

<file path=ppt/slideMasters/_rels/slideMaster2.xml.rels><?xml version="1.0" encoding="UTF-8" standalone="yes" ?>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 Id="rId11" Type="http://schemas.openxmlformats.org/officeDocument/2006/relationships/slideLayout" Target="../slideLayouts/slideLayout48.xml"/><Relationship Id="rId12" Type="http://schemas.openxmlformats.org/officeDocument/2006/relationships/theme" Target="../theme/theme3.xml"/></Relationships>
</file>

<file path=ppt/slideMasters/_rels/slideMaster3.xml.rels><?xml version="1.0" encoding="UTF-8" standalone="yes" ?>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slideLayout" Target="../slideLayouts/slideLayout50.xml"/><Relationship Id="rId3" Type="http://schemas.openxmlformats.org/officeDocument/2006/relationships/slideLayout" Target="../slideLayouts/slideLayout51.xml"/><Relationship Id="rId4" Type="http://schemas.openxmlformats.org/officeDocument/2006/relationships/slideLayout" Target="../slideLayouts/slideLayout52.xml"/><Relationship Id="rId5" Type="http://schemas.openxmlformats.org/officeDocument/2006/relationships/slideLayout" Target="../slideLayouts/slideLayout53.xml"/><Relationship Id="rId6" Type="http://schemas.openxmlformats.org/officeDocument/2006/relationships/slideLayout" Target="../slideLayouts/slideLayout54.xml"/><Relationship Id="rId7" Type="http://schemas.openxmlformats.org/officeDocument/2006/relationships/slideLayout" Target="../slideLayouts/slideLayout55.xml"/><Relationship Id="rId8" Type="http://schemas.openxmlformats.org/officeDocument/2006/relationships/slideLayout" Target="../slideLayouts/slideLayout56.xml"/><Relationship Id="rId9" Type="http://schemas.openxmlformats.org/officeDocument/2006/relationships/slideLayout" Target="../slideLayouts/slideLayout57.xml"/><Relationship Id="rId10" Type="http://schemas.openxmlformats.org/officeDocument/2006/relationships/slideLayout" Target="../slideLayouts/slideLayout58.xml"/><Relationship Id="rId11" Type="http://schemas.openxmlformats.org/officeDocument/2006/relationships/slideLayout" Target="../slideLayouts/slideLayout59.xml"/><Relationship Id="rId12" Type="http://schemas.openxmlformats.org/officeDocument/2006/relationships/theme" Target="../theme/theme4.xml"/></Relationships>
</file>

<file path=ppt/slideMasters/slideMaster1.xml><?xml version="1.0" encoding="utf-8"?>
<p:sldMaster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5tbC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L8fAAD/HwAAMAAAABQAAAAAAAAAAAD//wAAAQAAAP//AAABAA=="/>
              </a:ext>
            </a:extLst>
          </p:cNvSpPr>
          <p:nvPr>
            <p:ph type="title"/>
          </p:nvPr>
        </p:nvSpPr>
        <p:spPr>
          <a:xfrm>
            <a:off x="1524000" y="1122680"/>
            <a:ext cx="9143365" cy="2386965"/>
          </a:xfrm>
          <a:prstGeom prst="rect">
            <a:avLst/>
          </a:prstGeom>
          <a:noFill/>
          <a:ln>
            <a:noFill/>
          </a:ln>
        </p:spPr>
        <p:txBody>
          <a:bodyPr vert="horz" wrap="square" lIns="91440" tIns="45720" rIns="91440" bIns="45720" numCol="1" spcCol="215900" anchor="b">
            <a:prstTxWarp prst="textNoShape">
              <a:avLst/>
            </a:prstTxWarp>
          </a:bodyPr>
          <a:lstStyle/>
          <a:p>
            <a:pPr indent="0" algn="ctr" defTabSz="914400">
              <a:lnSpc>
                <a:spcPct val="90000"/>
              </a:lnSpc>
              <a:buNone/>
              <a:tabLst/>
            </a:pPr>
            <a:r>
              <a:rPr sz="6000" cap="none">
                <a:solidFill>
                  <a:srgbClr val="000000"/>
                </a:solidFill>
              </a:rPr>
              <a:t>Образец </a:t>
            </a:r>
            <a:r>
              <a:rPr sz="6000" cap="none">
                <a:solidFill>
                  <a:srgbClr val="000000"/>
                </a:solidFill>
              </a:rPr>
              <a:t>заголовка</a:t>
            </a:r>
            <a:endParaRPr sz="6000" cap="none">
              <a:solidFill>
                <a:srgbClr val="000000"/>
              </a:solidFill>
            </a:endParaRPr>
          </a:p>
        </p:txBody>
      </p:sp>
      <p:sp>
        <p:nvSpPr>
          <p:cNvPr id="3" name="PlaceHolder 2"/>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hvbG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L+fAAD/HwAAMAAAABQAAAAAAAAAAAD//wAAAQAAAP//AAABAA=="/>
              </a:ext>
            </a:extLst>
          </p:cNvSpPr>
          <p:nvPr>
            <p:ph type="dt" idx="2"/>
          </p:nvPr>
        </p:nvSpPr>
        <p:spPr>
          <a:xfrm>
            <a:off x="838200" y="6356350"/>
            <a:ext cx="2742565" cy="365125"/>
          </a:xfrm>
          <a:prstGeom prst="rect">
            <a:avLst/>
          </a:prstGeom>
          <a:noFill/>
          <a:ln>
            <a:noFill/>
          </a:ln>
        </p:spPr>
        <p:txBody>
          <a:bodyPr vert="horz" wrap="square" lIns="91440" tIns="45720" rIns="91440" bIns="45720" numCol="1" spcCol="215900" anchor="ctr">
            <a:prstTxWarp prst="textNoShape">
              <a:avLst/>
            </a:prstTxWarp>
          </a:bodyPr>
          <a:lstStyle>
            <a:lvl1pPr indent="0" defTabSz="914400">
              <a:lnSpc>
                <a:spcPct val="100000"/>
              </a:lnSpc>
              <a:buNone/>
              <a:tabLst/>
              <a:defRPr sz="1200" b="0" strike="noStrike" cap="none" spc="0">
                <a:solidFill>
                  <a:srgbClr val="8C8C8C"/>
                </a:solidFill>
                <a:latin typeface="Arial" pitchFamily="2" charset="0"/>
                <a:ea typeface="Basic Roman" pitchFamily="1" charset="0"/>
                <a:cs typeface="Basic Roman" pitchFamily="1" charset="0"/>
              </a:defRPr>
            </a:lvl1pPr>
            <a:lvl2pPr>
              <a:defRPr cap="none"/>
            </a:lvl2pPr>
            <a:lvl3pPr>
              <a:defRPr cap="none"/>
            </a:lvl3pPr>
            <a:lvl4pPr>
              <a:defRPr cap="none"/>
            </a:lvl4pPr>
            <a:lvl5pPr>
              <a:defRPr cap="none"/>
            </a:lvl5pPr>
            <a:lvl6pPr>
              <a:defRPr cap="none"/>
            </a:lvl6pPr>
            <a:lvl7pPr>
              <a:defRPr cap="none"/>
            </a:lvl7pPr>
            <a:lvl8pPr>
              <a:defRPr cap="none"/>
            </a:lvl8pPr>
            <a:lvl9pPr>
              <a:defRPr cap="none"/>
            </a:lvl9pPr>
          </a:lstStyle>
          <a:p>
            <a:pPr indent="0" defTabSz="914400">
              <a:lnSpc>
                <a:spcPct val="100000"/>
              </a:lnSpc>
              <a:buNone/>
              <a:tabLst/>
            </a:pPr>
            <a:r>
              <a:t>&lt;Datum/Uhrzeit&gt;</a:t>
            </a:r>
            <a:endParaRPr cap="none">
              <a:solidFill>
                <a:srgbClr val="000000"/>
              </a:solidFill>
              <a:latin typeface="Times New Roman" pitchFamily="1" charset="0"/>
              <a:ea typeface="Basic Roman" pitchFamily="1" charset="0"/>
              <a:cs typeface="Basic Roman" pitchFamily="1" charset="0"/>
            </a:endParaRPr>
          </a:p>
        </p:txBody>
      </p:sp>
      <p:sp>
        <p:nvSpPr>
          <p:cNvPr id="4" name="PlaceHolder 3"/>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NhcD0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L+fAAD/HwAAMAAAABQAAAAAAAAAAAD//wAAAQAAAP//AAABAA=="/>
              </a:ext>
            </a:extLst>
          </p:cNvSpPr>
          <p:nvPr>
            <p:ph type="ftr" idx="3"/>
          </p:nvPr>
        </p:nvSpPr>
        <p:spPr>
          <a:xfrm>
            <a:off x="4038600" y="6356350"/>
            <a:ext cx="4114165" cy="365125"/>
          </a:xfrm>
          <a:prstGeom prst="rect">
            <a:avLst/>
          </a:prstGeom>
          <a:noFill/>
          <a:ln>
            <a:noFill/>
          </a:ln>
        </p:spPr>
        <p:txBody>
          <a:bodyPr vert="horz" wrap="square" lIns="91440" tIns="45720" rIns="91440" bIns="45720" numCol="1" spcCol="215900" anchor="ctr">
            <a:prstTxWarp prst="textNoShape">
              <a:avLst/>
            </a:prstTxWarp>
          </a:bodyPr>
          <a:lstStyle>
            <a:lvl1pPr indent="0" algn="ctr">
              <a:buNone/>
              <a:defRPr sz="1400" b="0" strike="noStrike" cap="none" spc="0">
                <a:solidFill>
                  <a:srgbClr val="000000"/>
                </a:solidFill>
                <a:latin typeface="Times New Roman" pitchFamily="1" charset="0"/>
                <a:ea typeface="Basic Roman" pitchFamily="1" charset="0"/>
                <a:cs typeface="Basic Roman" pitchFamily="1" charset="0"/>
              </a:defRPr>
            </a:lvl1pPr>
            <a:lvl2pPr>
              <a:defRPr cap="none"/>
            </a:lvl2pPr>
            <a:lvl3pPr>
              <a:defRPr cap="none"/>
            </a:lvl3pPr>
            <a:lvl4pPr>
              <a:defRPr cap="none"/>
            </a:lvl4pPr>
            <a:lvl5pPr>
              <a:defRPr cap="none"/>
            </a:lvl5pPr>
            <a:lvl6pPr>
              <a:defRPr cap="none"/>
            </a:lvl6pPr>
            <a:lvl7pPr>
              <a:defRPr cap="none"/>
            </a:lvl7pPr>
            <a:lvl8pPr>
              <a:defRPr cap="none"/>
            </a:lvl8pPr>
            <a:lvl9pPr>
              <a:defRPr cap="none"/>
            </a:lvl9pPr>
          </a:lstStyle>
          <a:p>
            <a:pPr indent="0" algn="ctr">
              <a:buNone/>
            </a:pPr>
            <a:r>
              <a:t>&lt;Fußzeile&gt;</a:t>
            </a: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C8+PG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L+fAAD/HwAAMAAAABQAAAAAAAAAAAD//wAAAQAAAP//AAABAA=="/>
              </a:ext>
            </a:extLst>
          </p:cNvSpPr>
          <p:nvPr>
            <p:ph type="sldNum" idx="4"/>
          </p:nvPr>
        </p:nvSpPr>
        <p:spPr>
          <a:xfrm>
            <a:off x="8610600" y="6356350"/>
            <a:ext cx="2742565" cy="365125"/>
          </a:xfrm>
          <a:prstGeom prst="rect">
            <a:avLst/>
          </a:prstGeom>
          <a:noFill/>
          <a:ln>
            <a:noFill/>
          </a:ln>
        </p:spPr>
        <p:txBody>
          <a:bodyPr vert="horz" wrap="square" lIns="91440" tIns="45720" rIns="91440" bIns="45720" numCol="1" spcCol="215900" anchor="ctr">
            <a:prstTxWarp prst="textNoShape">
              <a:avLst/>
            </a:prstTxWarp>
          </a:bodyPr>
          <a:lstStyle>
            <a:lvl1pPr indent="0" algn="r" defTabSz="914400">
              <a:lnSpc>
                <a:spcPct val="100000"/>
              </a:lnSpc>
              <a:buNone/>
              <a:tabLst/>
              <a:defRPr sz="1200" b="0" strike="noStrike" cap="none" spc="0">
                <a:solidFill>
                  <a:srgbClr val="8C8C8C"/>
                </a:solidFill>
                <a:latin typeface="Arial" pitchFamily="2" charset="0"/>
                <a:ea typeface="Basic Roman" pitchFamily="1" charset="0"/>
                <a:cs typeface="Basic Roman" pitchFamily="1" charset="0"/>
              </a:defRPr>
            </a:lvl1pPr>
            <a:lvl2pPr>
              <a:defRPr cap="none"/>
            </a:lvl2pPr>
            <a:lvl3pPr>
              <a:defRPr cap="none"/>
            </a:lvl3pPr>
            <a:lvl4pPr>
              <a:defRPr cap="none"/>
            </a:lvl4pPr>
            <a:lvl5pPr>
              <a:defRPr cap="none"/>
            </a:lvl5pPr>
            <a:lvl6pPr>
              <a:defRPr cap="none"/>
            </a:lvl6pPr>
            <a:lvl7pPr>
              <a:defRPr cap="none"/>
            </a:lvl7pPr>
            <a:lvl8pPr>
              <a:defRPr cap="none"/>
            </a:lvl8pPr>
            <a:lvl9pPr>
              <a:defRPr cap="none"/>
            </a:lvl9pPr>
          </a:lstStyle>
          <a:p>
            <a:pPr indent="0" algn="r" defTabSz="914400">
              <a:lnSpc>
                <a:spcPct val="100000"/>
              </a:lnSpc>
              <a:buNone/>
              <a:tabLst/>
            </a:pPr>
            <a:fld id="{239B7B42-0CCE-CE8D-8023-FAD8356D76AF}" type="slidenum">
              <a:t>77</a:t>
            </a:fld>
            <a:endParaRPr cap="none">
              <a:solidFill>
                <a:srgbClr val="000000"/>
              </a:solidFill>
              <a:latin typeface="Times New Roman" pitchFamily="1" charset="0"/>
              <a:ea typeface="Basic Roman" pitchFamily="1" charset="0"/>
              <a:cs typeface="Basic Roman" pitchFamily="1" charset="0"/>
            </a:endParaRPr>
          </a:p>
        </p:txBody>
      </p:sp>
      <p:sp>
        <p:nvSpPr>
          <p:cNvPr id="6" name="PlaceHolder 5"/>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lsbD4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L8fAAD/HwAAMAAAABQAAAAAAAAAAAD//wAAAQAAAP//AAABAA=="/>
              </a:ext>
            </a:extLst>
          </p:cNvSpPr>
          <p:nvPr>
            <p:ph type="body"/>
          </p:nvPr>
        </p:nvSpPr>
        <p:spPr>
          <a:xfrm>
            <a:off x="609600" y="1604645"/>
            <a:ext cx="10972165" cy="3977005"/>
          </a:xfrm>
          <a:prstGeom prst="rect">
            <a:avLst/>
          </a:prstGeom>
          <a:noFill/>
          <a:ln>
            <a:noFill/>
          </a:ln>
        </p:spPr>
        <p:txBody>
          <a:bodyPr vert="horz" wrap="square" lIns="0" tIns="0" rIns="0" bIns="0" numCol="1" spcCol="215900" anchor="t">
            <a:prstTxWarp prst="textNoShape">
              <a:avLst/>
            </a:prstTxWarp>
          </a:bodyPr>
          <a:lstStyle/>
          <a:p>
            <a:pPr marL="431800" indent="-323850">
              <a:lnSpc>
                <a:spcPct val="90000"/>
              </a:lnSpc>
              <a:spcBef>
                <a:spcPts val="1415"/>
              </a:spcBef>
              <a:buClrTx/>
              <a:buSzPts val="1260"/>
              <a:buFont typeface="Wingdings" pitchFamily="0" charset="0"/>
              <a:buChar char=""/>
            </a:pPr>
            <a:r>
              <a:rPr sz="2800" cap="none">
                <a:solidFill>
                  <a:srgbClr val="000000"/>
                </a:solidFill>
              </a:rPr>
              <a:t>Format des </a:t>
            </a:r>
            <a:r>
              <a:rPr sz="2800" cap="none">
                <a:solidFill>
                  <a:srgbClr val="000000"/>
                </a:solidFill>
              </a:rPr>
              <a:t>Gliederungstextes durch Klicken bearbeiten</a:t>
            </a:r>
            <a:endParaRPr sz="2800" cap="none">
              <a:solidFill>
                <a:srgbClr val="000000"/>
              </a:solidFill>
            </a:endParaRPr>
          </a:p>
          <a:p>
            <a:pPr lvl="1" marL="864235" indent="-323850">
              <a:lnSpc>
                <a:spcPct val="90000"/>
              </a:lnSpc>
              <a:spcBef>
                <a:spcPts val="1130"/>
              </a:spcBef>
              <a:buClrTx/>
              <a:buSzPts val="1500"/>
              <a:buFont typeface="Symbol" pitchFamily="1" charset="0"/>
              <a:buChar char=""/>
            </a:pPr>
            <a:r>
              <a:rPr sz="2000" cap="none">
                <a:solidFill>
                  <a:srgbClr val="000000"/>
                </a:solidFill>
              </a:rPr>
              <a:t>Zweite </a:t>
            </a:r>
            <a:r>
              <a:rPr sz="2000" cap="none">
                <a:solidFill>
                  <a:srgbClr val="000000"/>
                </a:solidFill>
              </a:rPr>
              <a:t>Gliederungsebene</a:t>
            </a:r>
            <a:endParaRPr sz="2000" cap="none">
              <a:solidFill>
                <a:srgbClr val="000000"/>
              </a:solidFill>
            </a:endParaRPr>
          </a:p>
          <a:p>
            <a:pPr lvl="2" marL="1296035" indent="-288290">
              <a:lnSpc>
                <a:spcPct val="90000"/>
              </a:lnSpc>
              <a:spcBef>
                <a:spcPts val="850"/>
              </a:spcBef>
              <a:buClrTx/>
              <a:buSzPts val="1080"/>
              <a:buFont typeface="Wingdings" pitchFamily="0" charset="0"/>
              <a:buChar char=""/>
            </a:pPr>
            <a:r>
              <a:rPr cap="none">
                <a:solidFill>
                  <a:srgbClr val="000000"/>
                </a:solidFill>
              </a:rPr>
              <a:t>Dritte </a:t>
            </a:r>
            <a:r>
              <a:rPr cap="none">
                <a:solidFill>
                  <a:srgbClr val="000000"/>
                </a:solidFill>
              </a:rPr>
              <a:t>Gliederungsebene</a:t>
            </a:r>
            <a:endParaRPr cap="none">
              <a:solidFill>
                <a:srgbClr val="000000"/>
              </a:solidFill>
            </a:endParaRPr>
          </a:p>
          <a:p>
            <a:pPr lvl="3" marL="1727835" indent="-215900">
              <a:lnSpc>
                <a:spcPct val="90000"/>
              </a:lnSpc>
              <a:spcBef>
                <a:spcPts val="565"/>
              </a:spcBef>
              <a:buClrTx/>
              <a:buSzPts val="1500"/>
              <a:buFont typeface="Symbol" pitchFamily="1" charset="0"/>
              <a:buChar char=""/>
            </a:pPr>
            <a:r>
              <a:rPr cap="none">
                <a:solidFill>
                  <a:srgbClr val="000000"/>
                </a:solidFill>
              </a:rPr>
              <a:t>Vierte </a:t>
            </a:r>
            <a:r>
              <a:rPr cap="none">
                <a:solidFill>
                  <a:srgbClr val="000000"/>
                </a:solidFill>
              </a:rPr>
              <a:t>Gliederungsebene</a:t>
            </a:r>
            <a:endParaRPr cap="none">
              <a:solidFill>
                <a:srgbClr val="000000"/>
              </a:solidFill>
            </a:endParaRPr>
          </a:p>
          <a:p>
            <a:pPr lvl="4" marL="2160270" indent="-215900">
              <a:lnSpc>
                <a:spcPct val="90000"/>
              </a:lnSpc>
              <a:spcBef>
                <a:spcPts val="280"/>
              </a:spcBef>
              <a:buClrTx/>
              <a:buSzPts val="900"/>
              <a:buFont typeface="Wingdings" pitchFamily="0" charset="0"/>
              <a:buChar char=""/>
            </a:pPr>
            <a:r>
              <a:rPr cap="none">
                <a:solidFill>
                  <a:srgbClr val="000000"/>
                </a:solidFill>
              </a:rPr>
              <a:t>Fünfte </a:t>
            </a:r>
            <a:r>
              <a:rPr cap="none">
                <a:solidFill>
                  <a:srgbClr val="000000"/>
                </a:solidFill>
              </a:rPr>
              <a:t>Gliederungsebene</a:t>
            </a:r>
            <a:endParaRPr cap="none">
              <a:solidFill>
                <a:srgbClr val="000000"/>
              </a:solidFill>
            </a:endParaRPr>
          </a:p>
          <a:p>
            <a:pPr lvl="5" marL="2592070" indent="-215900">
              <a:lnSpc>
                <a:spcPct val="90000"/>
              </a:lnSpc>
              <a:spcBef>
                <a:spcPts val="280"/>
              </a:spcBef>
              <a:buClrTx/>
              <a:buSzPts val="900"/>
              <a:buFont typeface="Wingdings" pitchFamily="0" charset="0"/>
              <a:buChar char=""/>
            </a:pPr>
            <a:r>
              <a:rPr cap="none">
                <a:solidFill>
                  <a:srgbClr val="000000"/>
                </a:solidFill>
              </a:rPr>
              <a:t>Sechste </a:t>
            </a:r>
            <a:r>
              <a:rPr cap="none">
                <a:solidFill>
                  <a:srgbClr val="000000"/>
                </a:solidFill>
              </a:rPr>
              <a:t>Gliederungsebene</a:t>
            </a:r>
            <a:endParaRPr cap="none">
              <a:solidFill>
                <a:srgbClr val="000000"/>
              </a:solidFill>
            </a:endParaRPr>
          </a:p>
          <a:p>
            <a:pPr lvl="6" marL="3023870" indent="-215900">
              <a:lnSpc>
                <a:spcPct val="90000"/>
              </a:lnSpc>
              <a:spcBef>
                <a:spcPts val="280"/>
              </a:spcBef>
              <a:buClrTx/>
              <a:buSzPts val="900"/>
              <a:buFont typeface="Wingdings" pitchFamily="0" charset="0"/>
              <a:buChar char=""/>
            </a:pPr>
            <a:r>
              <a:rPr cap="none">
                <a:solidFill>
                  <a:srgbClr val="000000"/>
                </a:solidFill>
              </a:rPr>
              <a:t>Siebte </a:t>
            </a:r>
            <a:r>
              <a:rPr cap="none">
                <a:solidFill>
                  <a:srgbClr val="000000"/>
                </a:solidFill>
              </a:rPr>
              <a:t>Gliederungsebene</a:t>
            </a:r>
            <a:endParaRPr cap="none">
              <a:solidFill>
                <a:srgbClr val="000000"/>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Lst>
  <p:hf hdr="0" ftr="0" dt="0"/>
  <p:txStyles>
    <p:titleStyle>
      <a:lvl1pPr marL="0" marR="0" indent="0" algn="ctr" defTabSz="914400">
        <a:lnSpc>
          <a:spcPct val="100000"/>
        </a:lnSpc>
        <a:spcBef>
          <a:spcPts val="0"/>
        </a:spcBef>
        <a:spcAft>
          <a:spcPts val="0"/>
        </a:spcAft>
        <a:buNone/>
        <a:tabLst/>
        <a:defRPr sz="4400" b="0" i="0" u="none" strike="noStrike" kern="1" cap="none" spc="0" baseline="0">
          <a:solidFill>
            <a:schemeClr val="tx2"/>
          </a:solidFill>
          <a:effectLst/>
          <a:latin typeface="Basic Sans" pitchFamily="1" charset="0"/>
          <a:ea typeface="Basic Roman" pitchFamily="1" charset="0"/>
          <a:cs typeface="Basic Roman" pitchFamily="1" charset="0"/>
        </a:defRPr>
      </a:lvl1pPr>
      <a:lvl2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2pPr>
      <a:lvl3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3pPr>
      <a:lvl4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4pPr>
      <a:lvl5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5pPr>
      <a:lvl6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6pPr>
      <a:lvl7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7pPr>
      <a:lvl8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8pPr>
      <a:lvl9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9pPr>
    </p:titleStyle>
    <p:bodyStyle>
      <a:lvl1pPr marL="342900" marR="0" indent="-342900" algn="l" defTabSz="914400">
        <a:lnSpc>
          <a:spcPct val="100000"/>
        </a:lnSpc>
        <a:spcBef>
          <a:spcPts val="0"/>
        </a:spcBef>
        <a:spcAft>
          <a:spcPts val="0"/>
        </a:spcAft>
        <a:buClrTx/>
        <a:buSzTx/>
        <a:buFontTx/>
        <a:buChar char="•"/>
        <a:tabLst/>
        <a:defRPr sz="3200" b="0" i="0" u="none" strike="noStrike" kern="1" cap="none" spc="0" baseline="0">
          <a:solidFill>
            <a:schemeClr val="tx1"/>
          </a:solidFill>
          <a:effectLst/>
          <a:latin typeface="Basic Sans" pitchFamily="1" charset="0"/>
          <a:ea typeface="Basic Roman" pitchFamily="1" charset="0"/>
          <a:cs typeface="Basic Roman" pitchFamily="1" charset="0"/>
        </a:defRPr>
      </a:lvl1pPr>
      <a:lvl2pPr marL="742950" marR="0" indent="-285750" algn="l" defTabSz="914400">
        <a:lnSpc>
          <a:spcPct val="100000"/>
        </a:lnSpc>
        <a:spcBef>
          <a:spcPts val="0"/>
        </a:spcBef>
        <a:spcAft>
          <a:spcPts val="0"/>
        </a:spcAft>
        <a:buClrTx/>
        <a:buSzTx/>
        <a:buFontTx/>
        <a:buChar char="–"/>
        <a:tabLst/>
        <a:defRPr sz="2800" b="0" i="0" u="none" strike="noStrike" kern="1" cap="none" spc="0" baseline="0">
          <a:solidFill>
            <a:schemeClr val="tx1"/>
          </a:solidFill>
          <a:effectLst/>
          <a:latin typeface="Basic Sans" pitchFamily="1" charset="0"/>
          <a:ea typeface="Basic Roman" pitchFamily="1" charset="0"/>
          <a:cs typeface="Basic Roman" pitchFamily="1" charset="0"/>
        </a:defRPr>
      </a:lvl2pPr>
      <a:lvl3pPr marL="1143000" marR="0" indent="-228600" algn="l" defTabSz="914400">
        <a:lnSpc>
          <a:spcPct val="100000"/>
        </a:lnSpc>
        <a:spcBef>
          <a:spcPts val="0"/>
        </a:spcBef>
        <a:spcAft>
          <a:spcPts val="0"/>
        </a:spcAft>
        <a:buClrTx/>
        <a:buSzTx/>
        <a:buFontTx/>
        <a:buChar char="•"/>
        <a:tabLst/>
        <a:defRPr sz="2400" b="0" i="0" u="none" strike="noStrike" kern="1" cap="none" spc="0" baseline="0">
          <a:solidFill>
            <a:schemeClr val="tx1"/>
          </a:solidFill>
          <a:effectLst/>
          <a:latin typeface="Basic Sans" pitchFamily="1" charset="0"/>
          <a:ea typeface="Basic Roman" pitchFamily="1" charset="0"/>
          <a:cs typeface="Basic Roman" pitchFamily="1" charset="0"/>
        </a:defRPr>
      </a:lvl3pPr>
      <a:lvl4pPr marL="1600200" marR="0" indent="-228600" algn="l" defTabSz="914400">
        <a:lnSpc>
          <a:spcPct val="100000"/>
        </a:lnSpc>
        <a:spcBef>
          <a:spcPts val="0"/>
        </a:spcBef>
        <a:spcAft>
          <a:spcPts val="0"/>
        </a:spcAft>
        <a:buClrTx/>
        <a:buSzTx/>
        <a:buFontTx/>
        <a:buChar char="–"/>
        <a:tabLst/>
        <a:defRPr sz="2000" b="0" i="0" u="none" strike="noStrike" kern="1" cap="none" spc="0" baseline="0">
          <a:solidFill>
            <a:schemeClr val="tx1"/>
          </a:solidFill>
          <a:effectLst/>
          <a:latin typeface="Basic Sans" pitchFamily="1" charset="0"/>
          <a:ea typeface="Basic Roman" pitchFamily="1" charset="0"/>
          <a:cs typeface="Basic Roman" pitchFamily="1" charset="0"/>
        </a:defRPr>
      </a:lvl4pPr>
      <a:lvl5pPr marL="2057400" marR="0" indent="-228600" algn="l" defTabSz="914400">
        <a:lnSpc>
          <a:spcPct val="100000"/>
        </a:lnSpc>
        <a:spcBef>
          <a:spcPts val="0"/>
        </a:spcBef>
        <a:spcAft>
          <a:spcPts val="0"/>
        </a:spcAft>
        <a:buClrTx/>
        <a:buSzTx/>
        <a:buFontTx/>
        <a:buChar char="»"/>
        <a:tabLst/>
        <a:defRPr sz="2000" b="0" i="0" u="none" strike="noStrike" kern="1" cap="none" spc="0" baseline="0">
          <a:solidFill>
            <a:schemeClr val="tx1"/>
          </a:solidFill>
          <a:effectLst/>
          <a:latin typeface="Basic Sans" pitchFamily="1" charset="0"/>
          <a:ea typeface="Basic Roman" pitchFamily="1" charset="0"/>
          <a:cs typeface="Basic Roman" pitchFamily="1" charset="0"/>
        </a:defRPr>
      </a:lvl5pPr>
      <a:lvl6pPr marL="2514600" marR="0" indent="-228600" algn="l" defTabSz="914400">
        <a:lnSpc>
          <a:spcPct val="100000"/>
        </a:lnSpc>
        <a:spcBef>
          <a:spcPts val="0"/>
        </a:spcBef>
        <a:spcAft>
          <a:spcPts val="0"/>
        </a:spcAft>
        <a:buClrTx/>
        <a:buSzTx/>
        <a:buFontTx/>
        <a:buChar char="•"/>
        <a:tabLst/>
        <a:defRPr sz="2000" b="0" i="0" u="none" strike="noStrike" kern="1" cap="none" spc="0" baseline="0">
          <a:solidFill>
            <a:schemeClr val="tx1"/>
          </a:solidFill>
          <a:effectLst/>
          <a:latin typeface="Basic Sans" pitchFamily="1" charset="0"/>
          <a:ea typeface="Basic Roman" pitchFamily="1" charset="0"/>
          <a:cs typeface="Basic Roman" pitchFamily="1" charset="0"/>
        </a:defRPr>
      </a:lvl6pPr>
      <a:lvl7pPr marL="2971800" marR="0" indent="-228600" algn="l" defTabSz="914400">
        <a:lnSpc>
          <a:spcPct val="100000"/>
        </a:lnSpc>
        <a:spcBef>
          <a:spcPts val="0"/>
        </a:spcBef>
        <a:spcAft>
          <a:spcPts val="0"/>
        </a:spcAft>
        <a:buClrTx/>
        <a:buSzTx/>
        <a:buFontTx/>
        <a:buChar char="•"/>
        <a:tabLst/>
        <a:defRPr sz="2000" b="0" i="0" u="none" strike="noStrike" kern="1" cap="none" spc="0" baseline="0">
          <a:solidFill>
            <a:schemeClr val="tx1"/>
          </a:solidFill>
          <a:effectLst/>
          <a:latin typeface="Basic Sans" pitchFamily="1" charset="0"/>
          <a:ea typeface="Basic Roman" pitchFamily="1" charset="0"/>
          <a:cs typeface="Basic Roman" pitchFamily="1" charset="0"/>
        </a:defRPr>
      </a:lvl7pPr>
      <a:lvl8pPr marL="3429000" marR="0" indent="-228600" algn="l" defTabSz="914400">
        <a:lnSpc>
          <a:spcPct val="100000"/>
        </a:lnSpc>
        <a:spcBef>
          <a:spcPts val="0"/>
        </a:spcBef>
        <a:spcAft>
          <a:spcPts val="0"/>
        </a:spcAft>
        <a:buClrTx/>
        <a:buSzTx/>
        <a:buFontTx/>
        <a:buChar char="•"/>
        <a:tabLst/>
        <a:defRPr sz="2000" b="0" i="0" u="none" strike="noStrike" kern="1" cap="none" spc="0" baseline="0">
          <a:solidFill>
            <a:schemeClr val="tx1"/>
          </a:solidFill>
          <a:effectLst/>
          <a:latin typeface="Basic Sans" pitchFamily="1" charset="0"/>
          <a:ea typeface="Basic Roman" pitchFamily="1" charset="0"/>
          <a:cs typeface="Basic Roman" pitchFamily="1" charset="0"/>
        </a:defRPr>
      </a:lvl8pPr>
      <a:lvl9pPr marL="3886200" marR="0" indent="-228600" algn="l" defTabSz="914400">
        <a:lnSpc>
          <a:spcPct val="100000"/>
        </a:lnSpc>
        <a:spcBef>
          <a:spcPts val="0"/>
        </a:spcBef>
        <a:spcAft>
          <a:spcPts val="0"/>
        </a:spcAft>
        <a:buClrTx/>
        <a:buSzTx/>
        <a:buFontTx/>
        <a:buChar char="•"/>
        <a:tabLst/>
        <a:defRPr sz="2000" b="0" i="0" u="none" strike="noStrike" kern="1" cap="none" spc="0" baseline="0">
          <a:solidFill>
            <a:schemeClr val="tx1"/>
          </a:solidFill>
          <a:effectLst/>
          <a:latin typeface="Basic Sans" pitchFamily="1" charset="0"/>
          <a:ea typeface="Basic Roman" pitchFamily="1" charset="0"/>
          <a:cs typeface="Basic Roman" pitchFamily="1" charset="0"/>
        </a:defRPr>
      </a:lvl9pPr>
    </p:bodyStyle>
    <p:otherStyle>
      <a:lvl1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Roman" pitchFamily="1" charset="0"/>
          <a:cs typeface="Basic Roman" pitchFamily="1" charset="0"/>
        </a:defRPr>
      </a:lvl1pPr>
      <a:lvl2pPr marL="45720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Roman" pitchFamily="1" charset="0"/>
          <a:cs typeface="Basic Roman" pitchFamily="1" charset="0"/>
        </a:defRPr>
      </a:lvl2pPr>
      <a:lvl3pPr marL="91440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Roman" pitchFamily="1" charset="0"/>
          <a:cs typeface="Basic Roman" pitchFamily="1" charset="0"/>
        </a:defRPr>
      </a:lvl3pPr>
      <a:lvl4pPr marL="137160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Roman" pitchFamily="1" charset="0"/>
          <a:cs typeface="Basic Roman" pitchFamily="1" charset="0"/>
        </a:defRPr>
      </a:lvl4pPr>
      <a:lvl5pPr marL="182880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Roman" pitchFamily="1" charset="0"/>
          <a:cs typeface="Basic Roman" pitchFamily="1" charset="0"/>
        </a:defRPr>
      </a:lvl5pPr>
      <a:lvl6pPr marL="228600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Roman" pitchFamily="1" charset="0"/>
          <a:cs typeface="Basic Roman" pitchFamily="1" charset="0"/>
        </a:defRPr>
      </a:lvl6pPr>
      <a:lvl7pPr marL="274320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Roman" pitchFamily="1" charset="0"/>
          <a:cs typeface="Basic Roman" pitchFamily="1" charset="0"/>
        </a:defRPr>
      </a:lvl7pPr>
      <a:lvl8pPr marL="320040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Roman" pitchFamily="1" charset="0"/>
          <a:cs typeface="Basic Roman" pitchFamily="1" charset="0"/>
        </a:defRPr>
      </a:lvl8pPr>
      <a:lvl9pPr marL="365760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Roman" pitchFamily="1" charset="0"/>
          <a:cs typeface="Basic Roman" pitchFamily="1" charset="0"/>
        </a:defRPr>
      </a:lvl9pPr>
    </p:otherStyle>
  </p:txStyles>
</p:sldMaster>
</file>

<file path=ppt/slideMasters/slideMaster2.xml><?xml version="1.0" encoding="utf-8"?>
<p:sldMaster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Ohb1j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L8fAAD//8EBMAAAABQAAAAAAAAAAAD//wAAAQAAAP//AAABAA=="/>
              </a:ext>
            </a:extLst>
          </p:cNvSpPr>
          <p:nvPr>
            <p:ph type="title"/>
          </p:nvPr>
        </p:nvSpPr>
        <p:spPr>
          <a:xfrm>
            <a:off x="1524000" y="1122680"/>
            <a:ext cx="9143365" cy="2386965"/>
          </a:xfrm>
          <a:prstGeom prst="rect">
            <a:avLst/>
          </a:prstGeom>
          <a:noFill/>
          <a:ln>
            <a:noFill/>
          </a:ln>
          <a:effectLst/>
        </p:spPr>
        <p:txBody>
          <a:bodyPr vert="horz" wrap="square" lIns="91440" tIns="45720" rIns="91440" bIns="45720" numCol="1" spcCol="215900" anchor="b">
            <a:prstTxWarp prst="textNoShape">
              <a:avLst/>
            </a:prstTxWarp>
          </a:bodyPr>
          <a:lstStyle/>
          <a:p>
            <a:pPr indent="0" algn="ctr" defTabSz="914400">
              <a:lnSpc>
                <a:spcPct val="90000"/>
              </a:lnSpc>
              <a:buNone/>
              <a:tabLst/>
            </a:pPr>
            <a:r>
              <a:rPr sz="6000" cap="none">
                <a:solidFill>
                  <a:srgbClr val="000000"/>
                </a:solidFill>
              </a:rPr>
              <a:t>Образец </a:t>
            </a:r>
            <a:r>
              <a:rPr sz="6000" cap="none">
                <a:solidFill>
                  <a:srgbClr val="000000"/>
                </a:solidFill>
              </a:rPr>
              <a:t>заголовка</a:t>
            </a:r>
            <a:endParaRPr sz="6000" cap="none">
              <a:solidFill>
                <a:srgbClr val="000000"/>
              </a:solidFill>
            </a:endParaRPr>
          </a:p>
        </p:txBody>
      </p:sp>
      <p:sp>
        <p:nvSpPr>
          <p:cNvPr id="3" name="PlaceHolder 2"/>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HQANg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L+fAAD//8EBMAAAABQAAAAAAAAAAAD//wAAAQAAAP//AAABAA=="/>
              </a:ext>
            </a:extLst>
          </p:cNvSpPr>
          <p:nvPr>
            <p:ph type="dt" idx="2"/>
          </p:nvPr>
        </p:nvSpPr>
        <p:spPr>
          <a:xfrm>
            <a:off x="838200" y="6356350"/>
            <a:ext cx="2742565" cy="365125"/>
          </a:xfrm>
          <a:prstGeom prst="rect">
            <a:avLst/>
          </a:prstGeom>
          <a:noFill/>
          <a:ln>
            <a:noFill/>
          </a:ln>
          <a:effectLst/>
        </p:spPr>
        <p:txBody>
          <a:bodyPr vert="horz" wrap="square" lIns="91440" tIns="45720" rIns="91440" bIns="45720" numCol="1" spcCol="215900" anchor="ctr">
            <a:prstTxWarp prst="textNoShape">
              <a:avLst/>
            </a:prstTxWarp>
          </a:bodyPr>
          <a:lstStyle>
            <a:lvl1pPr>
              <a:defRPr sz="1200" cap="none">
                <a:solidFill>
                  <a:srgbClr val="8C8C8C"/>
                </a:solidFill>
              </a:defRPr>
            </a:lvl1p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4" name="PlaceHolder 3"/>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L+fAAD//8EBMAAAABQAAAAAAAAAAAD//wAAAQAAAP//AAABAA=="/>
              </a:ext>
            </a:extLst>
          </p:cNvSpPr>
          <p:nvPr>
            <p:ph type="ftr" idx="3"/>
          </p:nvPr>
        </p:nvSpPr>
        <p:spPr>
          <a:xfrm>
            <a:off x="4038600" y="6356350"/>
            <a:ext cx="4114165" cy="365125"/>
          </a:xfrm>
          <a:prstGeom prst="rect">
            <a:avLst/>
          </a:prstGeom>
          <a:noFill/>
          <a:ln>
            <a:noFill/>
          </a:ln>
          <a:effectLst/>
        </p:spPr>
        <p:txBody>
          <a:bodyPr vert="horz" wrap="square" lIns="91440" tIns="45720" rIns="91440" bIns="45720" numCol="1" spcCol="215900" anchor="ctr">
            <a:prstTxWarp prst="textNoShape">
              <a:avLst/>
            </a:prstTxWarp>
          </a:bodyPr>
          <a:lstStyle>
            <a:lvl1pPr algn="ctr">
              <a:defRPr sz="1400" cap="none">
                <a:solidFill>
                  <a:srgbClr val="000000"/>
                </a:solidFill>
                <a:latin typeface="Times New Roman" pitchFamily="1" charset="0"/>
                <a:ea typeface="Basic Sans" pitchFamily="1" charset="0"/>
                <a:cs typeface="Basic Sans" pitchFamily="1" charset="0"/>
              </a:defRPr>
            </a:lvl1pPr>
          </a:lstStyle>
          <a:p>
            <a:pPr/>
            <a:r>
              <a:t>&lt;Fußzeile&gt;</a:t>
            </a: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L+fAAD//8EBMAAAABQAAAAAAAAAAAD//wAAAQAAAP//AAABAA=="/>
              </a:ext>
            </a:extLst>
          </p:cNvSpPr>
          <p:nvPr>
            <p:ph type="sldNum" idx="4"/>
          </p:nvPr>
        </p:nvSpPr>
        <p:spPr>
          <a:xfrm>
            <a:off x="8610600" y="6356350"/>
            <a:ext cx="2742565" cy="365125"/>
          </a:xfrm>
          <a:prstGeom prst="rect">
            <a:avLst/>
          </a:prstGeom>
          <a:noFill/>
          <a:ln>
            <a:noFill/>
          </a:ln>
          <a:effectLst/>
        </p:spPr>
        <p:txBody>
          <a:bodyPr vert="horz" wrap="square" lIns="91440" tIns="45720" rIns="91440" bIns="45720" numCol="1" spcCol="215900" anchor="ctr">
            <a:prstTxWarp prst="textNoShape">
              <a:avLst/>
            </a:prstTxWarp>
          </a:bodyPr>
          <a:lstStyle>
            <a:lvl1pPr algn="r">
              <a:defRPr sz="1200" cap="none">
                <a:solidFill>
                  <a:srgbClr val="8C8C8C"/>
                </a:solidFill>
              </a:defRPr>
            </a:lvl1pPr>
          </a:lstStyle>
          <a:p>
            <a:pPr/>
            <a:fld id="{1ADCE317-59F7-8915-B964-AF40AD2A4FFA}" type="slidenum">
              <a:t>69</a:t>
            </a:fld>
            <a:endParaRPr cap="none">
              <a:solidFill>
                <a:srgbClr val="000000"/>
              </a:solidFill>
              <a:latin typeface="Times New Roman" pitchFamily="1" charset="0"/>
              <a:ea typeface="Arial" pitchFamily="2" charset="0"/>
              <a:cs typeface="Arial" pitchFamily="2" charset="0"/>
            </a:endParaRPr>
          </a:p>
        </p:txBody>
      </p:sp>
      <p:sp>
        <p:nvSpPr>
          <p:cNvPr id="6" name="PlaceHolder 5"/>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L8fAAD//8EBMAAAABQAAAAAAAAAAAD//wAAAQAAAP//AAABAA=="/>
              </a:ext>
            </a:extLst>
          </p:cNvSpPr>
          <p:nvPr>
            <p:ph type="body"/>
          </p:nvPr>
        </p:nvSpPr>
        <p:spPr>
          <a:xfrm>
            <a:off x="609600" y="1604645"/>
            <a:ext cx="10972165" cy="3977005"/>
          </a:xfrm>
          <a:prstGeom prst="rect">
            <a:avLst/>
          </a:prstGeom>
          <a:noFill/>
          <a:ln>
            <a:noFill/>
          </a:ln>
          <a:effectLst/>
        </p:spPr>
        <p:txBody>
          <a:bodyPr vert="horz" wrap="square" lIns="0" tIns="0" rIns="0" bIns="0" numCol="1" spcCol="215900" anchor="t">
            <a:prstTxWarp prst="textNoShape">
              <a:avLst/>
            </a:prstTxWarp>
          </a:bodyPr>
          <a:lstStyle/>
          <a:p>
            <a:pPr marL="431800" indent="-323850">
              <a:lnSpc>
                <a:spcPct val="90000"/>
              </a:lnSpc>
              <a:spcBef>
                <a:spcPts val="1415"/>
              </a:spcBef>
              <a:buClrTx/>
              <a:buSzPts val="1260"/>
              <a:buFont typeface="Wingdings" pitchFamily="0" charset="0"/>
              <a:buChar char=""/>
            </a:pPr>
            <a:r>
              <a:rPr sz="2800" cap="none">
                <a:solidFill>
                  <a:srgbClr val="000000"/>
                </a:solidFill>
              </a:rPr>
              <a:t>Format des </a:t>
            </a:r>
            <a:r>
              <a:rPr sz="2800" cap="none">
                <a:solidFill>
                  <a:srgbClr val="000000"/>
                </a:solidFill>
              </a:rPr>
              <a:t>Gliederungstextes durch Klicken bearbeiten</a:t>
            </a:r>
            <a:endParaRPr sz="2800" cap="none">
              <a:solidFill>
                <a:srgbClr val="000000"/>
              </a:solidFill>
            </a:endParaRPr>
          </a:p>
          <a:p>
            <a:pPr lvl="1" marL="864235" indent="-323850">
              <a:lnSpc>
                <a:spcPct val="90000"/>
              </a:lnSpc>
              <a:spcBef>
                <a:spcPts val="1130"/>
              </a:spcBef>
              <a:buClrTx/>
              <a:buSzPts val="1500"/>
              <a:buFont typeface="Symbol" pitchFamily="1" charset="0"/>
              <a:buChar char=""/>
            </a:pPr>
            <a:r>
              <a:rPr sz="2000" cap="none">
                <a:solidFill>
                  <a:srgbClr val="000000"/>
                </a:solidFill>
              </a:rPr>
              <a:t>Zweite </a:t>
            </a:r>
            <a:r>
              <a:rPr sz="2000" cap="none">
                <a:solidFill>
                  <a:srgbClr val="000000"/>
                </a:solidFill>
              </a:rPr>
              <a:t>Gliederungsebene</a:t>
            </a:r>
            <a:endParaRPr sz="2000" cap="none">
              <a:solidFill>
                <a:srgbClr val="000000"/>
              </a:solidFill>
            </a:endParaRPr>
          </a:p>
          <a:p>
            <a:pPr lvl="2" marL="1296035" indent="-288290">
              <a:lnSpc>
                <a:spcPct val="90000"/>
              </a:lnSpc>
              <a:spcBef>
                <a:spcPts val="850"/>
              </a:spcBef>
              <a:buClrTx/>
              <a:buSzPts val="1080"/>
              <a:buFont typeface="Wingdings" pitchFamily="0" charset="0"/>
              <a:buChar char=""/>
            </a:pPr>
            <a:r>
              <a:rPr cap="none">
                <a:solidFill>
                  <a:srgbClr val="000000"/>
                </a:solidFill>
              </a:rPr>
              <a:t>Dritte </a:t>
            </a:r>
            <a:r>
              <a:rPr cap="none">
                <a:solidFill>
                  <a:srgbClr val="000000"/>
                </a:solidFill>
              </a:rPr>
              <a:t>Gliederungsebene</a:t>
            </a:r>
            <a:endParaRPr cap="none">
              <a:solidFill>
                <a:srgbClr val="000000"/>
              </a:solidFill>
            </a:endParaRPr>
          </a:p>
          <a:p>
            <a:pPr lvl="3" marL="1727835" indent="-215900">
              <a:lnSpc>
                <a:spcPct val="90000"/>
              </a:lnSpc>
              <a:spcBef>
                <a:spcPts val="565"/>
              </a:spcBef>
              <a:buClrTx/>
              <a:buSzPts val="1500"/>
              <a:buFont typeface="Symbol" pitchFamily="1" charset="0"/>
              <a:buChar char=""/>
            </a:pPr>
            <a:r>
              <a:rPr cap="none">
                <a:solidFill>
                  <a:srgbClr val="000000"/>
                </a:solidFill>
              </a:rPr>
              <a:t>Vierte </a:t>
            </a:r>
            <a:r>
              <a:rPr cap="none">
                <a:solidFill>
                  <a:srgbClr val="000000"/>
                </a:solidFill>
              </a:rPr>
              <a:t>Gliederungsebene</a:t>
            </a:r>
            <a:endParaRPr cap="none">
              <a:solidFill>
                <a:srgbClr val="000000"/>
              </a:solidFill>
            </a:endParaRPr>
          </a:p>
          <a:p>
            <a:pPr lvl="4" marL="2160270" indent="-215900">
              <a:lnSpc>
                <a:spcPct val="90000"/>
              </a:lnSpc>
              <a:spcBef>
                <a:spcPts val="280"/>
              </a:spcBef>
              <a:buClrTx/>
              <a:buSzPts val="900"/>
              <a:buFont typeface="Wingdings" pitchFamily="0" charset="0"/>
              <a:buChar char=""/>
            </a:pPr>
            <a:r>
              <a:rPr cap="none">
                <a:solidFill>
                  <a:srgbClr val="000000"/>
                </a:solidFill>
              </a:rPr>
              <a:t>Fünfte </a:t>
            </a:r>
            <a:r>
              <a:rPr cap="none">
                <a:solidFill>
                  <a:srgbClr val="000000"/>
                </a:solidFill>
              </a:rPr>
              <a:t>Gliederungsebene</a:t>
            </a:r>
            <a:endParaRPr cap="none">
              <a:solidFill>
                <a:srgbClr val="000000"/>
              </a:solidFill>
            </a:endParaRPr>
          </a:p>
          <a:p>
            <a:pPr lvl="5" marL="2592070" indent="-215900">
              <a:lnSpc>
                <a:spcPct val="90000"/>
              </a:lnSpc>
              <a:spcBef>
                <a:spcPts val="280"/>
              </a:spcBef>
              <a:buClrTx/>
              <a:buSzPts val="900"/>
              <a:buFont typeface="Wingdings" pitchFamily="0" charset="0"/>
              <a:buChar char=""/>
            </a:pPr>
            <a:r>
              <a:rPr cap="none">
                <a:solidFill>
                  <a:srgbClr val="000000"/>
                </a:solidFill>
              </a:rPr>
              <a:t>Sechste </a:t>
            </a:r>
            <a:r>
              <a:rPr cap="none">
                <a:solidFill>
                  <a:srgbClr val="000000"/>
                </a:solidFill>
              </a:rPr>
              <a:t>Gliederungsebene</a:t>
            </a:r>
            <a:endParaRPr cap="none">
              <a:solidFill>
                <a:srgbClr val="000000"/>
              </a:solidFill>
            </a:endParaRPr>
          </a:p>
          <a:p>
            <a:pPr lvl="6" marL="3023870" indent="-215900">
              <a:lnSpc>
                <a:spcPct val="90000"/>
              </a:lnSpc>
              <a:spcBef>
                <a:spcPts val="280"/>
              </a:spcBef>
              <a:buClrTx/>
              <a:buSzPts val="900"/>
              <a:buFont typeface="Wingdings" pitchFamily="0" charset="0"/>
              <a:buChar char=""/>
            </a:pPr>
            <a:r>
              <a:rPr cap="none">
                <a:solidFill>
                  <a:srgbClr val="000000"/>
                </a:solidFill>
              </a:rPr>
              <a:t>Siebte </a:t>
            </a:r>
            <a:r>
              <a:rPr cap="none">
                <a:solidFill>
                  <a:srgbClr val="000000"/>
                </a:solidFill>
              </a:rPr>
              <a:t>Gliederungsebene</a:t>
            </a:r>
            <a:endParaRPr cap="none">
              <a:solidFill>
                <a:srgbClr val="000000"/>
              </a:solidFill>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ftr="0" dt="0"/>
  <p:txStyles>
    <p:titleStyle>
      <a:lvl1pPr marL="0" marR="0" indent="0" algn="ctr" defTabSz="914400">
        <a:lnSpc>
          <a:spcPct val="100000"/>
        </a:lnSpc>
        <a:spcBef>
          <a:spcPts val="0"/>
        </a:spcBef>
        <a:spcAft>
          <a:spcPts val="0"/>
        </a:spcAft>
        <a:buNone/>
        <a:tabLst/>
        <a:defRPr sz="4400" b="0" i="0" u="none" strike="noStrike" kern="1" cap="none" spc="0" baseline="0">
          <a:solidFill>
            <a:schemeClr val="tx2"/>
          </a:solidFill>
          <a:effectLst/>
          <a:latin typeface="Basic Sans" pitchFamily="1" charset="0"/>
          <a:ea typeface="Basic Sans" pitchFamily="1" charset="0"/>
          <a:cs typeface="Basic Sans" pitchFamily="1" charset="0"/>
        </a:defRPr>
      </a:lvl1pPr>
      <a:lvl2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2pPr>
      <a:lvl3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3pPr>
      <a:lvl4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4pPr>
      <a:lvl5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5pPr>
      <a:lvl6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6pPr>
      <a:lvl7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7pPr>
      <a:lvl8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8pPr>
      <a:lvl9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9pPr>
    </p:titleStyle>
    <p:bodyStyle>
      <a:lvl1pPr marL="342900" marR="0" indent="-342900" algn="l" defTabSz="914400">
        <a:lnSpc>
          <a:spcPct val="100000"/>
        </a:lnSpc>
        <a:spcBef>
          <a:spcPts val="0"/>
        </a:spcBef>
        <a:spcAft>
          <a:spcPts val="0"/>
        </a:spcAft>
        <a:buClrTx/>
        <a:buSzTx/>
        <a:buFontTx/>
        <a:buChar char="•"/>
        <a:tabLst/>
        <a:defRPr sz="3200" b="0" i="0" u="none" strike="noStrike" kern="1" cap="none" spc="0" baseline="0">
          <a:solidFill>
            <a:schemeClr val="tx1"/>
          </a:solidFill>
          <a:effectLst/>
          <a:latin typeface="Basic Sans" pitchFamily="1" charset="0"/>
          <a:ea typeface="Basic Sans" pitchFamily="1" charset="0"/>
          <a:cs typeface="Basic Sans" pitchFamily="1" charset="0"/>
        </a:defRPr>
      </a:lvl1pPr>
      <a:lvl2pPr marL="742950" marR="0" indent="-285750" algn="l" defTabSz="914400">
        <a:lnSpc>
          <a:spcPct val="100000"/>
        </a:lnSpc>
        <a:spcBef>
          <a:spcPts val="0"/>
        </a:spcBef>
        <a:spcAft>
          <a:spcPts val="0"/>
        </a:spcAft>
        <a:buClrTx/>
        <a:buSzTx/>
        <a:buFontTx/>
        <a:buChar char="–"/>
        <a:tabLst/>
        <a:defRPr sz="2800" b="0" i="0" u="none" strike="noStrike" kern="1" cap="none" spc="0" baseline="0">
          <a:solidFill>
            <a:schemeClr val="tx1"/>
          </a:solidFill>
          <a:effectLst/>
          <a:latin typeface="Basic Sans" pitchFamily="1" charset="0"/>
          <a:ea typeface="Basic Sans" pitchFamily="1" charset="0"/>
          <a:cs typeface="Basic Sans" pitchFamily="1" charset="0"/>
        </a:defRPr>
      </a:lvl2pPr>
      <a:lvl3pPr marL="1143000" marR="0" indent="-228600" algn="l" defTabSz="914400">
        <a:lnSpc>
          <a:spcPct val="100000"/>
        </a:lnSpc>
        <a:spcBef>
          <a:spcPts val="0"/>
        </a:spcBef>
        <a:spcAft>
          <a:spcPts val="0"/>
        </a:spcAft>
        <a:buClrTx/>
        <a:buSzTx/>
        <a:buFontTx/>
        <a:buChar char="•"/>
        <a:tabLst/>
        <a:defRPr sz="2400" b="0" i="0" u="none" strike="noStrike" kern="1" cap="none" spc="0" baseline="0">
          <a:solidFill>
            <a:schemeClr val="tx1"/>
          </a:solidFill>
          <a:effectLst/>
          <a:latin typeface="Basic Sans" pitchFamily="1" charset="0"/>
          <a:ea typeface="Basic Sans" pitchFamily="1" charset="0"/>
          <a:cs typeface="Basic Sans" pitchFamily="1" charset="0"/>
        </a:defRPr>
      </a:lvl3pPr>
      <a:lvl4pPr marL="1600200" marR="0" indent="-228600" algn="l" defTabSz="914400">
        <a:lnSpc>
          <a:spcPct val="100000"/>
        </a:lnSpc>
        <a:spcBef>
          <a:spcPts val="0"/>
        </a:spcBef>
        <a:spcAft>
          <a:spcPts val="0"/>
        </a:spcAft>
        <a:buClrTx/>
        <a:buSzTx/>
        <a:buFontTx/>
        <a:buChar char="–"/>
        <a:tabLst/>
        <a:defRPr sz="2000" b="0" i="0" u="none" strike="noStrike" kern="1" cap="none" spc="0" baseline="0">
          <a:solidFill>
            <a:schemeClr val="tx1"/>
          </a:solidFill>
          <a:effectLst/>
          <a:latin typeface="Basic Sans" pitchFamily="1" charset="0"/>
          <a:ea typeface="Basic Sans" pitchFamily="1" charset="0"/>
          <a:cs typeface="Basic Sans" pitchFamily="1" charset="0"/>
        </a:defRPr>
      </a:lvl4pPr>
      <a:lvl5pPr marL="2057400" marR="0" indent="-228600" algn="l" defTabSz="914400">
        <a:lnSpc>
          <a:spcPct val="100000"/>
        </a:lnSpc>
        <a:spcBef>
          <a:spcPts val="0"/>
        </a:spcBef>
        <a:spcAft>
          <a:spcPts val="0"/>
        </a:spcAft>
        <a:buClrTx/>
        <a:buSzTx/>
        <a:buFontTx/>
        <a:buChar char="»"/>
        <a:tabLst/>
        <a:defRPr sz="2000" b="0" i="0" u="none" strike="noStrike" kern="1" cap="none" spc="0" baseline="0">
          <a:solidFill>
            <a:schemeClr val="tx1"/>
          </a:solidFill>
          <a:effectLst/>
          <a:latin typeface="Basic Sans" pitchFamily="1" charset="0"/>
          <a:ea typeface="Basic Sans" pitchFamily="1" charset="0"/>
          <a:cs typeface="Basic Sans" pitchFamily="1" charset="0"/>
        </a:defRPr>
      </a:lvl5pPr>
      <a:lvl6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6pPr>
      <a:lvl7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7pPr>
      <a:lvl8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8pPr>
      <a:lvl9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9pPr>
    </p:bodyStyle>
    <p:otherStyle>
      <a:lvl1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Sans" pitchFamily="1" charset="0"/>
          <a:cs typeface="Basic Sans" pitchFamily="1" charset="0"/>
        </a:defRPr>
      </a:lvl1pPr>
      <a:lvl2pPr marL="45720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Sans" pitchFamily="1" charset="0"/>
          <a:cs typeface="Basic Sans" pitchFamily="1" charset="0"/>
        </a:defRPr>
      </a:lvl2pPr>
      <a:lvl3pPr marL="91440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Sans" pitchFamily="1" charset="0"/>
          <a:cs typeface="Basic Sans" pitchFamily="1" charset="0"/>
        </a:defRPr>
      </a:lvl3pPr>
      <a:lvl4pPr marL="137160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Sans" pitchFamily="1" charset="0"/>
          <a:cs typeface="Basic Sans" pitchFamily="1" charset="0"/>
        </a:defRPr>
      </a:lvl4pPr>
      <a:lvl5pPr marL="182880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Sans" pitchFamily="1" charset="0"/>
          <a:cs typeface="Basic Sans" pitchFamily="1" charset="0"/>
        </a:defRPr>
      </a:lvl5pPr>
      <a:lvl6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6pPr>
      <a:lvl7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7pPr>
      <a:lvl8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8pPr>
      <a:lvl9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9pPr>
    </p:otherStyle>
  </p:txStyles>
</p:sldMaster>
</file>

<file path=ppt/slideMasters/slideMaster3.xml><?xml version="1.0" encoding="utf-8"?>
<p:sldMaster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C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5tbC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YAkAAOgGAACfQQAAlxUAABAAAAAmAAAACAAAAP//////////MAAAABQAAAAAAAAAAAD//wAAAQAAAP//AAABAA=="/>
              </a:ext>
            </a:extLst>
          </p:cNvSpPr>
          <p:nvPr>
            <p:ph type="title"/>
          </p:nvPr>
        </p:nvSpPr>
        <p:spPr>
          <a:xfrm>
            <a:off x="1524000" y="1122680"/>
            <a:ext cx="9143365" cy="2386965"/>
          </a:xfrm>
          <a:prstGeom prst="rect">
            <a:avLst/>
          </a:prstGeom>
          <a:noFill/>
          <a:ln>
            <a:noFill/>
          </a:ln>
          <a:effectLst/>
        </p:spPr>
        <p:txBody>
          <a:bodyPr vert="horz" wrap="square" lIns="91440" tIns="45720" rIns="91440" bIns="45720" numCol="1" spcCol="215900" anchor="b">
            <a:prstTxWarp prst="textNoShape">
              <a:avLst/>
            </a:prstTxWarp>
          </a:bodyPr>
          <a:lstStyle/>
          <a:p>
            <a:pPr indent="0" algn="ctr" defTabSz="914400">
              <a:lnSpc>
                <a:spcPct val="90000"/>
              </a:lnSpc>
              <a:buNone/>
              <a:tabLst/>
            </a:pPr>
            <a:r>
              <a:rPr sz="6000" cap="none">
                <a:solidFill>
                  <a:srgbClr val="000000"/>
                </a:solidFill>
              </a:rPr>
              <a:t>Образец </a:t>
            </a:r>
            <a:r>
              <a:rPr sz="6000" cap="none">
                <a:solidFill>
                  <a:srgbClr val="000000"/>
                </a:solidFill>
              </a:rPr>
              <a:t>заголовка</a:t>
            </a:r>
            <a:endParaRPr sz="6000" cap="none">
              <a:solidFill>
                <a:srgbClr val="000000"/>
              </a:solidFill>
            </a:endParaRPr>
          </a:p>
        </p:txBody>
      </p:sp>
      <p:sp>
        <p:nvSpPr>
          <p:cNvPr id="3" name="PlaceHolder 2"/>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hvbG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KAUAABonAAAHFgAAWSkAABAAAAAmAAAACAAAAP//////////MAAAABQAAAAAAAAAAAD//wAAAQAAAP//AAABAA=="/>
              </a:ext>
            </a:extLst>
          </p:cNvSpPr>
          <p:nvPr>
            <p:ph type="dt" idx="2"/>
          </p:nvPr>
        </p:nvSpPr>
        <p:spPr>
          <a:xfrm>
            <a:off x="838200" y="6356350"/>
            <a:ext cx="2742565" cy="365125"/>
          </a:xfrm>
          <a:prstGeom prst="rect">
            <a:avLst/>
          </a:prstGeom>
          <a:noFill/>
          <a:ln>
            <a:noFill/>
          </a:ln>
          <a:effectLst/>
        </p:spPr>
        <p:txBody>
          <a:bodyPr vert="horz" wrap="square" lIns="91440" tIns="45720" rIns="91440" bIns="45720" numCol="1" spcCol="215900" anchor="ctr">
            <a:prstTxWarp prst="textNoShape">
              <a:avLst/>
            </a:prstTxWarp>
          </a:bodyPr>
          <a:lstStyle>
            <a:lvl1pPr>
              <a:defRPr sz="1200" cap="none">
                <a:solidFill>
                  <a:srgbClr val="8C8C8C"/>
                </a:solidFill>
              </a:defRPr>
            </a:lvl1pPr>
          </a:lstStyle>
          <a:p>
            <a:pPr/>
            <a:r>
              <a:t>&lt;Datum/Uhrzeit&gt;</a:t>
            </a:r>
            <a:endParaRPr cap="none">
              <a:solidFill>
                <a:srgbClr val="000000"/>
              </a:solidFill>
              <a:latin typeface="Times New Roman" pitchFamily="1" charset="0"/>
              <a:ea typeface="Arial" pitchFamily="2" charset="0"/>
              <a:cs typeface="Arial" pitchFamily="2" charset="0"/>
            </a:endParaRPr>
          </a:p>
        </p:txBody>
      </p:sp>
      <p:sp>
        <p:nvSpPr>
          <p:cNvPr id="4" name="PlaceHolder 3"/>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NhcD0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2BgAABonAAAnMgAAWSkAABAAAAAmAAAACAAAAP//////////MAAAABQAAAAAAAAAAAD//wAAAQAAAP//AAABAA=="/>
              </a:ext>
            </a:extLst>
          </p:cNvSpPr>
          <p:nvPr>
            <p:ph type="ftr" idx="3"/>
          </p:nvPr>
        </p:nvSpPr>
        <p:spPr>
          <a:xfrm>
            <a:off x="4038600" y="6356350"/>
            <a:ext cx="4114165" cy="365125"/>
          </a:xfrm>
          <a:prstGeom prst="rect">
            <a:avLst/>
          </a:prstGeom>
          <a:noFill/>
          <a:ln>
            <a:noFill/>
          </a:ln>
          <a:effectLst/>
        </p:spPr>
        <p:txBody>
          <a:bodyPr vert="horz" wrap="square" lIns="91440" tIns="45720" rIns="91440" bIns="45720" numCol="1" spcCol="215900" anchor="ctr">
            <a:prstTxWarp prst="textNoShape">
              <a:avLst/>
            </a:prstTxWarp>
          </a:bodyPr>
          <a:lstStyle>
            <a:lvl1pPr algn="ctr">
              <a:defRPr sz="1400" cap="none">
                <a:solidFill>
                  <a:srgbClr val="000000"/>
                </a:solidFill>
                <a:latin typeface="Times New Roman" pitchFamily="1" charset="0"/>
                <a:ea typeface="Basic Sans" pitchFamily="1" charset="0"/>
                <a:cs typeface="Basic Sans" pitchFamily="1" charset="0"/>
              </a:defRPr>
            </a:lvl1pPr>
          </a:lstStyle>
          <a:p>
            <a:pPr/>
            <a:r>
              <a:t>&lt;Fußzeile&gt;</a:t>
            </a: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C8+PG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DQAABonAADXRQAAWSkAABAAAAAmAAAACAAAAP//////////MAAAABQAAAAAAAAAAAD//wAAAQAAAP//AAABAA=="/>
              </a:ext>
            </a:extLst>
          </p:cNvSpPr>
          <p:nvPr>
            <p:ph type="sldNum" idx="4"/>
          </p:nvPr>
        </p:nvSpPr>
        <p:spPr>
          <a:xfrm>
            <a:off x="8610600" y="6356350"/>
            <a:ext cx="2742565" cy="365125"/>
          </a:xfrm>
          <a:prstGeom prst="rect">
            <a:avLst/>
          </a:prstGeom>
          <a:noFill/>
          <a:ln>
            <a:noFill/>
          </a:ln>
          <a:effectLst/>
        </p:spPr>
        <p:txBody>
          <a:bodyPr vert="horz" wrap="square" lIns="91440" tIns="45720" rIns="91440" bIns="45720" numCol="1" spcCol="215900" anchor="ctr">
            <a:prstTxWarp prst="textNoShape">
              <a:avLst/>
            </a:prstTxWarp>
          </a:bodyPr>
          <a:lstStyle>
            <a:lvl1pPr algn="r">
              <a:defRPr sz="1200" cap="none">
                <a:solidFill>
                  <a:srgbClr val="8C8C8C"/>
                </a:solidFill>
              </a:defRPr>
            </a:lvl1pPr>
          </a:lstStyle>
          <a:p>
            <a:pPr/>
            <a:fld id="{6FCB6410-5E82-9E92-CC73-A8C72A3D3AFD}" type="slidenum">
              <a:t>76</a:t>
            </a:fld>
            <a:endParaRPr cap="none">
              <a:solidFill>
                <a:srgbClr val="000000"/>
              </a:solidFill>
              <a:latin typeface="Times New Roman" pitchFamily="1" charset="0"/>
              <a:ea typeface="Arial" pitchFamily="2" charset="0"/>
              <a:cs typeface="Arial" pitchFamily="2" charset="0"/>
            </a:endParaRPr>
          </a:p>
        </p:txBody>
      </p:sp>
      <p:sp>
        <p:nvSpPr>
          <p:cNvPr id="6" name="PlaceHolder 5"/>
          <p:cNvSpPr>
            <a:spLocks noGrp="1" noChangeArrowheads="1"/>
            <a:extLst>
              <a:ext uri="smNativeData">
                <pr:smNativeData xmlns:pr="smNativeData" xmlns="smNativeData" val="SMDATA_16_7o81aRMAAAAlAAAAZAAAAA0AAAAAAAAAAAAAAAAAAAAAA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lsbD4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AAAABQAAAAEAAAAAAAAAAAAAAAAAAAAAAAAAAAAAAAAAAAAAAAAAAAAAAAJ/f38AAAAAA8zMzADAwP8Af39/AAAAAAAAAAAAAAAAAAAAAAAAAAAAIQAAABgAAAAUAAAAwAMAAN8JAAA/RwAAViIAABAAAAAmAAAACAAAAP//////////MAAAABQAAAAAAAAAAAD//wAAAQAAAP//AAABAA=="/>
              </a:ext>
            </a:extLst>
          </p:cNvSpPr>
          <p:nvPr>
            <p:ph type="body"/>
          </p:nvPr>
        </p:nvSpPr>
        <p:spPr>
          <a:xfrm>
            <a:off x="609600" y="1604645"/>
            <a:ext cx="10972165" cy="3977005"/>
          </a:xfrm>
          <a:prstGeom prst="rect">
            <a:avLst/>
          </a:prstGeom>
          <a:noFill/>
          <a:ln>
            <a:noFill/>
          </a:ln>
          <a:effectLst/>
        </p:spPr>
        <p:txBody>
          <a:bodyPr vert="horz" wrap="square" lIns="0" tIns="0" rIns="0" bIns="0" numCol="1" spcCol="215900" anchor="t">
            <a:prstTxWarp prst="textNoShape">
              <a:avLst/>
            </a:prstTxWarp>
          </a:bodyPr>
          <a:lstStyle/>
          <a:p>
            <a:pPr marL="431800" indent="-323850">
              <a:lnSpc>
                <a:spcPct val="90000"/>
              </a:lnSpc>
              <a:spcBef>
                <a:spcPts val="1415"/>
              </a:spcBef>
              <a:buClrTx/>
              <a:buSzPts val="1260"/>
              <a:buFont typeface="Wingdings" pitchFamily="0" charset="0"/>
              <a:buChar char=""/>
            </a:pPr>
            <a:r>
              <a:rPr sz="2800" cap="none">
                <a:solidFill>
                  <a:srgbClr val="000000"/>
                </a:solidFill>
              </a:rPr>
              <a:t>Format des </a:t>
            </a:r>
            <a:r>
              <a:rPr sz="2800" cap="none">
                <a:solidFill>
                  <a:srgbClr val="000000"/>
                </a:solidFill>
              </a:rPr>
              <a:t>Gliederungstextes durch Klicken bearbeiten</a:t>
            </a:r>
            <a:endParaRPr sz="2800" cap="none">
              <a:solidFill>
                <a:srgbClr val="000000"/>
              </a:solidFill>
            </a:endParaRPr>
          </a:p>
          <a:p>
            <a:pPr lvl="1" marL="864235" indent="-323850">
              <a:lnSpc>
                <a:spcPct val="90000"/>
              </a:lnSpc>
              <a:spcBef>
                <a:spcPts val="1130"/>
              </a:spcBef>
              <a:buClrTx/>
              <a:buSzPts val="1500"/>
              <a:buFont typeface="Symbol" pitchFamily="1" charset="0"/>
              <a:buChar char=""/>
            </a:pPr>
            <a:r>
              <a:rPr sz="2000" cap="none">
                <a:solidFill>
                  <a:srgbClr val="000000"/>
                </a:solidFill>
              </a:rPr>
              <a:t>Zweite </a:t>
            </a:r>
            <a:r>
              <a:rPr sz="2000" cap="none">
                <a:solidFill>
                  <a:srgbClr val="000000"/>
                </a:solidFill>
              </a:rPr>
              <a:t>Gliederungsebene</a:t>
            </a:r>
            <a:endParaRPr sz="2000" cap="none">
              <a:solidFill>
                <a:srgbClr val="000000"/>
              </a:solidFill>
            </a:endParaRPr>
          </a:p>
          <a:p>
            <a:pPr lvl="2" marL="1296035" indent="-288290">
              <a:lnSpc>
                <a:spcPct val="90000"/>
              </a:lnSpc>
              <a:spcBef>
                <a:spcPts val="850"/>
              </a:spcBef>
              <a:buClrTx/>
              <a:buSzPts val="1080"/>
              <a:buFont typeface="Wingdings" pitchFamily="0" charset="0"/>
              <a:buChar char=""/>
            </a:pPr>
            <a:r>
              <a:rPr cap="none">
                <a:solidFill>
                  <a:srgbClr val="000000"/>
                </a:solidFill>
              </a:rPr>
              <a:t>Dritte </a:t>
            </a:r>
            <a:r>
              <a:rPr cap="none">
                <a:solidFill>
                  <a:srgbClr val="000000"/>
                </a:solidFill>
              </a:rPr>
              <a:t>Gliederungsebene</a:t>
            </a:r>
            <a:endParaRPr cap="none">
              <a:solidFill>
                <a:srgbClr val="000000"/>
              </a:solidFill>
            </a:endParaRPr>
          </a:p>
          <a:p>
            <a:pPr lvl="3" marL="1727835" indent="-215900">
              <a:lnSpc>
                <a:spcPct val="90000"/>
              </a:lnSpc>
              <a:spcBef>
                <a:spcPts val="565"/>
              </a:spcBef>
              <a:buClrTx/>
              <a:buSzPts val="1500"/>
              <a:buFont typeface="Symbol" pitchFamily="1" charset="0"/>
              <a:buChar char=""/>
            </a:pPr>
            <a:r>
              <a:rPr cap="none">
                <a:solidFill>
                  <a:srgbClr val="000000"/>
                </a:solidFill>
              </a:rPr>
              <a:t>Vierte </a:t>
            </a:r>
            <a:r>
              <a:rPr cap="none">
                <a:solidFill>
                  <a:srgbClr val="000000"/>
                </a:solidFill>
              </a:rPr>
              <a:t>Gliederungsebene</a:t>
            </a:r>
            <a:endParaRPr cap="none">
              <a:solidFill>
                <a:srgbClr val="000000"/>
              </a:solidFill>
            </a:endParaRPr>
          </a:p>
          <a:p>
            <a:pPr lvl="4" marL="2160270" indent="-215900">
              <a:lnSpc>
                <a:spcPct val="90000"/>
              </a:lnSpc>
              <a:spcBef>
                <a:spcPts val="280"/>
              </a:spcBef>
              <a:buClrTx/>
              <a:buSzPts val="900"/>
              <a:buFont typeface="Wingdings" pitchFamily="0" charset="0"/>
              <a:buChar char=""/>
            </a:pPr>
            <a:r>
              <a:rPr cap="none">
                <a:solidFill>
                  <a:srgbClr val="000000"/>
                </a:solidFill>
              </a:rPr>
              <a:t>Fünfte </a:t>
            </a:r>
            <a:r>
              <a:rPr cap="none">
                <a:solidFill>
                  <a:srgbClr val="000000"/>
                </a:solidFill>
              </a:rPr>
              <a:t>Gliederungsebene</a:t>
            </a:r>
            <a:endParaRPr cap="none">
              <a:solidFill>
                <a:srgbClr val="000000"/>
              </a:solidFill>
            </a:endParaRPr>
          </a:p>
          <a:p>
            <a:pPr lvl="5" marL="2592070" indent="-215900">
              <a:lnSpc>
                <a:spcPct val="90000"/>
              </a:lnSpc>
              <a:spcBef>
                <a:spcPts val="280"/>
              </a:spcBef>
              <a:buClrTx/>
              <a:buSzPts val="900"/>
              <a:buFont typeface="Wingdings" pitchFamily="0" charset="0"/>
              <a:buChar char=""/>
            </a:pPr>
            <a:r>
              <a:rPr cap="none">
                <a:solidFill>
                  <a:srgbClr val="000000"/>
                </a:solidFill>
              </a:rPr>
              <a:t>Sechste </a:t>
            </a:r>
            <a:r>
              <a:rPr cap="none">
                <a:solidFill>
                  <a:srgbClr val="000000"/>
                </a:solidFill>
              </a:rPr>
              <a:t>Gliederungsebene</a:t>
            </a:r>
            <a:endParaRPr cap="none">
              <a:solidFill>
                <a:srgbClr val="000000"/>
              </a:solidFill>
            </a:endParaRPr>
          </a:p>
          <a:p>
            <a:pPr lvl="6" marL="3023870" indent="-215900">
              <a:lnSpc>
                <a:spcPct val="90000"/>
              </a:lnSpc>
              <a:spcBef>
                <a:spcPts val="280"/>
              </a:spcBef>
              <a:buClrTx/>
              <a:buSzPts val="900"/>
              <a:buFont typeface="Wingdings" pitchFamily="0" charset="0"/>
              <a:buChar char=""/>
            </a:pPr>
            <a:r>
              <a:rPr cap="none">
                <a:solidFill>
                  <a:srgbClr val="000000"/>
                </a:solidFill>
              </a:rPr>
              <a:t>Siebte </a:t>
            </a:r>
            <a:r>
              <a:rPr cap="none">
                <a:solidFill>
                  <a:srgbClr val="000000"/>
                </a:solidFill>
              </a:rPr>
              <a:t>Gliederungsebene</a:t>
            </a:r>
            <a:endParaRPr cap="none">
              <a:solidFill>
                <a:srgbClr val="000000"/>
              </a:solidFill>
            </a:endParaRP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hf hdr="0" ftr="0" dt="0"/>
  <p:txStyles>
    <p:titleStyle>
      <a:lvl1pPr marL="0" marR="0" indent="0" algn="ctr" defTabSz="914400">
        <a:lnSpc>
          <a:spcPct val="100000"/>
        </a:lnSpc>
        <a:spcBef>
          <a:spcPts val="0"/>
        </a:spcBef>
        <a:spcAft>
          <a:spcPts val="0"/>
        </a:spcAft>
        <a:buNone/>
        <a:tabLst/>
        <a:defRPr sz="4400" b="0" i="0" u="none" strike="noStrike" kern="1" cap="none" spc="0" baseline="0">
          <a:solidFill>
            <a:schemeClr val="tx2"/>
          </a:solidFill>
          <a:effectLst/>
          <a:latin typeface="Basic Sans" pitchFamily="1" charset="0"/>
          <a:ea typeface="Basic Sans" pitchFamily="1" charset="0"/>
          <a:cs typeface="Basic Sans" pitchFamily="1" charset="0"/>
        </a:defRPr>
      </a:lvl1pPr>
      <a:lvl2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2pPr>
      <a:lvl3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3pPr>
      <a:lvl4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4pPr>
      <a:lvl5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5pPr>
      <a:lvl6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6pPr>
      <a:lvl7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7pPr>
      <a:lvl8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8pPr>
      <a:lvl9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9pPr>
    </p:titleStyle>
    <p:bodyStyle>
      <a:lvl1pPr marL="342900" marR="0" indent="-342900" algn="l" defTabSz="914400">
        <a:lnSpc>
          <a:spcPct val="100000"/>
        </a:lnSpc>
        <a:spcBef>
          <a:spcPts val="0"/>
        </a:spcBef>
        <a:spcAft>
          <a:spcPts val="0"/>
        </a:spcAft>
        <a:buClrTx/>
        <a:buSzTx/>
        <a:buFontTx/>
        <a:buChar char="•"/>
        <a:tabLst/>
        <a:defRPr sz="3200" b="0" i="0" u="none" strike="noStrike" kern="1" cap="none" spc="0" baseline="0">
          <a:solidFill>
            <a:schemeClr val="tx1"/>
          </a:solidFill>
          <a:effectLst/>
          <a:latin typeface="Basic Sans" pitchFamily="1" charset="0"/>
          <a:ea typeface="Basic Sans" pitchFamily="1" charset="0"/>
          <a:cs typeface="Basic Sans" pitchFamily="1" charset="0"/>
        </a:defRPr>
      </a:lvl1pPr>
      <a:lvl2pPr marL="742950" marR="0" indent="-285750" algn="l" defTabSz="914400">
        <a:lnSpc>
          <a:spcPct val="100000"/>
        </a:lnSpc>
        <a:spcBef>
          <a:spcPts val="0"/>
        </a:spcBef>
        <a:spcAft>
          <a:spcPts val="0"/>
        </a:spcAft>
        <a:buClrTx/>
        <a:buSzTx/>
        <a:buFontTx/>
        <a:buChar char="–"/>
        <a:tabLst/>
        <a:defRPr sz="2800" b="0" i="0" u="none" strike="noStrike" kern="1" cap="none" spc="0" baseline="0">
          <a:solidFill>
            <a:schemeClr val="tx1"/>
          </a:solidFill>
          <a:effectLst/>
          <a:latin typeface="Basic Sans" pitchFamily="1" charset="0"/>
          <a:ea typeface="Basic Sans" pitchFamily="1" charset="0"/>
          <a:cs typeface="Basic Sans" pitchFamily="1" charset="0"/>
        </a:defRPr>
      </a:lvl2pPr>
      <a:lvl3pPr marL="1143000" marR="0" indent="-228600" algn="l" defTabSz="914400">
        <a:lnSpc>
          <a:spcPct val="100000"/>
        </a:lnSpc>
        <a:spcBef>
          <a:spcPts val="0"/>
        </a:spcBef>
        <a:spcAft>
          <a:spcPts val="0"/>
        </a:spcAft>
        <a:buClrTx/>
        <a:buSzTx/>
        <a:buFontTx/>
        <a:buChar char="•"/>
        <a:tabLst/>
        <a:defRPr sz="2400" b="0" i="0" u="none" strike="noStrike" kern="1" cap="none" spc="0" baseline="0">
          <a:solidFill>
            <a:schemeClr val="tx1"/>
          </a:solidFill>
          <a:effectLst/>
          <a:latin typeface="Basic Sans" pitchFamily="1" charset="0"/>
          <a:ea typeface="Basic Sans" pitchFamily="1" charset="0"/>
          <a:cs typeface="Basic Sans" pitchFamily="1" charset="0"/>
        </a:defRPr>
      </a:lvl3pPr>
      <a:lvl4pPr marL="1600200" marR="0" indent="-228600" algn="l" defTabSz="914400">
        <a:lnSpc>
          <a:spcPct val="100000"/>
        </a:lnSpc>
        <a:spcBef>
          <a:spcPts val="0"/>
        </a:spcBef>
        <a:spcAft>
          <a:spcPts val="0"/>
        </a:spcAft>
        <a:buClrTx/>
        <a:buSzTx/>
        <a:buFontTx/>
        <a:buChar char="–"/>
        <a:tabLst/>
        <a:defRPr sz="2000" b="0" i="0" u="none" strike="noStrike" kern="1" cap="none" spc="0" baseline="0">
          <a:solidFill>
            <a:schemeClr val="tx1"/>
          </a:solidFill>
          <a:effectLst/>
          <a:latin typeface="Basic Sans" pitchFamily="1" charset="0"/>
          <a:ea typeface="Basic Sans" pitchFamily="1" charset="0"/>
          <a:cs typeface="Basic Sans" pitchFamily="1" charset="0"/>
        </a:defRPr>
      </a:lvl4pPr>
      <a:lvl5pPr marL="2057400" marR="0" indent="-228600" algn="l" defTabSz="914400">
        <a:lnSpc>
          <a:spcPct val="100000"/>
        </a:lnSpc>
        <a:spcBef>
          <a:spcPts val="0"/>
        </a:spcBef>
        <a:spcAft>
          <a:spcPts val="0"/>
        </a:spcAft>
        <a:buClrTx/>
        <a:buSzTx/>
        <a:buFontTx/>
        <a:buChar char="»"/>
        <a:tabLst/>
        <a:defRPr sz="2000" b="0" i="0" u="none" strike="noStrike" kern="1" cap="none" spc="0" baseline="0">
          <a:solidFill>
            <a:schemeClr val="tx1"/>
          </a:solidFill>
          <a:effectLst/>
          <a:latin typeface="Basic Sans" pitchFamily="1" charset="0"/>
          <a:ea typeface="Basic Sans" pitchFamily="1" charset="0"/>
          <a:cs typeface="Basic Sans" pitchFamily="1" charset="0"/>
        </a:defRPr>
      </a:lvl5pPr>
      <a:lvl6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6pPr>
      <a:lvl7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7pPr>
      <a:lvl8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8pPr>
      <a:lvl9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9pPr>
    </p:bodyStyle>
    <p:otherStyle>
      <a:lvl1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Sans" pitchFamily="1" charset="0"/>
          <a:cs typeface="Basic Sans" pitchFamily="1" charset="0"/>
        </a:defRPr>
      </a:lvl1pPr>
      <a:lvl2pPr marL="45720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Sans" pitchFamily="1" charset="0"/>
          <a:cs typeface="Basic Sans" pitchFamily="1" charset="0"/>
        </a:defRPr>
      </a:lvl2pPr>
      <a:lvl3pPr marL="91440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Sans" pitchFamily="1" charset="0"/>
          <a:cs typeface="Basic Sans" pitchFamily="1" charset="0"/>
        </a:defRPr>
      </a:lvl3pPr>
      <a:lvl4pPr marL="137160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Sans" pitchFamily="1" charset="0"/>
          <a:cs typeface="Basic Sans" pitchFamily="1" charset="0"/>
        </a:defRPr>
      </a:lvl4pPr>
      <a:lvl5pPr marL="182880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Basic Sans" pitchFamily="1" charset="0"/>
          <a:ea typeface="Basic Sans" pitchFamily="1" charset="0"/>
          <a:cs typeface="Basic Sans" pitchFamily="1" charset="0"/>
        </a:defRPr>
      </a:lvl5pPr>
      <a:lvl6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6pPr>
      <a:lvl7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7pPr>
      <a:lvl8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8pPr>
      <a:lvl9pPr marL="0" marR="0" indent="0" algn="l" defTabSz="914400">
        <a:lnSpc>
          <a:spcPct val="100000"/>
        </a:lnSpc>
        <a:spcBef>
          <a:spcPts val="0"/>
        </a:spcBef>
        <a:spcAft>
          <a:spcPts val="0"/>
        </a:spcAft>
        <a:buNone/>
        <a:tabLst/>
        <a:defRPr sz="1800" b="0" i="0" u="none" strike="noStrike" kern="1" cap="none" spc="0" baseline="0">
          <a:solidFill>
            <a:schemeClr val="tx1"/>
          </a:solidFill>
          <a:effectLst/>
          <a:latin typeface="Arial" pitchFamily="2" charset="0"/>
          <a:ea typeface="Arial" pitchFamily="2" charset="0"/>
          <a:cs typeface="Arial" pitchFamily="2" charset="0"/>
        </a:defRPr>
      </a:lvl9pPr>
    </p:otherStyle>
  </p:txStyles>
</p:sldMaster>
</file>

<file path=ppt/slides/_rels/slide1.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slide" Target="slide6.xml"/><Relationship Id="rId4" Type="http://schemas.openxmlformats.org/officeDocument/2006/relationships/slide" Target="slide22.xml"/><Relationship Id="rId5" Type="http://schemas.openxmlformats.org/officeDocument/2006/relationships/slide" Target="slide37.xml"/><Relationship Id="rId6" Type="http://schemas.openxmlformats.org/officeDocument/2006/relationships/slide" Target="slide53.xml"/><Relationship Id="rId7" Type="http://schemas.openxmlformats.org/officeDocument/2006/relationships/slide" Target="slide63.xml"/><Relationship Id="rId8" Type="http://schemas.openxmlformats.org/officeDocument/2006/relationships/slide" Target="slide70.xml"/><Relationship Id="rId9" Type="http://schemas.openxmlformats.org/officeDocument/2006/relationships/image" Target="../media/image1.png"/></Relationships>
</file>

<file path=ppt/slides/_rels/slide10.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5.png"/></Relationships>
</file>

<file path=ppt/slides/_rels/slide13.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slide" Target="slide31.xml"/><Relationship Id="rId4" Type="http://schemas.openxmlformats.org/officeDocument/2006/relationships/image" Target="../media/image6.png"/></Relationships>
</file>

<file path=ppt/slides/_rels/slide15.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7.png"/></Relationships>
</file>

<file path=ppt/slides/_rels/slide21.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8.png"/></Relationships>
</file>

<file path=ppt/slides/_rels/slide22.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4.png"/><Relationship Id="rId4" Type="http://schemas.openxmlformats.org/officeDocument/2006/relationships/slide" Target="slide6.xml"/><Relationship Id="rId5" Type="http://schemas.openxmlformats.org/officeDocument/2006/relationships/slide" Target="slide37.xml"/><Relationship Id="rId6" Type="http://schemas.openxmlformats.org/officeDocument/2006/relationships/slide" Target="slide53.xml"/><Relationship Id="rId7" Type="http://schemas.openxmlformats.org/officeDocument/2006/relationships/slide" Target="slide63.xml"/><Relationship Id="rId8" Type="http://schemas.openxmlformats.org/officeDocument/2006/relationships/slide" Target="slide70.xml"/></Relationships>
</file>

<file path=ppt/slides/_rels/slide23.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9.png"/></Relationships>
</file>

<file path=ppt/slides/_rels/slide24.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0.png"/></Relationships>
</file>

<file path=ppt/slides/_rels/slide25.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1.png"/></Relationships>
</file>

<file path=ppt/slides/_rels/slide26.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2.png"/></Relationships>
</file>

<file path=ppt/slides/_rels/slide29.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13.png"/></Relationships>
</file>

<file path=ppt/slides/_rels/slide3.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30.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14.png"/></Relationships>
</file>

<file path=ppt/slides/_rels/slide31.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slide" Target="slide14.xml"/></Relationships>
</file>

<file path=ppt/slides/_rels/slide32.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5.png"/></Relationships>
</file>

<file path=ppt/slides/_rels/slide33.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6.png"/></Relationships>
</file>

<file path=ppt/slides/_rels/slide34.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17.png"/></Relationships>
</file>

<file path=ppt/slides/_rels/slide37.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4.png"/><Relationship Id="rId4" Type="http://schemas.openxmlformats.org/officeDocument/2006/relationships/slide" Target="slide6.xml"/><Relationship Id="rId5" Type="http://schemas.openxmlformats.org/officeDocument/2006/relationships/slide" Target="slide22.xml"/><Relationship Id="rId6" Type="http://schemas.openxmlformats.org/officeDocument/2006/relationships/slide" Target="slide53.xml"/><Relationship Id="rId7" Type="http://schemas.openxmlformats.org/officeDocument/2006/relationships/slide" Target="slide63.xml"/><Relationship Id="rId8" Type="http://schemas.openxmlformats.org/officeDocument/2006/relationships/slide" Target="slide70.xml"/></Relationships>
</file>

<file path=ppt/slides/_rels/slide38.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40.xml.rels><?xml version="1.0" encoding="UTF-8" standalone="yes" ?>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0.xml"/></Relationships>
</file>

<file path=ppt/slides/_rels/slide41.xml.rels><?xml version="1.0" encoding="UTF-8" standalone="yes" ?>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1.xml"/></Relationships>
</file>

<file path=ppt/slides/_rels/slide42.xml.rels><?xml version="1.0" encoding="UTF-8" standalone="yes" ?>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2.xml"/></Relationships>
</file>

<file path=ppt/slides/_rels/slide43.xml.rels><?xml version="1.0" encoding="UTF-8" standalone="yes" ?>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3.xml"/></Relationships>
</file>

<file path=ppt/slides/_rels/slide44.xml.rels><?xml version="1.0" encoding="UTF-8" standalone="yes" ?>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4.xml"/></Relationships>
</file>

<file path=ppt/slides/_rels/slide45.xml.rels><?xml version="1.0" encoding="UTF-8" standalone="yes" ?>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5.xml"/></Relationships>
</file>

<file path=ppt/slides/_rels/slide46.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47.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48.xml.rels><?xml version="1.0" encoding="UTF-8" standalone="yes" ?>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8.xml"/></Relationships>
</file>

<file path=ppt/slides/_rels/slide49.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microsoft.com/office/2007/relationships/diagramDrawing" Target="../diagrams/drawing1.xml"/><Relationship Id="rId4" Type="http://schemas.openxmlformats.org/officeDocument/2006/relationships/diagramData" Target="../diagrams/data1.xml"/><Relationship Id="rId5" Type="http://schemas.openxmlformats.org/officeDocument/2006/relationships/diagramLayout" Target="../diagrams/layout1.xml"/><Relationship Id="rId6" Type="http://schemas.openxmlformats.org/officeDocument/2006/relationships/diagramQuickStyle" Target="../diagrams/quickStyle1.xml"/><Relationship Id="rId7" Type="http://schemas.openxmlformats.org/officeDocument/2006/relationships/diagramColors" Target="../diagrams/colors1.xml"/></Relationships>
</file>

<file path=ppt/slides/_rels/slide5.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slide" Target="slide6.xml"/><Relationship Id="rId5" Type="http://schemas.openxmlformats.org/officeDocument/2006/relationships/slide" Target="slide22.xml"/><Relationship Id="rId6" Type="http://schemas.openxmlformats.org/officeDocument/2006/relationships/slide" Target="slide37.xml"/><Relationship Id="rId7" Type="http://schemas.openxmlformats.org/officeDocument/2006/relationships/slide" Target="slide53.xml"/><Relationship Id="rId8" Type="http://schemas.openxmlformats.org/officeDocument/2006/relationships/slide" Target="slide63.xml"/></Relationships>
</file>

<file path=ppt/slides/_rels/slide50.xml.rels><?xml version="1.0" encoding="UTF-8" standalone="yes" ?>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50.xml"/><Relationship Id="rId3" Type="http://schemas.openxmlformats.org/officeDocument/2006/relationships/image" Target="../media/image18.png"/></Relationships>
</file>

<file path=ppt/slides/_rels/slide51.xml.rels><?xml version="1.0" encoding="UTF-8" standalone="yes" ?>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51.xml"/><Relationship Id="rId3" Type="http://schemas.openxmlformats.org/officeDocument/2006/relationships/image" Target="../media/image19.png"/></Relationships>
</file>

<file path=ppt/slides/_rels/slide52.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 Id="rId3" Type="http://schemas.openxmlformats.org/officeDocument/2006/relationships/image" Target="../media/image20.png"/></Relationships>
</file>

<file path=ppt/slides/_rels/slide53.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 Id="rId3" Type="http://schemas.openxmlformats.org/officeDocument/2006/relationships/image" Target="../media/image4.png"/><Relationship Id="rId4" Type="http://schemas.openxmlformats.org/officeDocument/2006/relationships/slide" Target="slide6.xml"/><Relationship Id="rId5" Type="http://schemas.openxmlformats.org/officeDocument/2006/relationships/slide" Target="slide22.xml"/><Relationship Id="rId6" Type="http://schemas.openxmlformats.org/officeDocument/2006/relationships/slide" Target="slide37.xml"/><Relationship Id="rId7" Type="http://schemas.openxmlformats.org/officeDocument/2006/relationships/slide" Target="slide63.xml"/><Relationship Id="rId8" Type="http://schemas.openxmlformats.org/officeDocument/2006/relationships/slide" Target="slide70.xml"/></Relationships>
</file>

<file path=ppt/slides/_rels/slide54.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 Id="rId3" Type="http://schemas.openxmlformats.org/officeDocument/2006/relationships/image" Target="../media/image21.png"/></Relationships>
</file>

<file path=ppt/slides/_rels/slide55.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s>
</file>

<file path=ppt/slides/_rels/slide56.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7.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8.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s>
</file>

<file path=ppt/slides/_rels/slide59.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6.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slide" Target="slide22.xml"/><Relationship Id="rId5" Type="http://schemas.openxmlformats.org/officeDocument/2006/relationships/slide" Target="slide37.xml"/><Relationship Id="rId6" Type="http://schemas.openxmlformats.org/officeDocument/2006/relationships/slide" Target="slide53.xml"/><Relationship Id="rId7" Type="http://schemas.openxmlformats.org/officeDocument/2006/relationships/slide" Target="slide63.xml"/><Relationship Id="rId8" Type="http://schemas.openxmlformats.org/officeDocument/2006/relationships/slide" Target="slide70.xml"/></Relationships>
</file>

<file path=ppt/slides/_rels/slide60.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61.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s>
</file>

<file path=ppt/slides/_rels/slide62.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 Id="rId3" Type="http://schemas.openxmlformats.org/officeDocument/2006/relationships/image" Target="../media/image22.png"/></Relationships>
</file>

<file path=ppt/slides/_rels/slide63.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 Id="rId3" Type="http://schemas.openxmlformats.org/officeDocument/2006/relationships/image" Target="../media/image4.png"/><Relationship Id="rId4" Type="http://schemas.openxmlformats.org/officeDocument/2006/relationships/slide" Target="slide6.xml"/><Relationship Id="rId5" Type="http://schemas.openxmlformats.org/officeDocument/2006/relationships/slide" Target="slide22.xml"/><Relationship Id="rId6" Type="http://schemas.openxmlformats.org/officeDocument/2006/relationships/slide" Target="slide37.xml"/><Relationship Id="rId7" Type="http://schemas.openxmlformats.org/officeDocument/2006/relationships/slide" Target="slide53.xml"/><Relationship Id="rId8" Type="http://schemas.openxmlformats.org/officeDocument/2006/relationships/slide" Target="slide70.xml"/></Relationships>
</file>

<file path=ppt/slides/_rels/slide64.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s>
</file>

<file path=ppt/slides/_rels/slide65.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s>
</file>

<file path=ppt/slides/_rels/slide66.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6.xml"/></Relationships>
</file>

<file path=ppt/slides/_rels/slide67.xml.rels><?xml version="1.0" encoding="UTF-8" standalone="yes" ?>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67.xml"/></Relationships>
</file>

<file path=ppt/slides/_rels/slide68.xml.rels><?xml version="1.0" encoding="UTF-8" standalone="yes" ?>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68.xml"/></Relationships>
</file>

<file path=ppt/slides/_rels/slide69.xml.rels><?xml version="1.0" encoding="UTF-8" standalone="yes" ?>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69.xml"/></Relationships>
</file>

<file path=ppt/slides/_rels/slide7.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70.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0.xml"/><Relationship Id="rId3" Type="http://schemas.openxmlformats.org/officeDocument/2006/relationships/image" Target="../media/image4.png"/><Relationship Id="rId4" Type="http://schemas.openxmlformats.org/officeDocument/2006/relationships/slide" Target="slide6.xml"/><Relationship Id="rId5" Type="http://schemas.openxmlformats.org/officeDocument/2006/relationships/slide" Target="slide22.xml"/><Relationship Id="rId6" Type="http://schemas.openxmlformats.org/officeDocument/2006/relationships/slide" Target="slide37.xml"/><Relationship Id="rId7" Type="http://schemas.openxmlformats.org/officeDocument/2006/relationships/slide" Target="slide53.xml"/><Relationship Id="rId8" Type="http://schemas.openxmlformats.org/officeDocument/2006/relationships/slide" Target="slide63.xml"/></Relationships>
</file>

<file path=ppt/slides/_rels/slide71.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1.xml"/><Relationship Id="rId3" Type="http://schemas.openxmlformats.org/officeDocument/2006/relationships/image" Target="../media/image1.png"/></Relationships>
</file>

<file path=ppt/slides/_rels/slide72.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2.xml"/></Relationships>
</file>

<file path=ppt/slides/_rels/slide73.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s>
</file>

<file path=ppt/slides/_rels/slide74.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4.xml"/></Relationships>
</file>

<file path=ppt/slides/_rels/slide75.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5.xml"/></Relationships>
</file>

<file path=ppt/slides/_rels/slide76.xml.rels><?xml version="1.0" encoding="UTF-8" standalone="yes" ?>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76.xml"/></Relationships>
</file>

<file path=ppt/slides/_rels/slide77.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7.xml"/><Relationship Id="rId3" Type="http://schemas.openxmlformats.org/officeDocument/2006/relationships/image" Target="../media/image3.png"/><Relationship Id="rId4" Type="http://schemas.openxmlformats.org/officeDocument/2006/relationships/slide" Target="slide6.xml"/><Relationship Id="rId5" Type="http://schemas.openxmlformats.org/officeDocument/2006/relationships/slide" Target="slide22.xml"/><Relationship Id="rId6" Type="http://schemas.openxmlformats.org/officeDocument/2006/relationships/slide" Target="slide37.xml"/><Relationship Id="rId7" Type="http://schemas.openxmlformats.org/officeDocument/2006/relationships/slide" Target="slide53.xml"/><Relationship Id="rId8" Type="http://schemas.openxmlformats.org/officeDocument/2006/relationships/slide" Target="slide63.xml"/><Relationship Id="rId9" Type="http://schemas.openxmlformats.org/officeDocument/2006/relationships/slide" Target="slide70.xml"/></Relationships>
</file>

<file path=ppt/slides/_rels/slide8.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FwcAALwKAABwPwAAVxIAABAAAAAmAAAACAAAAD0QAAD/HwAAMAAAABQAAAAAAAAAAAD//wAAAQAAAP//AAABAA=="/>
              </a:ext>
            </a:extLst>
          </p:cNvSpPr>
          <p:nvPr>
            <p:ph type="title"/>
          </p:nvPr>
        </p:nvSpPr>
        <p:spPr>
          <a:xfrm>
            <a:off x="1152525" y="1744980"/>
            <a:ext cx="9159875" cy="1236345"/>
          </a:xfrm>
          <a:noFill/>
          <a:ln>
            <a:noFill/>
          </a:ln>
        </p:spPr>
        <p:txBody>
          <a:bodyPr vert="horz" wrap="square" lIns="91440" tIns="45720" rIns="91440" bIns="45720" numCol="1" spcCol="215900" anchor="ctr">
            <a:prstTxWarp prst="textNoShape">
              <a:avLst/>
            </a:prstTxWarp>
          </a:bodyPr>
          <a:lstStyle/>
          <a:p>
            <a:pPr indent="0" algn="l" defTabSz="914400">
              <a:lnSpc>
                <a:spcPct val="90000"/>
              </a:lnSpc>
              <a:buNone/>
              <a:tabLst/>
            </a:pPr>
            <a:r>
              <a:rPr sz="2800" b="1" cap="none">
                <a:solidFill>
                  <a:schemeClr val="accent5"/>
                </a:solidFill>
                <a:latin typeface="Lato Semibold" pitchFamily="1" charset="0"/>
                <a:ea typeface="Lato Semibold" pitchFamily="1" charset="0"/>
                <a:cs typeface="Basic Roman" pitchFamily="1" charset="0"/>
              </a:rPr>
              <a:t>Komplementäre Perspektiven zu</a:t>
            </a:r>
            <a:endParaRPr sz="2800" cap="none">
              <a:solidFill>
                <a:srgbClr val="000000"/>
              </a:solidFill>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FwcAAO0WAAAIJwAA9S8AABAAAAAmAAAACAAAAL0QAAD/HwAAMAAAABQAAAAAAAAAAAD//wAAAQAAAP//AAABAA=="/>
              </a:ext>
            </a:extLst>
          </p:cNvSpPr>
          <p:nvPr>
            <p:ph type="subTitle" idx="1"/>
          </p:nvPr>
        </p:nvSpPr>
        <p:spPr>
          <a:xfrm>
            <a:off x="1152525" y="3726815"/>
            <a:ext cx="5192395" cy="4069080"/>
          </a:xfrm>
          <a:noFill/>
          <a:ln>
            <a:noFill/>
          </a:ln>
        </p:spPr>
        <p:txBody>
          <a:bodyPr vert="horz" wrap="square" lIns="91440" tIns="45720" rIns="91440" bIns="45720" numCol="1" spcCol="215900" anchor="t">
            <a:prstTxWarp prst="textNoShape">
              <a:avLst/>
            </a:prstTxWarp>
          </a:bodyPr>
          <a:lstStyle/>
          <a:p>
            <a:pPr indent="0" defTabSz="914400">
              <a:lnSpc>
                <a:spcPct val="90000"/>
              </a:lnSpc>
              <a:spcBef>
                <a:spcPts val="1000"/>
              </a:spcBef>
              <a:buNone/>
              <a:tabLst>
                <a:tab pos="0" algn="l"/>
              </a:tabLst>
            </a:pPr>
            <a:r>
              <a:rPr sz="1600" cap="none">
                <a:solidFill>
                  <a:srgbClr val="000000"/>
                </a:solidFill>
                <a:latin typeface="Cambria" pitchFamily="2" charset="0"/>
                <a:ea typeface="Cambria" pitchFamily="2" charset="0"/>
                <a:cs typeface="Arial" pitchFamily="2" charset="0"/>
              </a:rPr>
              <a:t>Kernpunkte für die Präsentation </a:t>
            </a:r>
            <a:endParaRPr sz="1600" cap="none">
              <a:solidFill>
                <a:srgbClr val="000000"/>
              </a:solidFill>
              <a:latin typeface="Cambria" pitchFamily="2" charset="0"/>
              <a:ea typeface="Cambria" pitchFamily="2" charset="0"/>
              <a:cs typeface="Arial" pitchFamily="2" charset="0"/>
            </a:endParaRPr>
          </a:p>
          <a:p>
            <a:pPr indent="0" defTabSz="914400">
              <a:lnSpc>
                <a:spcPct val="90000"/>
              </a:lnSpc>
              <a:spcBef>
                <a:spcPts val="1000"/>
              </a:spcBef>
              <a:buNone/>
              <a:tabLst>
                <a:tab pos="0" algn="l"/>
              </a:tabLst>
            </a:pPr>
            <a:r>
              <a:rPr sz="1600" cap="none">
                <a:solidFill>
                  <a:srgbClr val="000000"/>
                </a:solidFill>
                <a:latin typeface="Cambria" pitchFamily="2" charset="0"/>
                <a:ea typeface="Cambria" pitchFamily="2" charset="0"/>
                <a:cs typeface="Arial" pitchFamily="2" charset="0"/>
              </a:rPr>
              <a:t>und Diskussion im Plenum</a:t>
            </a:r>
            <a:endParaRPr sz="1600" cap="none">
              <a:solidFill>
                <a:srgbClr val="000000"/>
              </a:solidFill>
            </a:endParaRPr>
          </a:p>
        </p:txBody>
      </p:sp>
      <p:sp>
        <p:nvSpPr>
          <p:cNvPr id="4" name="Subtitle 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FwcAAFcfAABNRQAAJSQAABAAAAAmAAAACAAAAP//////////MAAAABQAAAAAAAAAAAD//wAAAQAAAP//AAABAA=="/>
              </a:ext>
            </a:extLst>
          </p:cNvSpPr>
          <p:nvPr/>
        </p:nvSpPr>
        <p:spPr>
          <a:xfrm>
            <a:off x="1152525" y="5094605"/>
            <a:ext cx="10113010" cy="781050"/>
          </a:xfrm>
          <a:prstGeom prst="rect">
            <a:avLst/>
          </a:prstGeom>
          <a:noFill/>
          <a:ln>
            <a:noFill/>
          </a:ln>
          <a:effectLst/>
        </p:spPr>
        <p:txBody>
          <a:bodyPr vert="horz" wrap="square" lIns="91440" tIns="45720" rIns="91440" bIns="45720" numCol="1" spcCol="215900" anchor="t"/>
          <a:lstStyle/>
          <a:p>
            <a:pPr defTabSz="914400">
              <a:lnSpc>
                <a:spcPct val="90000"/>
              </a:lnSpc>
              <a:spcBef>
                <a:spcPts val="995"/>
              </a:spcBef>
              <a:tabLst>
                <a:tab pos="0" algn="l"/>
              </a:tabLst>
            </a:pPr>
            <a:r>
              <a:rPr cap="none">
                <a:solidFill>
                  <a:schemeClr val="accent5"/>
                </a:solidFill>
                <a:latin typeface="Cambria" pitchFamily="2" charset="0"/>
                <a:ea typeface="Cambria" pitchFamily="2" charset="0"/>
                <a:cs typeface="Arial" pitchFamily="2" charset="0"/>
              </a:rPr>
              <a:t>       Klaus </a:t>
            </a:r>
            <a:r>
              <a:rPr cap="none">
                <a:solidFill>
                  <a:schemeClr val="accent5"/>
                </a:solidFill>
                <a:latin typeface="Cambria" pitchFamily="2" charset="0"/>
                <a:ea typeface="Cambria" pitchFamily="2" charset="0"/>
                <a:cs typeface="Arial" pitchFamily="2" charset="0"/>
              </a:rPr>
              <a:t>Spremann</a:t>
            </a:r>
            <a:br/>
            <a:r>
              <a:rPr cap="none">
                <a:solidFill>
                  <a:schemeClr val="accent5"/>
                </a:solidFill>
                <a:latin typeface="Cambria" pitchFamily="2" charset="0"/>
                <a:ea typeface="Cambria" pitchFamily="2" charset="0"/>
                <a:cs typeface="Arial" pitchFamily="2" charset="0"/>
              </a:rPr>
              <a:t>       </a:t>
            </a:r>
            <a:br/>
            <a:endParaRPr cap="none">
              <a:solidFill>
                <a:schemeClr val="accent5"/>
              </a:solidFill>
              <a:latin typeface="Cambria" pitchFamily="2" charset="0"/>
              <a:ea typeface="Cambria" pitchFamily="2" charset="0"/>
              <a:cs typeface="Arial" pitchFamily="2" charset="0"/>
            </a:endParaRPr>
          </a:p>
          <a:p>
            <a:pPr defTabSz="914400">
              <a:lnSpc>
                <a:spcPct val="90000"/>
              </a:lnSpc>
              <a:spcBef>
                <a:spcPts val="995"/>
              </a:spcBef>
              <a:tabLst>
                <a:tab pos="0" algn="l"/>
              </a:tabLst>
              <a:defRPr cap="none">
                <a:solidFill>
                  <a:schemeClr val="accent5"/>
                </a:solidFill>
                <a:latin typeface="Cambria" pitchFamily="2" charset="0"/>
                <a:ea typeface="Cambria" pitchFamily="2" charset="0"/>
                <a:cs typeface="Arial" pitchFamily="2" charset="0"/>
              </a:defRPr>
            </a:pPr>
            <a:r>
              <a:t>        </a:t>
            </a:r>
            <a:r>
              <a:rPr sz="1000" i="1" cap="none"/>
              <a:t>Mit Hyperlink (linke Maustaste) zu</a:t>
            </a:r>
            <a:r>
              <a:rPr sz="1000" cap="none"/>
              <a:t>:   </a:t>
            </a:r>
            <a:r>
              <a:rPr sz="1000" cap="none">
                <a:hlinkClick r:id="rId3" action="ppaction://hlinksldjump"/>
              </a:rPr>
              <a:t>Teil I Wandel</a:t>
            </a:r>
            <a:r>
              <a:rPr sz="1000" cap="none"/>
              <a:t>     </a:t>
            </a:r>
            <a:r>
              <a:rPr sz="1000" cap="none">
                <a:hlinkClick r:id="rId4" action="ppaction://hlinksldjump"/>
              </a:rPr>
              <a:t>Teil II Produkt und Markt</a:t>
            </a:r>
            <a:r>
              <a:rPr sz="1000" cap="none"/>
              <a:t>      </a:t>
            </a:r>
            <a:r>
              <a:rPr sz="1000" cap="none">
                <a:hlinkClick r:id="rId5" action="ppaction://hlinksldjump"/>
              </a:rPr>
              <a:t>Teil III Planung und Entscheidung</a:t>
            </a:r>
            <a:r>
              <a:rPr sz="1000" cap="none"/>
              <a:t>      </a:t>
            </a:r>
            <a:r>
              <a:rPr sz="1000" cap="none">
                <a:hlinkClick r:id="rId6" action="ppaction://hlinksldjump"/>
              </a:rPr>
              <a:t>Teil IV Finanzen</a:t>
            </a:r>
            <a:r>
              <a:rPr sz="1000" cap="none"/>
              <a:t>      </a:t>
            </a:r>
            <a:r>
              <a:rPr sz="1000" cap="none">
                <a:hlinkClick r:id="rId7" action="ppaction://hlinksldjump"/>
              </a:rPr>
              <a:t>Teil V Wagnisse</a:t>
            </a:r>
            <a:r>
              <a:t>   </a:t>
            </a:r>
            <a:r>
              <a:rPr sz="1000" cap="none">
                <a:hlinkClick r:id="rId8" action="ppaction://hlinksldjump"/>
              </a:rPr>
              <a:t>Essenz</a:t>
            </a:r>
            <a:r>
              <a:t>	  </a:t>
            </a:r>
          </a:p>
          <a:p>
            <a:pPr defTabSz="914400">
              <a:lnSpc>
                <a:spcPct val="90000"/>
              </a:lnSpc>
              <a:spcBef>
                <a:spcPts val="995"/>
              </a:spcBef>
              <a:tabLst>
                <a:tab pos="0" algn="l"/>
              </a:tabLst>
              <a:defRPr cap="none">
                <a:solidFill>
                  <a:srgbClr val="000000"/>
                </a:solidFill>
              </a:defRPr>
            </a:pPr>
          </a:p>
          <a:p>
            <a:pPr defTabSz="914400">
              <a:lnSpc>
                <a:spcPct val="90000"/>
              </a:lnSpc>
              <a:spcBef>
                <a:spcPts val="995"/>
              </a:spcBef>
              <a:tabLst>
                <a:tab pos="0" algn="l"/>
              </a:tabLst>
              <a:defRPr cap="none">
                <a:solidFill>
                  <a:srgbClr val="000000"/>
                </a:solidFill>
              </a:defRPr>
            </a:pPr>
          </a:p>
          <a:p>
            <a:pPr defTabSz="914400">
              <a:lnSpc>
                <a:spcPct val="90000"/>
              </a:lnSpc>
              <a:spcBef>
                <a:spcPts val="995"/>
              </a:spcBef>
              <a:tabLst>
                <a:tab pos="0" algn="l"/>
              </a:tabLst>
              <a:defRPr cap="none">
                <a:solidFill>
                  <a:srgbClr val="000000"/>
                </a:solidFill>
              </a:defRPr>
            </a:pPr>
          </a:p>
        </p:txBody>
      </p:sp>
      <p:sp>
        <p:nvSpPr>
          <p:cNvPr id="5"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VkoAAAAAAAAASwAATCoAABAAAAAmAAAACAAAAP//////////MAAAABQAAAAAAAAAAAD//wAAAQAAAP//AAABAA=="/>
              </a:ext>
            </a:extLst>
          </p:cNvSpPr>
          <p:nvPr/>
        </p:nvSpPr>
        <p:spPr>
          <a:xfrm>
            <a:off x="12084050" y="0"/>
            <a:ext cx="107950" cy="6875780"/>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pic>
        <p:nvPicPr>
          <p:cNvPr id="6" name="Grafik1"/>
          <p:cNvPicPr>
            <a:extLst>
              <a:ext uri="smNativeData">
                <pr:smNativeData xmlns:pr="smNativeData" xmlns="smNativeData" val="SMDATA_18_7o81aRMAAAAlAAAAEQ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Cdnpn/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DsoAAChBwAA8TgAAJcfAAAQAAAAJgAAAAgAAAD//////////zAAAAAUAAAAAAAAAAAA//8AAAEAAAD//wAAAQA="/>
              </a:ext>
            </a:extLst>
          </p:cNvPicPr>
          <p:nvPr/>
        </p:nvPicPr>
        <p:blipFill>
          <a:blip r:embed="rId9"/>
          <a:stretch>
            <a:fillRect/>
          </a:stretch>
        </p:blipFill>
        <p:spPr>
          <a:xfrm>
            <a:off x="6539865" y="1240155"/>
            <a:ext cx="2716530" cy="3895090"/>
          </a:xfrm>
          <a:prstGeom prst="rect">
            <a:avLst/>
          </a:prstGeom>
          <a:noFill/>
          <a:ln>
            <a:noFill/>
          </a:ln>
          <a:effectLst/>
        </p:spPr>
      </p:pic>
      <p:sp>
        <p:nvSpPr>
          <p:cNvPr id="7"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AAAAAAAAAAAMAAAABQAAAAAAAAAAAD//wAAAQAAAP//AAABAA=="/>
              </a:ext>
            </a:extLst>
          </p:cNvSpPr>
          <p:nvPr>
            <p:ph type="sldNum" idx="12"/>
          </p:nvPr>
        </p:nvSpPr>
        <p:spPr/>
        <p:txBody>
          <a:bodyPr/>
          <a:lstStyle/>
          <a:p>
            <a:pPr/>
            <a:fld id="{1F689219-57F2-3D64-BCD0-A131DC9E4AF4}" type="slidenum">
              <a:t>1</a:t>
            </a:fld>
          </a:p>
        </p:txBody>
      </p:sp>
    </p:spTree>
  </p:cSld>
  <p:clrMapOvr>
    <a:masterClrMapping/>
  </p:clrMapOvr>
  <p:timing>
    <p:tnLst>
      <p:par>
        <p:cTn id="1" dur="indefinite" restart="never" nodeType="tmRoot"/>
      </p:par>
    </p:tnLst>
  </p:timing>
</p:sld>
</file>

<file path=ppt/slides/slide10.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CAAQ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Der Innovationsprozess hat drei Phasen </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MRyRP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L0QAAD//8EB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rPr sz="1600" b="1" cap="none">
                <a:solidFill>
                  <a:srgbClr val="FF0000"/>
                </a:solidFill>
              </a:rPr>
              <a:t>Innovation</a:t>
            </a:r>
            <a:r>
              <a:rPr sz="1600" cap="none"/>
              <a:t> </a:t>
            </a:r>
            <a:r>
              <a:rPr sz="1600" cap="none">
                <a:solidFill>
                  <a:srgbClr val="000000"/>
                </a:solidFill>
              </a:rPr>
              <a:t>verlangt</a:t>
            </a:r>
            <a:r>
              <a:rPr sz="1600" cap="none"/>
              <a:t> </a:t>
            </a:r>
            <a:r>
              <a:rPr sz="1600" i="1" cap="none"/>
              <a:t>Entwicklungsarbeit</a:t>
            </a:r>
            <a:r>
              <a:rPr sz="1600" cap="none"/>
              <a:t> ebenso wie </a:t>
            </a:r>
            <a:r>
              <a:rPr sz="1600" i="1" cap="none"/>
              <a:t>Arbeit</a:t>
            </a:r>
            <a:r>
              <a:rPr sz="1600" cap="none"/>
              <a:t> bei der Marktvorbereitung und </a:t>
            </a:r>
            <a:r>
              <a:rPr sz="1600" i="1" cap="none"/>
              <a:t>Arbeit</a:t>
            </a:r>
            <a:r>
              <a:rPr sz="1600" cap="none"/>
              <a:t> zur Förderung der Akzeptanz. Joseph Schumpeter folgend, werden im </a:t>
            </a:r>
            <a:r>
              <a:rPr sz="1600" b="1" cap="none">
                <a:solidFill>
                  <a:srgbClr val="FF0000"/>
                </a:solidFill>
              </a:rPr>
              <a:t>Innovationsprozess</a:t>
            </a:r>
            <a:r>
              <a:rPr sz="1600" cap="none"/>
              <a:t> drei Phasen gesehen:</a:t>
            </a:r>
            <a:br/>
            <a:endParaRPr sz="1600" cap="none"/>
          </a:p>
          <a:p>
            <a:pPr indent="0" defTabSz="914400">
              <a:lnSpc>
                <a:spcPct val="120000"/>
              </a:lnSpc>
              <a:spcBef>
                <a:spcPts val="280"/>
              </a:spcBef>
              <a:spcAft>
                <a:spcPts val="275"/>
              </a:spcAft>
              <a:buNone/>
              <a:tabLst>
                <a:tab pos="0" algn="l"/>
              </a:tabLst>
              <a:defRPr sz="1600" cap="none">
                <a:latin typeface="Cambria" pitchFamily="2" charset="0"/>
                <a:ea typeface="Basic Roman" pitchFamily="1" charset="0"/>
                <a:cs typeface="Basic Roman" pitchFamily="1" charset="0"/>
              </a:defRPr>
            </a:pPr>
            <a:r>
              <a:rPr cap="none">
                <a:solidFill>
                  <a:srgbClr val="000000"/>
                </a:solidFill>
              </a:rPr>
              <a:t>1.  Phase: </a:t>
            </a:r>
            <a:r>
              <a:rPr b="1" cap="none">
                <a:solidFill>
                  <a:schemeClr val="accent5"/>
                </a:solidFill>
              </a:rPr>
              <a:t>Produktentwicklung</a:t>
            </a:r>
            <a:endParaRPr cap="none">
              <a:solidFill>
                <a:srgbClr val="000000"/>
              </a:solidFill>
            </a:endParaRPr>
          </a:p>
          <a:p>
            <a:pPr indent="0" defTabSz="914400">
              <a:lnSpc>
                <a:spcPct val="120000"/>
              </a:lnSpc>
              <a:spcBef>
                <a:spcPts val="280"/>
              </a:spcBef>
              <a:spcAft>
                <a:spcPts val="275"/>
              </a:spcAft>
              <a:buNone/>
              <a:tabLst>
                <a:tab pos="0" algn="l"/>
              </a:tabLst>
              <a:defRPr sz="1600" cap="none">
                <a:latin typeface="Cambria" pitchFamily="2" charset="0"/>
                <a:ea typeface="Basic Roman" pitchFamily="1" charset="0"/>
                <a:cs typeface="Basic Roman" pitchFamily="1" charset="0"/>
              </a:defRPr>
            </a:pPr>
            <a:r>
              <a:t>Die Arbeit in der Phase der Produktentwicklung führt auf </a:t>
            </a:r>
            <a:r>
              <a:rPr b="1" cap="none">
                <a:solidFill>
                  <a:schemeClr val="accent5"/>
                </a:solidFill>
              </a:rPr>
              <a:t>Prototypen</a:t>
            </a:r>
            <a:r>
              <a:t>, auf Vorläufer, die dann erprobt, geprüft und </a:t>
            </a:r>
            <a:r>
              <a:rPr i="1" cap="none"/>
              <a:t>finalisiert</a:t>
            </a:r>
            <a:r>
              <a:t> werden.</a:t>
            </a:r>
            <a:br/>
            <a:br/>
            <a:r>
              <a:t>2. Phase: </a:t>
            </a:r>
            <a:r>
              <a:rPr b="1" cap="none">
                <a:solidFill>
                  <a:schemeClr val="accent5"/>
                </a:solidFill>
              </a:rPr>
              <a:t>Markteinführung</a:t>
            </a:r>
            <a:endParaRPr b="1" cap="none">
              <a:solidFill>
                <a:schemeClr val="accent5"/>
              </a:solidFill>
            </a:endParaRPr>
          </a:p>
          <a:p>
            <a:pPr indent="0" defTabSz="914400">
              <a:lnSpc>
                <a:spcPct val="120000"/>
              </a:lnSpc>
              <a:spcBef>
                <a:spcPts val="280"/>
              </a:spcBef>
              <a:spcAft>
                <a:spcPts val="275"/>
              </a:spcAft>
              <a:buNone/>
              <a:tabLst>
                <a:tab pos="0" algn="l"/>
              </a:tabLst>
              <a:defRPr sz="1600" cap="none">
                <a:latin typeface="Cambria" pitchFamily="2" charset="0"/>
                <a:ea typeface="Basic Roman" pitchFamily="1" charset="0"/>
                <a:cs typeface="Basic Roman" pitchFamily="1" charset="0"/>
              </a:defRPr>
            </a:pPr>
            <a:r>
              <a:t>Bei der Markteinführung werden </a:t>
            </a:r>
            <a:r>
              <a:rPr b="1" cap="none">
                <a:solidFill>
                  <a:schemeClr val="accent5"/>
                </a:solidFill>
              </a:rPr>
              <a:t>Medien</a:t>
            </a:r>
            <a:r>
              <a:t> und </a:t>
            </a:r>
            <a:r>
              <a:rPr b="1" cap="none">
                <a:solidFill>
                  <a:schemeClr val="accent5"/>
                </a:solidFill>
              </a:rPr>
              <a:t>Multiplikatoren</a:t>
            </a:r>
            <a:r>
              <a:t> angesprochen. </a:t>
            </a:r>
            <a:br/>
            <a:r>
              <a:t>– Die erheblichen Verbesserungen für Nutzer werden präsentiert, </a:t>
            </a:r>
            <a:br/>
            <a:r>
              <a:t>– und ebenso die positiven Wirkungen für die Gesellschaft als Ganzes. </a:t>
            </a:r>
            <a:br/>
            <a:r>
              <a:t>Tests und die Reputation des Unternehmens machen die Marketingbotschaft glaubwürdig.</a:t>
            </a:r>
            <a:br/>
          </a:p>
          <a:p>
            <a:pPr indent="0" defTabSz="914400">
              <a:lnSpc>
                <a:spcPct val="120000"/>
              </a:lnSpc>
              <a:spcBef>
                <a:spcPts val="280"/>
              </a:spcBef>
              <a:spcAft>
                <a:spcPts val="275"/>
              </a:spcAft>
              <a:buNone/>
              <a:tabLst>
                <a:tab pos="0" algn="l"/>
              </a:tabLst>
              <a:defRPr sz="1600" cap="none">
                <a:latin typeface="Cambria" pitchFamily="2" charset="0"/>
                <a:ea typeface="Basic Roman" pitchFamily="1" charset="0"/>
                <a:cs typeface="Basic Roman" pitchFamily="1" charset="0"/>
              </a:defRPr>
            </a:pPr>
            <a:r>
              <a:t>3. Phase: </a:t>
            </a:r>
            <a:r>
              <a:rPr b="1" cap="none">
                <a:solidFill>
                  <a:schemeClr val="accent5"/>
                </a:solidFill>
              </a:rPr>
              <a:t>Marktdurchdringung</a:t>
            </a:r>
            <a:endParaRPr b="1" cap="none">
              <a:solidFill>
                <a:schemeClr val="accent5"/>
              </a:solidFill>
            </a:endParaR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63CEA2B7-F98E-9B54-C076-0F01EC38365A}" type="slidenum">
              <a:t>10</a:t>
            </a:fld>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E0LAADDRwAAWSkAABAAAAAmAAAACAAAAP//////////MAAAABQAAAAAAAAAAAD//wAAAQAAAP//AAABAA=="/>
              </a:ext>
            </a:extLst>
          </p:cNvSpPr>
          <p:nvPr/>
        </p:nvSpPr>
        <p:spPr>
          <a:xfrm>
            <a:off x="9396730" y="1837055"/>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r>
              <a:rPr sz="1200" cap="none">
                <a:solidFill>
                  <a:srgbClr val="000000"/>
                </a:solidFill>
                <a:latin typeface="Cambria" pitchFamily="2" charset="0"/>
                <a:ea typeface="Arial" pitchFamily="2" charset="0"/>
                <a:cs typeface="Arial" pitchFamily="2" charset="0"/>
              </a:rPr>
              <a:t>Auf der Grundlage von Ideen oder einer Erfindung wird ein Produkt entwickelt, das dann im Markt angeboten werden kann und akzeptiert werden soll.</a:t>
            </a:r>
            <a:br/>
            <a:br/>
            <a:endParaRPr sz="1200" cap="none">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11.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Marktdurchdringung</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OCK3D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L0QAAD//8EB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rPr b="1" cap="none">
                <a:solidFill>
                  <a:srgbClr val="FF0000"/>
                </a:solidFill>
              </a:rPr>
              <a:t>Akzeptanz</a:t>
            </a:r>
            <a:r>
              <a:rPr cap="none">
                <a:solidFill>
                  <a:srgbClr val="000000"/>
                </a:solidFill>
              </a:rPr>
              <a:t> = 	1. Das Produkt wird, weil besser, zunehmend übernommen, verwendet und genutzt. </a:t>
            </a:r>
            <a:br/>
            <a:r>
              <a:rPr cap="none">
                <a:solidFill>
                  <a:srgbClr val="000000"/>
                </a:solidFill>
              </a:rPr>
              <a:t>		2. Zugleich werden in der Allgemeinheit zunehmend die positiven Effekte anerkannt, 		die das Produkt für die Wirtschaft und Gesellschaft als Ganzes hat. </a:t>
            </a:r>
            <a:endParaRPr cap="none">
              <a:solidFill>
                <a:srgbClr val="000000"/>
              </a:solidFill>
            </a:endParaRPr>
          </a:p>
          <a:p>
            <a:pPr marL="685800" defTabSz="914400">
              <a:lnSpc>
                <a:spcPct val="120000"/>
              </a:lnSpc>
              <a:spcBef>
                <a:spcPts val="280"/>
              </a:spcBef>
              <a:spcAft>
                <a:spcPts val="275"/>
              </a:spcAft>
              <a:buFont typeface="Wingdings" pitchFamily="2" charset="2"/>
              <a:buChar char=""/>
              <a:tabLst>
                <a:tab pos="0" algn="l"/>
              </a:tabLst>
              <a:defRPr sz="1500" cap="none">
                <a:latin typeface="Cambria" pitchFamily="2" charset="0"/>
                <a:ea typeface="Basic Roman" pitchFamily="1" charset="0"/>
                <a:cs typeface="Basic Roman" pitchFamily="1" charset="0"/>
              </a:defRPr>
            </a:pPr>
            <a:r>
              <a:rPr cap="none">
                <a:solidFill>
                  <a:srgbClr val="000000"/>
                </a:solidFill>
              </a:rPr>
              <a:t>Die Marktdurchdringung (</a:t>
            </a:r>
            <a:r>
              <a:rPr cap="none">
                <a:solidFill>
                  <a:srgbClr val="000000"/>
                </a:solidFill>
              </a:rPr>
              <a:t>Diffusionsprozess) beschleunigt sich, weil es eine dreifache </a:t>
            </a:r>
            <a:r>
              <a:rPr i="1" cap="none">
                <a:solidFill>
                  <a:srgbClr val="000000"/>
                </a:solidFill>
              </a:rPr>
              <a:t>Rückkopplung</a:t>
            </a:r>
            <a:r>
              <a:rPr cap="none">
                <a:solidFill>
                  <a:srgbClr val="000000"/>
                </a:solidFill>
              </a:rPr>
              <a:t> vom bereits erfolgten, totalem Absatz auf die momentane Absatzgeschwindigkeit gibt. </a:t>
            </a:r>
            <a:br/>
            <a:r>
              <a:rPr cap="none">
                <a:solidFill>
                  <a:srgbClr val="000000"/>
                </a:solidFill>
              </a:rPr>
              <a:t>Die </a:t>
            </a:r>
            <a:r>
              <a:rPr b="1" cap="none">
                <a:solidFill>
                  <a:srgbClr val="FF0000"/>
                </a:solidFill>
              </a:rPr>
              <a:t>Dreifache Selbstverstärkung</a:t>
            </a:r>
            <a:r>
              <a:rPr cap="none">
                <a:solidFill>
                  <a:srgbClr val="000000"/>
                </a:solidFill>
              </a:rPr>
              <a:t> beruht auf</a:t>
            </a:r>
            <a:br/>
            <a:r>
              <a:rPr cap="none">
                <a:solidFill>
                  <a:srgbClr val="000000"/>
                </a:solidFill>
              </a:rPr>
              <a:t>– einem </a:t>
            </a:r>
            <a:r>
              <a:rPr i="1" cap="none">
                <a:solidFill>
                  <a:srgbClr val="000000"/>
                </a:solidFill>
              </a:rPr>
              <a:t>Zeigeeffekt</a:t>
            </a:r>
            <a:r>
              <a:rPr cap="none">
                <a:solidFill>
                  <a:srgbClr val="000000"/>
                </a:solidFill>
              </a:rPr>
              <a:t>,</a:t>
            </a:r>
            <a:br/>
            <a:r>
              <a:rPr cap="none">
                <a:solidFill>
                  <a:srgbClr val="000000"/>
                </a:solidFill>
              </a:rPr>
              <a:t>– einer </a:t>
            </a:r>
            <a:r>
              <a:rPr i="1" cap="none">
                <a:solidFill>
                  <a:srgbClr val="000000"/>
                </a:solidFill>
              </a:rPr>
              <a:t>Reduktion der Stückkosten</a:t>
            </a:r>
            <a:r>
              <a:rPr cap="none">
                <a:solidFill>
                  <a:srgbClr val="000000"/>
                </a:solidFill>
              </a:rPr>
              <a:t> (Achtzig-Prozent-Gesetz), die </a:t>
            </a:r>
            <a:r>
              <a:rPr i="1" cap="none">
                <a:solidFill>
                  <a:srgbClr val="000000"/>
                </a:solidFill>
              </a:rPr>
              <a:t>Preissenkungen</a:t>
            </a:r>
            <a:r>
              <a:rPr cap="none">
                <a:solidFill>
                  <a:srgbClr val="000000"/>
                </a:solidFill>
              </a:rPr>
              <a:t> erlaubt,</a:t>
            </a:r>
            <a:br/>
            <a:r>
              <a:rPr cap="none">
                <a:solidFill>
                  <a:srgbClr val="000000"/>
                </a:solidFill>
              </a:rPr>
              <a:t>– </a:t>
            </a:r>
            <a:r>
              <a:rPr i="1" cap="none">
                <a:solidFill>
                  <a:srgbClr val="000000"/>
                </a:solidFill>
              </a:rPr>
              <a:t>Lerneffekten</a:t>
            </a:r>
            <a:r>
              <a:rPr cap="none">
                <a:solidFill>
                  <a:srgbClr val="000000"/>
                </a:solidFill>
              </a:rPr>
              <a:t>, die zu </a:t>
            </a:r>
            <a:r>
              <a:rPr i="1" cap="none">
                <a:solidFill>
                  <a:srgbClr val="000000"/>
                </a:solidFill>
              </a:rPr>
              <a:t>Qualitätssteigerungen</a:t>
            </a:r>
            <a:r>
              <a:rPr cap="none">
                <a:solidFill>
                  <a:srgbClr val="000000"/>
                </a:solidFill>
              </a:rPr>
              <a:t> führen, eventuell zu Folgeinnovationen.</a:t>
            </a:r>
            <a:endParaRPr cap="none">
              <a:solidFill>
                <a:srgbClr val="000000"/>
              </a:solidFill>
            </a:endParaRPr>
          </a:p>
          <a:p>
            <a:pPr marL="685800" defTabSz="914400">
              <a:lnSpc>
                <a:spcPct val="120000"/>
              </a:lnSpc>
              <a:spcBef>
                <a:spcPts val="280"/>
              </a:spcBef>
              <a:spcAft>
                <a:spcPts val="275"/>
              </a:spcAft>
              <a:buFont typeface="Wingdings" pitchFamily="2" charset="2"/>
              <a:buChar char=""/>
              <a:tabLst>
                <a:tab pos="0" algn="l"/>
              </a:tabLst>
              <a:defRPr sz="1500" cap="none">
                <a:latin typeface="Cambria" pitchFamily="2" charset="0"/>
                <a:ea typeface="Basic Roman" pitchFamily="1" charset="0"/>
                <a:cs typeface="Basic Roman" pitchFamily="1" charset="0"/>
              </a:defRPr>
            </a:pPr>
            <a:r>
              <a:t>Die Phase der Marktdurchdringung muss für den Innovator </a:t>
            </a:r>
            <a:r>
              <a:rPr i="1" cap="none"/>
              <a:t>ertragreich</a:t>
            </a:r>
            <a:r>
              <a:t> sein. Die beiden vorangegangenen Phasen – Produktentwicklung, Markteinführung – sind </a:t>
            </a:r>
            <a:r>
              <a:rPr i="1" cap="none"/>
              <a:t>nicht profitabel</a:t>
            </a:r>
            <a:r>
              <a:t>.</a:t>
            </a:r>
            <a:br/>
            <a:r>
              <a:t> </a:t>
            </a: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rPr cap="none">
                <a:solidFill>
                  <a:srgbClr val="000000"/>
                </a:solidFill>
              </a:rPr>
              <a:t>Etwa wenn die Hälfte des Marktpotentials ausgeschöpft ist, nimmt die Absatzgeschwindigkeit ab. Sättigungseffekte werden stärker. Konkurrenz kommt auf. Die Ertragskraft und Attraktivität der Innovation verblassen. Die nahende Sättigung wird nicht mehr als Phase im Innovationsprozess angesehen.  </a:t>
            </a:r>
            <a:br/>
            <a:endParaRPr cap="none">
              <a:solidFill>
                <a:srgbClr val="000000"/>
              </a:solidFill>
            </a:endParaRPr>
          </a:p>
          <a:p>
            <a:pPr indent="0" defTabSz="914400">
              <a:lnSpc>
                <a:spcPct val="120000"/>
              </a:lnSpc>
              <a:spcBef>
                <a:spcPts val="280"/>
              </a:spcBef>
              <a:spcAft>
                <a:spcPts val="275"/>
              </a:spcAft>
              <a:buNone/>
              <a:tabLst>
                <a:tab pos="0" algn="l"/>
              </a:tabLst>
              <a:defRPr sz="1500" cap="none">
                <a:solidFill>
                  <a:srgbClr val="000000"/>
                </a:solidFill>
                <a:latin typeface="Cambria" pitchFamily="2" charset="0"/>
                <a:ea typeface="Basic Roman" pitchFamily="1" charset="0"/>
                <a:cs typeface="Basic Roman" pitchFamily="1" charset="0"/>
              </a:defRPr>
            </a:pPr>
          </a:p>
          <a:p>
            <a:pPr indent="0" defTabSz="914400">
              <a:lnSpc>
                <a:spcPct val="120000"/>
              </a:lnSpc>
              <a:spcBef>
                <a:spcPts val="280"/>
              </a:spcBef>
              <a:spcAft>
                <a:spcPts val="275"/>
              </a:spcAft>
              <a:buNone/>
              <a:tabLst>
                <a:tab pos="0" algn="l"/>
              </a:tabLst>
              <a:defRPr sz="1500" cap="none">
                <a:solidFill>
                  <a:srgbClr val="000000"/>
                </a:solidFill>
                <a:latin typeface="Cambria" pitchFamily="2" charset="0"/>
                <a:ea typeface="Basic Roman" pitchFamily="1" charset="0"/>
                <a:cs typeface="Basic Roman" pitchFamily="1" charset="0"/>
              </a:defRPr>
            </a:pPr>
          </a:p>
          <a:p>
            <a:pPr indent="0" defTabSz="914400">
              <a:lnSpc>
                <a:spcPct val="120000"/>
              </a:lnSpc>
              <a:spcBef>
                <a:spcPts val="280"/>
              </a:spcBef>
              <a:spcAft>
                <a:spcPts val="275"/>
              </a:spcAft>
              <a:buNone/>
              <a:tabLst>
                <a:tab pos="0" algn="l"/>
              </a:tabLst>
              <a:defRPr sz="1500" cap="none">
                <a:solidFill>
                  <a:srgbClr val="000000"/>
                </a:solidFill>
                <a:latin typeface="Cambria" pitchFamily="2" charset="0"/>
                <a:ea typeface="Basic Roman" pitchFamily="1" charset="0"/>
                <a:cs typeface="Basic Roman" pitchFamily="1" charset="0"/>
              </a:defRPr>
            </a:pP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rPr cap="none">
                <a:solidFill>
                  <a:srgbClr val="000000"/>
                </a:solidFill>
              </a:rPr>
              <a:t>zunehmend erlangt</a:t>
            </a:r>
            <a:r>
              <a:t> Entwicklungsarbeit und Arbeit in der Marktvorbereitung und Arbeit zur Förderung der Akzeptanz. Joseph Schumpeter folgend, werden im </a:t>
            </a:r>
            <a:r>
              <a:rPr b="1" cap="none">
                <a:solidFill>
                  <a:srgbClr val="FF0000"/>
                </a:solidFill>
              </a:rPr>
              <a:t>Innovationsprozess</a:t>
            </a:r>
            <a:r>
              <a:t> drei Phasen gesehen:</a:t>
            </a:r>
            <a:b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rPr cap="none">
                <a:solidFill>
                  <a:srgbClr val="000000"/>
                </a:solidFill>
              </a:rPr>
              <a:t>1.  Phase: </a:t>
            </a:r>
            <a:r>
              <a:rPr b="1" cap="none">
                <a:solidFill>
                  <a:schemeClr val="accent5"/>
                </a:solidFill>
              </a:rPr>
              <a:t>Produktentwicklung</a:t>
            </a:r>
            <a:endParaRPr cap="none">
              <a:solidFill>
                <a:srgbClr val="000000"/>
              </a:solidFill>
            </a:endParaRP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t>Die Arbeit in der Phase der Produktentwicklung führt auf </a:t>
            </a:r>
            <a:r>
              <a:rPr b="1" cap="none">
                <a:solidFill>
                  <a:schemeClr val="accent5"/>
                </a:solidFill>
              </a:rPr>
              <a:t>Prototypen</a:t>
            </a:r>
            <a:r>
              <a:t>, auf Vorläufer, die dann erprobt, geprüft und weiter </a:t>
            </a:r>
            <a:r>
              <a:rPr i="1" cap="none"/>
              <a:t>finalisiert</a:t>
            </a:r>
            <a:r>
              <a:t> werden.</a:t>
            </a:r>
            <a:br/>
            <a:br/>
            <a:r>
              <a:t>2. Phase: </a:t>
            </a:r>
            <a:r>
              <a:rPr b="1" cap="none">
                <a:solidFill>
                  <a:schemeClr val="accent5"/>
                </a:solidFill>
              </a:rPr>
              <a:t>Markteinführung</a:t>
            </a:r>
            <a:endParaRPr b="1" cap="none">
              <a:solidFill>
                <a:schemeClr val="accent5"/>
              </a:solidFill>
            </a:endParaRP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t>Bei der Markteinführung werden </a:t>
            </a:r>
            <a:r>
              <a:rPr b="1" cap="none">
                <a:solidFill>
                  <a:schemeClr val="accent5"/>
                </a:solidFill>
              </a:rPr>
              <a:t>Medien</a:t>
            </a:r>
            <a:r>
              <a:t> und </a:t>
            </a:r>
            <a:r>
              <a:rPr b="1" cap="none">
                <a:solidFill>
                  <a:schemeClr val="accent5"/>
                </a:solidFill>
              </a:rPr>
              <a:t>Multiplikatoren</a:t>
            </a:r>
            <a:r>
              <a:t> angesprochen. </a:t>
            </a:r>
            <a:br/>
            <a:r>
              <a:t>– Die erheblichen Verbesserungen für Nutzer werden präsentiert, </a:t>
            </a:r>
            <a:br/>
            <a:r>
              <a:t>– und ebenso die positiven Wirkungen für die Gesellschaft als Ganzes. </a:t>
            </a:r>
            <a:br/>
            <a:r>
              <a:t>Durch Tests und die Reputation des Unternehmens wird die Marketingbotschaft glaubwürdig gemacht.</a:t>
            </a:r>
            <a:b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t>3. Phase: </a:t>
            </a:r>
            <a:r>
              <a:rPr b="1" cap="none">
                <a:solidFill>
                  <a:schemeClr val="accent5"/>
                </a:solidFill>
              </a:rPr>
              <a:t>Marktdurchdringung</a:t>
            </a:r>
            <a:endParaRPr b="1" cap="none">
              <a:solidFill>
                <a:schemeClr val="accent5"/>
              </a:solidFill>
            </a:endParaRP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t>  </a:t>
            </a: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br/>
            <a:endParaRPr i="1" cap="none">
              <a:solidFill>
                <a:srgbClr val="000000"/>
              </a:solidFill>
            </a:endParaRPr>
          </a:p>
          <a:p>
            <a:pPr marL="0"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rPr sz="1400" cap="none">
                <a:solidFill>
                  <a:srgbClr val="000000"/>
                </a:solidFill>
              </a:rPr>
              <a:t>    Im Unterschied zur Erfindung: </a:t>
            </a:r>
            <a:br/>
            <a:r>
              <a:rPr sz="1400" cap="none">
                <a:solidFill>
                  <a:srgbClr val="000000"/>
                </a:solidFill>
              </a:rPr>
              <a:t>Das Neue wird nicht nur demonstriert (wie bei der Erfindung). Das Neue ist </a:t>
            </a:r>
            <a:r>
              <a:rPr sz="1400" b="1" i="1" cap="none">
                <a:solidFill>
                  <a:schemeClr val="accent5"/>
                </a:solidFill>
              </a:rPr>
              <a:t>durchkonstruiert</a:t>
            </a:r>
            <a:r>
              <a:rPr sz="1400" cap="none"/>
              <a:t> und </a:t>
            </a:r>
            <a:r>
              <a:rPr sz="1400" i="1" cap="none"/>
              <a:t>industriell</a:t>
            </a:r>
            <a:r>
              <a:rPr sz="1400" cap="none"/>
              <a:t> </a:t>
            </a:r>
            <a:r>
              <a:rPr sz="1400" i="1" cap="none"/>
              <a:t>machbar</a:t>
            </a:r>
            <a:r>
              <a:rPr sz="1400" cap="none"/>
              <a:t> (</a:t>
            </a:r>
            <a:r>
              <a:rPr sz="1400" b="1" i="1" cap="none">
                <a:solidFill>
                  <a:schemeClr val="accent5"/>
                </a:solidFill>
              </a:rPr>
              <a:t>skalierbar</a:t>
            </a:r>
            <a:r>
              <a:rPr sz="1400" cap="none"/>
              <a:t>). </a:t>
            </a:r>
            <a:endParaRPr sz="1400" cap="none"/>
          </a:p>
          <a:p>
            <a:pPr indent="0" defTabSz="914400">
              <a:lnSpc>
                <a:spcPct val="100000"/>
              </a:lnSpc>
              <a:spcBef>
                <a:spcPts val="1275"/>
              </a:spcBef>
              <a:spcAft>
                <a:spcPts val="275"/>
              </a:spcAft>
              <a:buNone/>
              <a:tabLst>
                <a:tab pos="0" algn="l"/>
              </a:tabLst>
              <a:defRPr sz="1400" cap="none">
                <a:solidFill>
                  <a:srgbClr val="000000"/>
                </a:solidFill>
                <a:latin typeface="Cambria" pitchFamily="2" charset="0"/>
                <a:ea typeface="Basic Roman" pitchFamily="1" charset="0"/>
                <a:cs typeface="Basic Roman" pitchFamily="1" charset="0"/>
              </a:defRPr>
            </a:pPr>
            <a:r>
              <a:t>Im Unterschied zur Wirkungsinvestition:</a:t>
            </a:r>
            <a:br/>
            <a:r>
              <a:t>1. Die Innovation soll </a:t>
            </a:r>
            <a:r>
              <a:rPr i="1" cap="none"/>
              <a:t>sichtliche Neuheit</a:t>
            </a:r>
            <a:r>
              <a:t> zeigen und </a:t>
            </a:r>
            <a:r>
              <a:rPr i="1" cap="none"/>
              <a:t>bessere Performance</a:t>
            </a:r>
            <a:r>
              <a:t> bieten.</a:t>
            </a:r>
            <a:br/>
            <a:r>
              <a:t>2. Zwar soll die Innovation auch positive externe Effekte haben (auf Wirtschaft und Gesellschaft positiv ausstrahlen), doch steht die Messbarkeit dieser externen Effekte nicht im Vordergrund.</a:t>
            </a:r>
          </a:p>
          <a:p>
            <a:pPr indent="0" defTabSz="914400">
              <a:lnSpc>
                <a:spcPct val="100000"/>
              </a:lnSpc>
              <a:spcBef>
                <a:spcPts val="1275"/>
              </a:spcBef>
              <a:spcAft>
                <a:spcPts val="275"/>
              </a:spcAft>
              <a:buNone/>
              <a:tabLst>
                <a:tab pos="0" algn="l"/>
              </a:tabLst>
              <a:defRPr sz="1400" cap="none">
                <a:solidFill>
                  <a:srgbClr val="000000"/>
                </a:solidFill>
                <a:latin typeface="Cambria" pitchFamily="2" charset="0"/>
                <a:ea typeface="Basic Roman" pitchFamily="1" charset="0"/>
                <a:cs typeface="Basic Roman" pitchFamily="1" charset="0"/>
              </a:defRPr>
            </a:pPr>
          </a:p>
          <a:p>
            <a:pPr indent="0" defTabSz="914400">
              <a:lnSpc>
                <a:spcPct val="100000"/>
              </a:lnSpc>
              <a:spcBef>
                <a:spcPts val="1275"/>
              </a:spcBef>
              <a:spcAft>
                <a:spcPts val="275"/>
              </a:spcAft>
              <a:buNone/>
              <a:tabLst>
                <a:tab pos="0" algn="l"/>
              </a:tabLst>
              <a:defRPr sz="1400" cap="none">
                <a:solidFill>
                  <a:srgbClr val="000000"/>
                </a:solidFill>
                <a:latin typeface="Cambria" pitchFamily="2" charset="0"/>
                <a:ea typeface="Basic Roman" pitchFamily="1" charset="0"/>
                <a:cs typeface="Basic Roman" pitchFamily="1" charset="0"/>
              </a:defRPr>
            </a:pPr>
            <a:r>
              <a:t>  </a:t>
            </a:r>
          </a:p>
          <a:p>
            <a:pPr indent="0" defTabSz="914400">
              <a:lnSpc>
                <a:spcPct val="100000"/>
              </a:lnSpc>
              <a:spcBef>
                <a:spcPts val="1280"/>
              </a:spcBef>
              <a:spcAft>
                <a:spcPts val="280"/>
              </a:spcAft>
              <a:buNone/>
              <a:tabLst>
                <a:tab pos="0" algn="l"/>
              </a:tabLst>
              <a:defRPr sz="1500" cap="none">
                <a:solidFill>
                  <a:srgbClr val="000000"/>
                </a:solidFill>
                <a:latin typeface="Cambria" pitchFamily="2" charset="0"/>
                <a:ea typeface="Basic Roman" pitchFamily="1" charset="0"/>
                <a:cs typeface="Basic Roman" pitchFamily="1" charset="0"/>
              </a:defRPr>
            </a:p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53211627-69BE-74E0-F099-9FB558D706CA}" type="slidenum">
              <a:t>11</a:t>
            </a:fld>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E0LAADDRwAAWSkAABAAAAAmAAAACAAAAP//////////MAAAABQAAAAAAAAAAAD//wAAAQAAAP//AAABAA=="/>
              </a:ext>
            </a:extLst>
          </p:cNvSpPr>
          <p:nvPr/>
        </p:nvSpPr>
        <p:spPr>
          <a:xfrm>
            <a:off x="9396730" y="1837055"/>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br/>
            <a:r>
              <a:rPr sz="1200" cap="none">
                <a:solidFill>
                  <a:srgbClr val="000000"/>
                </a:solidFill>
                <a:latin typeface="Cambria" pitchFamily="2" charset="0"/>
                <a:ea typeface="Arial" pitchFamily="2" charset="0"/>
                <a:cs typeface="Arial" pitchFamily="2" charset="0"/>
              </a:rPr>
              <a:t>Bei der </a:t>
            </a:r>
            <a:r>
              <a:rPr sz="1200" cap="none">
                <a:solidFill>
                  <a:srgbClr val="000000"/>
                </a:solidFill>
                <a:latin typeface="Cambria" pitchFamily="2" charset="0"/>
                <a:ea typeface="Arial" pitchFamily="2" charset="0"/>
                <a:cs typeface="Arial" pitchFamily="2" charset="0"/>
              </a:rPr>
              <a:t>Marktdurch-dringung geht es nicht allein um Produktion und Absatz. </a:t>
            </a:r>
            <a:br/>
            <a:r>
              <a:rPr sz="1200" cap="none">
                <a:solidFill>
                  <a:srgbClr val="000000"/>
                </a:solidFill>
                <a:latin typeface="Cambria" pitchFamily="2" charset="0"/>
                <a:ea typeface="Arial" pitchFamily="2" charset="0"/>
                <a:cs typeface="Arial" pitchFamily="2" charset="0"/>
              </a:rPr>
              <a:t>Die </a:t>
            </a:r>
            <a:r>
              <a:rPr sz="1200" cap="none">
                <a:solidFill>
                  <a:srgbClr val="FF0000"/>
                </a:solidFill>
                <a:latin typeface="Cambria" pitchFamily="2" charset="0"/>
                <a:ea typeface="Arial" pitchFamily="2" charset="0"/>
                <a:cs typeface="Arial" pitchFamily="2" charset="0"/>
              </a:rPr>
              <a:t>Dreifache</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Selbstver-stärkung</a:t>
            </a:r>
            <a:r>
              <a:rPr sz="1200" cap="none">
                <a:solidFill>
                  <a:srgbClr val="000000"/>
                </a:solidFill>
                <a:latin typeface="Cambria" pitchFamily="2" charset="0"/>
                <a:ea typeface="Arial" pitchFamily="2" charset="0"/>
                <a:cs typeface="Arial" pitchFamily="2" charset="0"/>
              </a:rPr>
              <a:t> muss geweckt, gelenkt und gestärkt werden. </a:t>
            </a:r>
            <a:br/>
            <a:br/>
            <a:endParaRPr sz="1200" cap="none">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12.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BBmk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H1w////////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Quellen der Innovation </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Hg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HOwAAlScAABAAAAAmAAAACAAAAP1w////////MAAAABQAAAAAAAAAAAD//wAAAQAAAP//AAABAA=="/>
              </a:ext>
            </a:extLst>
          </p:cNvSpPr>
          <p:nvPr>
            <p:ph type="subTitle" idx="1"/>
          </p:nvPr>
        </p:nvSpPr>
        <p:spPr>
          <a:xfrm>
            <a:off x="553720" y="1550035"/>
            <a:ext cx="9163685" cy="4884420"/>
          </a:xfrm>
          <a:noFill/>
          <a:ln>
            <a:noFill/>
          </a:ln>
          <a:effectLst/>
        </p:spPr>
        <p:txBody>
          <a:bodyPr vert="horz" wrap="square" lIns="91440" tIns="45720" rIns="91440" bIns="45720" numCol="1" spcCol="215900" anchor="t">
            <a:prstTxWarp prst="textNoShape">
              <a:avLst/>
            </a:prstTxWarp>
          </a:bodyPr>
          <a:lstStyle/>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1. Quelle: Der Innovator hat selbst eine originelle </a:t>
            </a:r>
            <a:r>
              <a:rPr b="1" cap="none">
                <a:solidFill>
                  <a:srgbClr val="FF0000"/>
                </a:solidFill>
              </a:rPr>
              <a:t>Idee</a:t>
            </a:r>
            <a:r>
              <a:t> oder </a:t>
            </a:r>
            <a:r>
              <a:rPr b="1" cap="none">
                <a:solidFill>
                  <a:srgbClr val="FF0000"/>
                </a:solidFill>
              </a:rPr>
              <a:t>Erfindung</a:t>
            </a:r>
            <a:r>
              <a:t> und entwickelt diese zu einem innovativen Produkt, das nach Einführung den Markt durchdringen sollte. </a:t>
            </a: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br/>
            <a:r>
              <a:t>2. Quelle: Der Innovator handelt als </a:t>
            </a:r>
            <a:r>
              <a:rPr b="1" cap="none">
                <a:solidFill>
                  <a:srgbClr val="FF0000"/>
                </a:solidFill>
              </a:rPr>
              <a:t>Intermediär</a:t>
            </a:r>
            <a:r>
              <a:t> zwischen dem technologischen Wissen und dem Produktmarkt (Schumpeter).</a:t>
            </a:r>
            <a:br/>
            <a:r>
              <a:t>– Der Unternehmer beobachtet neue Technologien auf </a:t>
            </a:r>
            <a:r>
              <a:rPr i="1" cap="none"/>
              <a:t>Messen</a:t>
            </a:r>
            <a:r>
              <a:t> und macht diese zum Kern neu entwickelter Produkte, </a:t>
            </a:r>
            <a:br/>
            <a:r>
              <a:t>– oder betreibt </a:t>
            </a:r>
            <a:r>
              <a:rPr i="1" cap="none"/>
              <a:t>angewandte</a:t>
            </a:r>
            <a:r>
              <a:t> </a:t>
            </a:r>
            <a:r>
              <a:rPr i="1" cap="none"/>
              <a:t>Forschung</a:t>
            </a:r>
            <a:r>
              <a:t> (An-Institut, Corporate Venture Capital) mit dem Ziel, Innovationen zu entwickeln. </a:t>
            </a: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br/>
            <a:r>
              <a:t>3. </a:t>
            </a:r>
            <a:r>
              <a:t>Startbedingung:</a:t>
            </a:r>
            <a:br/>
            <a:br/>
            <a:r>
              <a:t>3a. Im Unternehmen wird ein</a:t>
            </a:r>
            <a:r>
              <a:rPr i="1" cap="none"/>
              <a:t> </a:t>
            </a:r>
            <a:r>
              <a:rPr b="1" i="1" cap="none">
                <a:solidFill>
                  <a:srgbClr val="FF0000"/>
                </a:solidFill>
              </a:rPr>
              <a:t>innovatives Klima</a:t>
            </a:r>
            <a:r>
              <a:t> geschaffen, in dem die dafür relevanten Faktoren etabliert werden (vergleiche die vom </a:t>
            </a:r>
            <a:r>
              <a:rPr i="1" cap="none"/>
              <a:t>Fraunhofer-Institut</a:t>
            </a:r>
            <a:r>
              <a:t> </a:t>
            </a:r>
            <a:r>
              <a:t>explorierten</a:t>
            </a:r>
            <a:r>
              <a:rPr b="1" i="1" cap="none">
                <a:solidFill>
                  <a:schemeClr val="accent5"/>
                </a:solidFill>
              </a:rPr>
              <a:t> </a:t>
            </a:r>
            <a:r>
              <a:rPr b="1" cap="none">
                <a:solidFill>
                  <a:schemeClr val="accent5"/>
                </a:solidFill>
              </a:rPr>
              <a:t>Faktoren</a:t>
            </a:r>
            <a:r>
              <a:rPr cap="none">
                <a:solidFill>
                  <a:srgbClr val="000000"/>
                </a:solidFill>
              </a:rPr>
              <a:t>).</a:t>
            </a:r>
            <a:r>
              <a:t> </a:t>
            </a:r>
            <a:br/>
            <a:br/>
            <a:r>
              <a:t>3b. Das innovative Klima motiviert zur Beobachtung der </a:t>
            </a:r>
            <a:r>
              <a:rPr b="1" i="1" cap="none">
                <a:solidFill>
                  <a:schemeClr val="accent5"/>
                </a:solidFill>
              </a:rPr>
              <a:t>Sieben Quellen der Innovation</a:t>
            </a:r>
            <a:r>
              <a:rPr i="1" cap="none"/>
              <a:t> </a:t>
            </a:r>
            <a:r>
              <a:rPr b="1" i="1" cap="none">
                <a:solidFill>
                  <a:schemeClr val="accent5"/>
                </a:solidFill>
              </a:rPr>
              <a:t>nach Peter Drucker</a:t>
            </a:r>
            <a:r>
              <a:t>. Diese werden mit </a:t>
            </a:r>
            <a:r>
              <a:rPr b="1" cap="none">
                <a:solidFill>
                  <a:schemeClr val="accent5"/>
                </a:solidFill>
              </a:rPr>
              <a:t>lateralem Denken</a:t>
            </a:r>
            <a:r>
              <a:t> (</a:t>
            </a:r>
            <a:r>
              <a:rPr i="1" cap="none"/>
              <a:t>Edward de </a:t>
            </a:r>
            <a:r>
              <a:rPr i="1" cap="none"/>
              <a:t>Bono</a:t>
            </a:r>
            <a:r>
              <a:t>) ausgewertet.</a:t>
            </a: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  </a:t>
            </a: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p>
        </p:txBody>
      </p:sp>
      <p:sp>
        <p:nvSpPr>
          <p:cNvPr id="4" name="Rechteck1"/>
          <p:cNvSpPr>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BAAAAAAAAANjY2AA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gD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NjY2AB/f38A5+bmA8zMzADAwP8Af39/AAAAAAAAAAAAAAAAAAAAAAAAAAAAIQAAABgAAAAUAAAAujwAACQDAADDRwAABwYAABAAAAAmAAAACAAAAP//////////MAAAABQAAAAAAAAAAAD//wAAAQAAAP//AAABAA=="/>
              </a:ext>
            </a:extLst>
          </p:cNvSpPr>
          <p:nvPr/>
        </p:nvSpPr>
        <p:spPr>
          <a:xfrm>
            <a:off x="9871710" y="510540"/>
            <a:ext cx="1793875" cy="469265"/>
          </a:xfrm>
          <a:prstGeom prst="rect">
            <a:avLst/>
          </a:prstGeom>
          <a:noFill/>
          <a:ln w="12700" cap="flat" cmpd="sng" algn="ctr">
            <a:solidFill>
              <a:srgbClr val="D8D8D8"/>
            </a:solidFill>
            <a:prstDash val="solid"/>
            <a:headEnd type="none"/>
            <a:tailEnd type="none"/>
          </a:ln>
          <a:effectLst/>
        </p:spPr>
        <p:txBody>
          <a:bodyPr vert="horz" wrap="square" lIns="91440" tIns="45720" rIns="91440" bIns="45720" numCol="1" spcCol="215900" anchor="ctr"/>
          <a:lstStyle/>
          <a:p>
            <a:pPr algn="ctr" defTabSz="914400">
              <a:lnSpc>
                <a:spcPct val="100000"/>
              </a:lnSpc>
              <a:tabLst/>
            </a:pPr>
            <a:r>
              <a:rPr sz="1400" i="1" cap="none">
                <a:solidFill>
                  <a:srgbClr val="000000"/>
                </a:solidFill>
                <a:latin typeface="Cambria" pitchFamily="2" charset="0"/>
                <a:ea typeface="Arial" pitchFamily="2" charset="0"/>
                <a:cs typeface="Arial" pitchFamily="2" charset="0"/>
              </a:rPr>
              <a:t>Logo hier hinzufügen</a:t>
            </a:r>
            <a:endParaRPr sz="1400" cap="none">
              <a:solidFill>
                <a:srgbClr val="000000"/>
              </a:solidFill>
            </a:endParaRPr>
          </a:p>
        </p:txBody>
      </p:sp>
      <p:sp>
        <p:nvSpPr>
          <p:cNvPr id="5"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6"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3466B7FB-B5D9-3341-97DE-4314F9906116}" type="slidenum">
              <a:t>12</a:t>
            </a:fld>
          </a:p>
        </p:txBody>
      </p:sp>
      <p:sp>
        <p:nvSpPr>
          <p:cNvPr id="7"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E0LAABkSAAAWSkAABAAAAAmAAAACAAAAP//////////MAAAABQAAAAAAAAAAAD//wAAAQAAAP//AAABAA=="/>
              </a:ext>
            </a:extLst>
          </p:cNvSpPr>
          <p:nvPr/>
        </p:nvSpPr>
        <p:spPr>
          <a:xfrm>
            <a:off x="9396730" y="1837055"/>
            <a:ext cx="2371090"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br/>
            <a:br/>
            <a:br/>
            <a:br/>
            <a:br/>
            <a:br/>
            <a:endParaRPr sz="1200" cap="none">
              <a:latin typeface="Cambria" pitchFamily="2" charset="0"/>
              <a:ea typeface="Arial" pitchFamily="2" charset="0"/>
              <a:cs typeface="Arial" pitchFamily="2" charset="0"/>
            </a:endParaRPr>
          </a:p>
        </p:txBody>
      </p:sp>
      <p:pic>
        <p:nvPicPr>
          <p:cNvPr id="8" name="Grafik1"/>
          <p:cNvPicPr>
            <a:picLocks noChangeAspect="1"/>
            <a:extLst>
              <a:ext uri="smNativeData">
                <pr:smNativeData xmlns:pr="smNativeData" xmlns="smNativeData" val="SMDATA_18_7o81aRMAAAAlAAAAEQAAAC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Nc8AAAHAgAA9UcAABwTAAAQAAAAJgAAAAgAAAD//////////zAAAAAUAAAAAAAAAAAA//8AAAEAAAD//wAAAQA="/>
              </a:ext>
            </a:extLst>
          </p:cNvPicPr>
          <p:nvPr/>
        </p:nvPicPr>
        <p:blipFill>
          <a:blip r:embed="rId3"/>
          <a:stretch>
            <a:fillRect/>
          </a:stretch>
        </p:blipFill>
        <p:spPr>
          <a:xfrm>
            <a:off x="9890125" y="329565"/>
            <a:ext cx="1807210" cy="2776855"/>
          </a:xfrm>
          <a:prstGeom prst="rect">
            <a:avLst/>
          </a:prstGeom>
          <a:noFill/>
          <a:ln>
            <a:noFill/>
          </a:ln>
          <a:effectLst/>
        </p:spPr>
      </p:pic>
    </p:spTree>
  </p:cSld>
  <p:clrMapOvr>
    <a:masterClrMapping/>
  </p:clrMapOvr>
  <p:timing>
    <p:tnLst>
      <p:par>
        <p:cTn id="1" dur="indefinite" restart="never" nodeType="tmRoot"/>
      </p:par>
    </p:tnLst>
  </p:timing>
</p:sld>
</file>

<file path=ppt/slides/slide13.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Hg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Innovatives Klima im Unternehmen </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HOwAAlScAABAAAAAmAAAACAAAAL0QAAD//8EBMAAAABQAAAAAAAAAAAD//wAAAQAAAP//AAABAA=="/>
              </a:ext>
            </a:extLst>
          </p:cNvSpPr>
          <p:nvPr>
            <p:ph type="subTitle" idx="1"/>
          </p:nvPr>
        </p:nvSpPr>
        <p:spPr>
          <a:xfrm>
            <a:off x="553720" y="1550035"/>
            <a:ext cx="9163685" cy="4884420"/>
          </a:xfrm>
          <a:noFill/>
          <a:ln>
            <a:noFill/>
          </a:ln>
          <a:effectLst/>
        </p:spPr>
        <p:txBody>
          <a:bodyPr vert="horz" wrap="square" lIns="91440" tIns="45720" rIns="91440" bIns="45720" numCol="1" spcCol="215900" anchor="t">
            <a:prstTxWarp prst="textNoShape">
              <a:avLst/>
            </a:prstTxWarp>
          </a:bodyPr>
          <a:lstStyle/>
          <a:p>
            <a:pPr indent="0" defTabSz="914400">
              <a:lnSpc>
                <a:spcPct val="11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Zu </a:t>
            </a:r>
            <a:r>
              <a:t>3a: </a:t>
            </a:r>
            <a:r>
              <a:rPr b="1" cap="none">
                <a:solidFill>
                  <a:schemeClr val="accent5"/>
                </a:solidFill>
              </a:rPr>
              <a:t>Fünf Kategorien von Faktoren für ein innovatives Klima</a:t>
            </a:r>
            <a:r>
              <a:rPr b="1" i="1" cap="none">
                <a:solidFill>
                  <a:schemeClr val="accent5"/>
                </a:solidFill>
              </a:rPr>
              <a:t> </a:t>
            </a:r>
            <a:r>
              <a:t>(</a:t>
            </a:r>
            <a:r>
              <a:rPr i="1" cap="none"/>
              <a:t>Fraunhofer-Institut</a:t>
            </a:r>
            <a:r>
              <a:t>)</a:t>
            </a:r>
            <a:br/>
            <a:r>
              <a:t>	1. Richtig gesetzte </a:t>
            </a:r>
            <a:r>
              <a:rPr i="1" cap="none"/>
              <a:t>Anreize</a:t>
            </a:r>
            <a:r>
              <a:t>.</a:t>
            </a:r>
            <a:br/>
            <a:r>
              <a:t>	2. Kluge Wahl externer </a:t>
            </a:r>
            <a:r>
              <a:rPr i="1" cap="none"/>
              <a:t>Partnerschaften</a:t>
            </a:r>
            <a:r>
              <a:t>.</a:t>
            </a:r>
            <a:br/>
            <a:r>
              <a:t>	3. </a:t>
            </a:r>
            <a:r>
              <a:rPr i="1" cap="none"/>
              <a:t>Führungsstil</a:t>
            </a:r>
            <a:r>
              <a:t>, der Veränderung fördert.</a:t>
            </a:r>
            <a:br/>
            <a:r>
              <a:t>	4. Flexible </a:t>
            </a:r>
            <a:r>
              <a:rPr i="1" cap="none"/>
              <a:t>Organisationsstruktur</a:t>
            </a:r>
            <a:r>
              <a:t>.</a:t>
            </a:r>
            <a:br/>
            <a:r>
              <a:t>	5. Passende </a:t>
            </a:r>
            <a:r>
              <a:rPr i="1" cap="none"/>
              <a:t>technologische Lösungen</a:t>
            </a:r>
            <a:r>
              <a:t> implementieren.</a:t>
            </a:r>
          </a:p>
          <a:p>
            <a:pPr indent="0" defTabSz="914400">
              <a:lnSpc>
                <a:spcPct val="11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br/>
            <a:r>
              <a:t>Zu </a:t>
            </a:r>
            <a:r>
              <a:t>3b: Die  </a:t>
            </a:r>
            <a:r>
              <a:rPr b="1" cap="none">
                <a:solidFill>
                  <a:schemeClr val="accent5"/>
                </a:solidFill>
              </a:rPr>
              <a:t>Sieben Quellen der Innovation</a:t>
            </a:r>
            <a:r>
              <a:t> (</a:t>
            </a:r>
            <a:r>
              <a:rPr i="1" cap="none"/>
              <a:t>Peter Drucker</a:t>
            </a:r>
            <a:r>
              <a:t>)  </a:t>
            </a:r>
            <a:br/>
            <a:r>
              <a:t>	1. </a:t>
            </a:r>
            <a:r>
              <a:rPr i="1" cap="none"/>
              <a:t>Unerwartete</a:t>
            </a:r>
            <a:r>
              <a:t> Erfolgen und Misserfolgen auf den Grund gehen.</a:t>
            </a:r>
            <a:br/>
            <a:r>
              <a:t>	2. </a:t>
            </a:r>
            <a:r>
              <a:rPr i="1" cap="none"/>
              <a:t>Diskrepanzen</a:t>
            </a:r>
            <a:r>
              <a:t> zwischen Ist und Soll hinterfragen.</a:t>
            </a:r>
            <a:br/>
            <a:r>
              <a:t>	3. </a:t>
            </a:r>
            <a:r>
              <a:rPr i="1" cap="none"/>
              <a:t>Engpässe</a:t>
            </a:r>
            <a:r>
              <a:t> auswerten.</a:t>
            </a:r>
            <a:br/>
            <a:r>
              <a:t>	4. Veränderungen im </a:t>
            </a:r>
            <a:r>
              <a:rPr i="1" cap="none"/>
              <a:t>Verbraucherverhalten</a:t>
            </a:r>
            <a:r>
              <a:t> verlangen Anpassungen.</a:t>
            </a:r>
            <a:br/>
            <a:r>
              <a:t>	5. </a:t>
            </a:r>
            <a:r>
              <a:rPr i="1" cap="none"/>
              <a:t>Demografische</a:t>
            </a:r>
            <a:r>
              <a:t> Veränderungen lassen neue Bedürfnisse erkennen.</a:t>
            </a:r>
            <a:br/>
            <a:r>
              <a:t>	6. Änderungen der Wahrnehmungen und Überzeugungen bei den </a:t>
            </a:r>
            <a:r>
              <a:rPr i="1" cap="none"/>
              <a:t>Kunden</a:t>
            </a:r>
            <a:r>
              <a:t> beachten.</a:t>
            </a:r>
            <a:br/>
            <a:r>
              <a:t>	7. Welche </a:t>
            </a:r>
            <a:r>
              <a:rPr i="1" cap="none"/>
              <a:t>wissenschaftlichen</a:t>
            </a:r>
            <a:r>
              <a:t> </a:t>
            </a:r>
            <a:r>
              <a:rPr i="1" cap="none"/>
              <a:t>Durchbrüche</a:t>
            </a:r>
            <a:r>
              <a:t> können auf neue Produkte führen? </a:t>
            </a:r>
          </a:p>
          <a:p>
            <a:pPr indent="0" defTabSz="914400">
              <a:lnSpc>
                <a:spcPct val="11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br/>
          </a:p>
          <a:p>
            <a:pPr indent="0" defTabSz="914400">
              <a:lnSpc>
                <a:spcPct val="11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  </a:t>
            </a: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LAGNU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6F2F336D-2382-7AC5-CC97-D5907DD93A80}" type="slidenum">
              <a:t>13</a:t>
            </a:fld>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LYJAABkSAAAWSkAABAAAAAmAAAACAAAAP//////////MAAAABQAAAAAAAAAAAD//wAAAQAAAP//AAABAA=="/>
              </a:ext>
            </a:extLst>
          </p:cNvSpPr>
          <p:nvPr/>
        </p:nvSpPr>
        <p:spPr>
          <a:xfrm>
            <a:off x="9396730" y="1578610"/>
            <a:ext cx="2371090" cy="5142865"/>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r>
              <a:rPr sz="1200" cap="none">
                <a:solidFill>
                  <a:srgbClr val="000000"/>
                </a:solidFill>
                <a:latin typeface="Cambria" pitchFamily="2" charset="0"/>
                <a:ea typeface="Arial" pitchFamily="2" charset="0"/>
                <a:cs typeface="Arial" pitchFamily="2" charset="0"/>
              </a:rPr>
              <a:t>Das </a:t>
            </a:r>
            <a:r>
              <a:rPr sz="1200" cap="none">
                <a:solidFill>
                  <a:srgbClr val="FF0000"/>
                </a:solidFill>
                <a:latin typeface="Cambria" pitchFamily="2" charset="0"/>
                <a:ea typeface="Arial" pitchFamily="2" charset="0"/>
                <a:cs typeface="Arial" pitchFamily="2" charset="0"/>
              </a:rPr>
              <a:t>Fraunhofer-Institut</a:t>
            </a:r>
            <a:r>
              <a:rPr sz="1200" cap="none">
                <a:solidFill>
                  <a:srgbClr val="000000"/>
                </a:solidFill>
                <a:latin typeface="Cambria" pitchFamily="2" charset="0"/>
                <a:ea typeface="Arial" pitchFamily="2" charset="0"/>
                <a:cs typeface="Arial" pitchFamily="2" charset="0"/>
              </a:rPr>
              <a:t> (</a:t>
            </a:r>
            <a:r>
              <a:rPr sz="1200" i="1" cap="none">
                <a:solidFill>
                  <a:srgbClr val="000000"/>
                </a:solidFill>
                <a:latin typeface="Cambria" pitchFamily="2" charset="0"/>
                <a:ea typeface="Arial" pitchFamily="2" charset="0"/>
                <a:cs typeface="Arial" pitchFamily="2" charset="0"/>
              </a:rPr>
              <a:t>Moritz J. Maier</a:t>
            </a:r>
            <a:r>
              <a:rPr sz="1200" cap="none">
                <a:solidFill>
                  <a:srgbClr val="000000"/>
                </a:solidFill>
                <a:latin typeface="Cambria" pitchFamily="2" charset="0"/>
                <a:ea typeface="Arial" pitchFamily="2" charset="0"/>
                <a:cs typeface="Arial" pitchFamily="2" charset="0"/>
              </a:rPr>
              <a:t>) hat mit </a:t>
            </a:r>
            <a:r>
              <a:rPr sz="1200" cap="none">
                <a:solidFill>
                  <a:srgbClr val="000000"/>
                </a:solidFill>
                <a:latin typeface="Cambria" pitchFamily="2" charset="0"/>
                <a:ea typeface="Arial" pitchFamily="2" charset="0"/>
                <a:cs typeface="Arial" pitchFamily="2" charset="0"/>
              </a:rPr>
              <a:t>KI aus 250.000 Aufsätzen 31 </a:t>
            </a:r>
            <a:r>
              <a:rPr sz="1200" i="1" cap="none">
                <a:solidFill>
                  <a:srgbClr val="FF0000"/>
                </a:solidFill>
                <a:latin typeface="Cambria" pitchFamily="2" charset="0"/>
                <a:ea typeface="Arial" pitchFamily="2" charset="0"/>
                <a:cs typeface="Arial" pitchFamily="2" charset="0"/>
              </a:rPr>
              <a:t>Faktoren</a:t>
            </a:r>
            <a:r>
              <a:rPr sz="1200" cap="none">
                <a:solidFill>
                  <a:srgbClr val="000000"/>
                </a:solidFill>
                <a:latin typeface="Cambria" pitchFamily="2" charset="0"/>
                <a:ea typeface="Arial" pitchFamily="2" charset="0"/>
                <a:cs typeface="Arial" pitchFamily="2" charset="0"/>
              </a:rPr>
              <a:t> gewonnen, die Innovation begünstigen. Diese 31 Faktoren  sind auf 5 Kategorien reduziert. </a:t>
            </a:r>
            <a:endParaRPr sz="1200" cap="none">
              <a:solidFill>
                <a:srgbClr val="000000"/>
              </a:solidFill>
              <a:latin typeface="Cambria" pitchFamily="2" charset="0"/>
              <a:ea typeface="Arial" pitchFamily="2" charset="0"/>
              <a:cs typeface="Arial" pitchFamily="2" charset="0"/>
            </a:endParaR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r>
              <a:rPr sz="1200" cap="none">
                <a:solidFill>
                  <a:srgbClr val="000000"/>
                </a:solidFill>
                <a:latin typeface="Cambria" pitchFamily="2" charset="0"/>
                <a:ea typeface="Arial" pitchFamily="2" charset="0"/>
                <a:cs typeface="Arial" pitchFamily="2" charset="0"/>
              </a:rPr>
              <a:t>Eine der Publikationen von </a:t>
            </a:r>
            <a:r>
              <a:rPr sz="1200" i="1" cap="none">
                <a:solidFill>
                  <a:srgbClr val="FF0000"/>
                </a:solidFill>
                <a:latin typeface="Cambria" pitchFamily="2" charset="0"/>
                <a:ea typeface="Arial" pitchFamily="2" charset="0"/>
                <a:cs typeface="Arial" pitchFamily="2" charset="0"/>
              </a:rPr>
              <a:t>Peter Drucker</a:t>
            </a:r>
            <a:r>
              <a:rPr sz="1200" cap="none">
                <a:solidFill>
                  <a:srgbClr val="000000"/>
                </a:solidFill>
                <a:latin typeface="Cambria" pitchFamily="2" charset="0"/>
                <a:ea typeface="Arial" pitchFamily="2" charset="0"/>
                <a:cs typeface="Arial" pitchFamily="2" charset="0"/>
              </a:rPr>
              <a:t> ist betitelt mit „Disziplin der Innovation“</a:t>
            </a:r>
            <a:endParaRPr sz="1200" cap="none">
              <a:solidFill>
                <a:srgbClr val="000000"/>
              </a:solidFill>
              <a:latin typeface="Cambria" pitchFamily="2" charset="0"/>
              <a:ea typeface="Arial" pitchFamily="2" charset="0"/>
              <a:cs typeface="Arial" pitchFamily="2" charset="0"/>
            </a:endParaRPr>
          </a:p>
          <a:p>
            <a:pPr marL="342900" defTabSz="914400">
              <a:spcBef>
                <a:spcPts val="1280"/>
              </a:spcBef>
              <a:spcAft>
                <a:spcPts val="280"/>
              </a:spcAft>
              <a:tabLst>
                <a:tab pos="0" algn="l"/>
              </a:tabLst>
              <a:defRPr sz="1200" cap="none">
                <a:solidFill>
                  <a:srgbClr val="000000"/>
                </a:solidFill>
                <a:latin typeface="Cambria" pitchFamily="2" charset="0"/>
                <a:ea typeface="Arial" pitchFamily="2" charset="0"/>
                <a:cs typeface="Arial" pitchFamily="2" charset="0"/>
              </a:defRPr>
            </a:pPr>
            <a:r>
              <a:t>Die Quellen 1, 2, 3 betreffen Unerwartetes beim Betrieb,</a:t>
            </a:r>
          </a:p>
          <a:p>
            <a:pPr marL="342900" defTabSz="914400">
              <a:spcBef>
                <a:spcPts val="1280"/>
              </a:spcBef>
              <a:spcAft>
                <a:spcPts val="280"/>
              </a:spcAft>
              <a:tabLst>
                <a:tab pos="0" algn="l"/>
              </a:tabLst>
              <a:defRPr sz="1200" cap="none">
                <a:solidFill>
                  <a:srgbClr val="000000"/>
                </a:solidFill>
                <a:latin typeface="Cambria" pitchFamily="2" charset="0"/>
                <a:ea typeface="Arial" pitchFamily="2" charset="0"/>
                <a:cs typeface="Arial" pitchFamily="2" charset="0"/>
              </a:defRPr>
            </a:pPr>
            <a:r>
              <a:t>die Quellen 4, 5, 6 sind </a:t>
            </a:r>
            <a:r>
              <a:t>Ver-änderungen beim Absatz.</a:t>
            </a:r>
          </a:p>
          <a:p>
            <a:pPr marL="342900" defTabSz="914400">
              <a:spcBef>
                <a:spcPts val="1280"/>
              </a:spcBef>
              <a:spcAft>
                <a:spcPts val="280"/>
              </a:spcAft>
              <a:tabLst>
                <a:tab pos="0" algn="l"/>
              </a:tabLst>
              <a:defRPr sz="1200" cap="none">
                <a:solidFill>
                  <a:srgbClr val="000000"/>
                </a:solidFill>
                <a:latin typeface="Cambria" pitchFamily="2" charset="0"/>
                <a:ea typeface="Arial" pitchFamily="2" charset="0"/>
                <a:cs typeface="Arial" pitchFamily="2" charset="0"/>
              </a:defRPr>
            </a:pPr>
          </a:p>
          <a:p>
            <a:pPr marL="342900" defTabSz="914400">
              <a:spcBef>
                <a:spcPts val="1280"/>
              </a:spcBef>
              <a:spcAft>
                <a:spcPts val="280"/>
              </a:spcAft>
              <a:tabLst>
                <a:tab pos="0" algn="l"/>
              </a:tabLst>
              <a:defRPr sz="1200" cap="none">
                <a:solidFill>
                  <a:srgbClr val="000000"/>
                </a:solidFill>
                <a:latin typeface="Cambria" pitchFamily="2" charset="0"/>
                <a:ea typeface="Arial" pitchFamily="2" charset="0"/>
                <a:cs typeface="Arial" pitchFamily="2" charset="0"/>
              </a:defRPr>
            </a:p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p>
        </p:txBody>
      </p:sp>
    </p:spTree>
  </p:cSld>
  <p:clrMapOvr>
    <a:masterClrMapping/>
  </p:clrMapOvr>
  <p:timing>
    <p:tnLst>
      <p:par>
        <p:cTn id="1" dur="indefinite" restart="never" nodeType="tmRoot"/>
      </p:par>
    </p:tnLst>
  </p:timing>
</p:sld>
</file>

<file path=ppt/slides/slide14.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BBmk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Quellen der Innovation </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Hg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HOwAAlScAABAAAAAmAAAACAAAAL0QAAD//8EBMAAAABQAAAAAAAAAAAD//wAAAQAAAP//AAABAA=="/>
              </a:ext>
            </a:extLst>
          </p:cNvSpPr>
          <p:nvPr>
            <p:ph type="subTitle" idx="1"/>
          </p:nvPr>
        </p:nvSpPr>
        <p:spPr>
          <a:xfrm>
            <a:off x="553720" y="1550035"/>
            <a:ext cx="9163685" cy="4884420"/>
          </a:xfrm>
          <a:noFill/>
          <a:ln>
            <a:noFill/>
          </a:ln>
          <a:effectLst/>
        </p:spPr>
        <p:txBody>
          <a:bodyPr vert="horz" wrap="square" lIns="91440" tIns="45720" rIns="91440" bIns="45720" numCol="1" spcCol="215900" anchor="t">
            <a:prstTxWarp prst="textNoShape">
              <a:avLst/>
            </a:prstTxWarp>
          </a:bodyPr>
          <a:lstStyle/>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4. Quelle:</a:t>
            </a:r>
            <a:r>
              <a:rPr cap="none">
                <a:solidFill>
                  <a:srgbClr val="FF0000"/>
                </a:solidFill>
              </a:rPr>
              <a:t> </a:t>
            </a:r>
            <a:r>
              <a:rPr b="1" cap="none">
                <a:solidFill>
                  <a:srgbClr val="FF0000"/>
                </a:solidFill>
              </a:rPr>
              <a:t>Offene Innovation</a:t>
            </a:r>
            <a:r>
              <a:t>: Der Innovator greift Anregungen und Wünsche aus Foren sowie Vorschläge von Kunden, Lieferanten, und Hochschulen auf.  Ideenwettbewerbe werden organisiert und Kooperationen mit externen Experten begonnen.</a:t>
            </a:r>
            <a:br/>
            <a:br/>
            <a:r>
              <a:t>Eventuell macht der Innovator eigene Entwicklungen öffentlich zugänglich, anstatt alles als intern zu klassifizieren und geheim zu halten.</a:t>
            </a:r>
            <a:br/>
            <a:br/>
            <a:r>
              <a:t>So wird das Potenzial an innovativen Entwicklungen vergrößert und es bieten sich technische Partnerschaften an. Das senkt Kosten und beschleunigt den Prozess der Innovation. </a:t>
            </a: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Das Konzept der Offenen Innovation mit dem Verweben  von internen und von externen Flüsse von Ideen wurde von </a:t>
            </a:r>
            <a:r>
              <a:rPr i="1" cap="none"/>
              <a:t>Henry Chesbrough</a:t>
            </a:r>
            <a:r>
              <a:t> (geboren 1956, </a:t>
            </a:r>
            <a:r>
              <a:t>UC Berkeley) analysiert.</a:t>
            </a: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In der Nachbarschaft zur Offenen Innovation steht die </a:t>
            </a:r>
            <a:r>
              <a:rPr b="1" cap="none">
                <a:solidFill>
                  <a:srgbClr val="FF0000"/>
                </a:solidFill>
              </a:rPr>
              <a:t>Nutzerinnovation</a:t>
            </a:r>
            <a:r>
              <a:t>. Die nach </a:t>
            </a:r>
            <a:r>
              <a:rPr i="1" cap="none"/>
              <a:t>Eric von </a:t>
            </a:r>
            <a:r>
              <a:rPr i="1" cap="none"/>
              <a:t>Hippel</a:t>
            </a:r>
            <a:r>
              <a:t> (geboren 1941, MIT) entwickelte </a:t>
            </a:r>
            <a:r>
              <a:rPr b="1" cap="none">
                <a:solidFill>
                  <a:schemeClr val="accent5"/>
                </a:solidFill>
              </a:rPr>
              <a:t>Lead-User-Methode</a:t>
            </a:r>
            <a:r>
              <a:t> ist darauf fokussiert, führende </a:t>
            </a:r>
            <a:r>
              <a:t>Endnutzer in den Innovationsprozess einzubeziehen.</a:t>
            </a: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br/>
            <a:endParaRPr sz="1200" cap="none">
              <a:hlinkClick r:id="rId3" action="ppaction://hlinksldjump"/>
            </a:endParaR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4309A46C-22AE-5C52-E0B1-D407EAFF1681}" type="slidenum">
              <a:t>14</a:t>
            </a:fld>
          </a:p>
        </p:txBody>
      </p:sp>
      <p:pic>
        <p:nvPicPr>
          <p:cNvPr id="6" name="Grafik2"/>
          <p:cNvPicPr>
            <a:extLst>
              <a:ext uri="smNativeData">
                <pr:smNativeData xmlns:pr="smNativeData" xmlns="smNativeData" val="SMDATA_18_7o81aRMAAAAlAAAAEQ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C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MA8AAAFAwAAZEgAAGwTAAAQAAAAJgAAAAgAAAD//////////zAAAAAUAAAAAAAAAAAA//8AAAEAAAD//wAAAQA="/>
              </a:ext>
            </a:extLst>
          </p:cNvPicPr>
          <p:nvPr/>
        </p:nvPicPr>
        <p:blipFill>
          <a:blip r:embed="rId4"/>
          <a:stretch>
            <a:fillRect/>
          </a:stretch>
        </p:blipFill>
        <p:spPr>
          <a:xfrm>
            <a:off x="9875520" y="490855"/>
            <a:ext cx="1892300" cy="2666365"/>
          </a:xfrm>
          <a:prstGeom prst="rect">
            <a:avLst/>
          </a:prstGeom>
          <a:noFill/>
          <a:ln>
            <a:noFill/>
          </a:ln>
          <a:effectLst/>
        </p:spPr>
      </p:pic>
    </p:spTree>
  </p:cSld>
  <p:clrMapOvr>
    <a:masterClrMapping/>
  </p:clrMapOvr>
  <p:timing>
    <p:tnLst>
      <p:par>
        <p:cTn id="1" dur="indefinite" restart="never" nodeType="tmRoot"/>
      </p:par>
    </p:tnLst>
  </p:timing>
</p:sld>
</file>

<file path=ppt/slides/slide15.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BBmk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H1w////////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Offener Standard oder </a:t>
            </a:r>
            <a:r>
              <a:rPr sz="2400" b="1" cap="none">
                <a:solidFill>
                  <a:schemeClr val="accent5"/>
                </a:solidFill>
                <a:latin typeface="Cambria" pitchFamily="2" charset="0"/>
                <a:ea typeface="Basic Roman" pitchFamily="1" charset="0"/>
                <a:cs typeface="Basic Roman" pitchFamily="1" charset="0"/>
              </a:rPr>
              <a:t>proprietäres System? </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ONBw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QMAADMJAACYOwAAlScAABAAAAAmAAAACAAAAP1w////////MAAAABQAAAAAAAAAAAD//wAAAQAAAP//AAABAA=="/>
              </a:ext>
            </a:extLst>
          </p:cNvSpPr>
          <p:nvPr>
            <p:ph type="subTitle" idx="1"/>
          </p:nvPr>
        </p:nvSpPr>
        <p:spPr>
          <a:xfrm>
            <a:off x="554355" y="1495425"/>
            <a:ext cx="9133205" cy="4939030"/>
          </a:xfrm>
          <a:noFill/>
          <a:ln>
            <a:noFill/>
          </a:ln>
          <a:effectLst/>
        </p:spPr>
        <p:txBody>
          <a:bodyPr vert="horz" wrap="square" lIns="91440" tIns="45720" rIns="91440" bIns="45720" numCol="1" spcCol="215900" anchor="t">
            <a:prstTxWarp prst="textNoShape">
              <a:avLst/>
            </a:prstTxWarp>
          </a:bodyPr>
          <a:lstStyle/>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Ein </a:t>
            </a:r>
            <a:r>
              <a:rPr b="1" cap="none">
                <a:solidFill>
                  <a:srgbClr val="FF0000"/>
                </a:solidFill>
              </a:rPr>
              <a:t>offener Standard</a:t>
            </a:r>
            <a:r>
              <a:t> ist frei zugänglich und fördert die Kompatibilität sowie Interoperabilität zwischen verschiedenen Systemen. Ein </a:t>
            </a:r>
            <a:r>
              <a:rPr b="1" cap="none">
                <a:solidFill>
                  <a:srgbClr val="FF0000"/>
                </a:solidFill>
              </a:rPr>
              <a:t>proprietäres System</a:t>
            </a:r>
            <a:r>
              <a:t> wird als unverträglich mit benachbarten Produkten, Komponenten oder Ersatzteilen anderer Hersteller gestaltet. </a:t>
            </a:r>
          </a:p>
          <a:p>
            <a:pPr marL="685800" defTabSz="914400">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rPr i="1" cap="none"/>
              <a:t>Schnell</a:t>
            </a:r>
            <a:r>
              <a:t>e </a:t>
            </a:r>
            <a:r>
              <a:rPr i="1" cap="none"/>
              <a:t>Verbreitung</a:t>
            </a:r>
            <a:r>
              <a:t>: Ein offener Standard wird gewählt, wenn eine schnelle Marktdurchdringung,  Interoperabilität und gemeinschaftliche Innovation angestrebt wird. </a:t>
            </a:r>
          </a:p>
          <a:p>
            <a:pPr marL="685800" defTabSz="914400">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rPr i="1" cap="none"/>
              <a:t>Zahlungsbereitschaft abschöpfen</a:t>
            </a:r>
            <a:r>
              <a:t>: Ein </a:t>
            </a:r>
            <a:r>
              <a:t>proprietäres System erlaubt, einen </a:t>
            </a:r>
            <a:r>
              <a:t>Wettbewerbsvorteil für einige Zeit zu sichern und die volle Kontrolle zu behalten. Dieser Weg wird gewählt, wenn die neue Technologie so exklusive und attraktive Merkmale hat, dass hohe Preise erzielt werden können, die stabilisiert werden sollen.  </a:t>
            </a: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Einige Innovationen kombinieren Elemente beider Ansätze, indem sie offene Standards für eine grundlegende Interoperabilität bei der Innovation nutzen, darauf aber weitere </a:t>
            </a:r>
            <a:r>
              <a:t>proprietäre Innovationen setzen, um sich abzuheben. Beispiel: Autos sind irgendwie gleich und substituierbar, doch manche Modelle haben im Design „unverwechselbare und herausragende“ Neuerungen.    </a:t>
            </a: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Es kommt auch vor, dass ein zunächst </a:t>
            </a:r>
            <a:r>
              <a:t>proprietäres System geöffnet wird, um eine Verdrängung zu umgehen. Beispiel: Microsoft hatte den Office-Standard .</a:t>
            </a:r>
            <a:r>
              <a:t>doc und .</a:t>
            </a:r>
            <a:r>
              <a:t>docx proprietär begonnen und später für konkurrierende Office-Software geöffnet.  </a:t>
            </a: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3FC51BB7-F9D2-90ED-9C7D-0FB855336A5A}" type="slidenum">
              <a:t>15</a:t>
            </a:fld>
          </a:p>
        </p:txBody>
      </p:sp>
    </p:spTree>
  </p:cSld>
  <p:clrMapOvr>
    <a:masterClrMapping/>
  </p:clrMapOvr>
  <p:timing>
    <p:tnLst>
      <p:par>
        <p:cTn id="1" dur="indefinite" restart="never" nodeType="tmRoot"/>
      </p:par>
    </p:tnLst>
  </p:timing>
</p:sld>
</file>

<file path=ppt/slides/slide16.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BBmk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Ursachen des Wandels</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ONBw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AWNAAAlScAABAAAAAmAAAACAAAAL0QAAD//8EBMAAAABQAAAAAAAAAAAD//wAAAQAAAP//AAABAA=="/>
              </a:ext>
            </a:extLst>
          </p:cNvSpPr>
          <p:nvPr>
            <p:ph type="subTitle" idx="1"/>
          </p:nvPr>
        </p:nvSpPr>
        <p:spPr>
          <a:xfrm>
            <a:off x="553720" y="1550035"/>
            <a:ext cx="7913370" cy="4884420"/>
          </a:xfrm>
          <a:noFill/>
          <a:ln>
            <a:noFill/>
          </a:ln>
          <a:effectLst/>
        </p:spPr>
        <p:txBody>
          <a:bodyPr vert="horz" wrap="square" lIns="91440" tIns="45720" rIns="91440" bIns="45720" numCol="1" spcCol="215900" anchor="t">
            <a:prstTxWarp prst="textNoShape">
              <a:avLst/>
            </a:prstTxWarp>
          </a:bodyPr>
          <a:lstStyle/>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br/>
            <a:r>
              <a:t>Ursachen des Wandels liegen </a:t>
            </a: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(1) im </a:t>
            </a:r>
            <a:r>
              <a:rPr b="1" cap="none">
                <a:solidFill>
                  <a:schemeClr val="accent5"/>
                </a:solidFill>
              </a:rPr>
              <a:t>Wunsch der Menschen</a:t>
            </a:r>
            <a:r>
              <a:t> nach neuen und verbesserten Gütern, den sie in den Märkten ausdrücken.</a:t>
            </a:r>
            <a:br/>
            <a:br/>
            <a:r>
              <a:t>sowie in der </a:t>
            </a:r>
            <a:r>
              <a:rPr b="1" cap="none">
                <a:solidFill>
                  <a:schemeClr val="accent5"/>
                </a:solidFill>
              </a:rPr>
              <a:t>Notwendigkeit einer jeden Unternehmung</a:t>
            </a:r>
            <a:r>
              <a:t>, ihre Stellung im Markt gegenüber Kunden zu verbessern – über Preis/Kosten und Qualität: </a:t>
            </a:r>
            <a:br/>
            <a:br/>
            <a:r>
              <a:t>(2) bessere und günstigere Werkstoffe und Produktionsverfahren implementieren, </a:t>
            </a: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(3) innovative Produkte entwickeln, in den Markt einführen und ihn durchdringen.</a:t>
            </a:r>
            <a:b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rPr sz="1500" cap="none">
                <a:solidFill>
                  <a:srgbClr val="000000"/>
                </a:solidFill>
              </a:rPr>
              <a:t> </a:t>
            </a:r>
            <a:endParaRPr sz="1500" cap="none">
              <a:solidFill>
                <a:srgbClr val="000000"/>
              </a:solidFill>
            </a:endParaRPr>
          </a:p>
          <a:p>
            <a:pPr indent="0" defTabSz="914400">
              <a:lnSpc>
                <a:spcPct val="100000"/>
              </a:lnSpc>
              <a:spcBef>
                <a:spcPts val="1275"/>
              </a:spcBef>
              <a:spcAft>
                <a:spcPts val="275"/>
              </a:spcAft>
              <a:buNone/>
              <a:tabLst>
                <a:tab pos="0" algn="l"/>
              </a:tabLst>
              <a:defRPr sz="1500" cap="none">
                <a:solidFill>
                  <a:srgbClr val="000000"/>
                </a:solidFill>
              </a:defRPr>
            </a:pPr>
          </a:p>
          <a:p>
            <a:pPr indent="0" defTabSz="914400">
              <a:lnSpc>
                <a:spcPct val="100000"/>
              </a:lnSpc>
              <a:spcBef>
                <a:spcPts val="1280"/>
              </a:spcBef>
              <a:spcAft>
                <a:spcPts val="280"/>
              </a:spcAft>
              <a:buNone/>
              <a:tabLst>
                <a:tab pos="0" algn="l"/>
              </a:tabLst>
              <a:defRPr sz="1500" cap="none">
                <a:solidFill>
                  <a:srgbClr val="000000"/>
                </a:solidFill>
              </a:defRPr>
            </a:p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1C1361B1-FFF1-4697-BFAB-09C22FE5495C}" type="slidenum">
              <a:t>16</a:t>
            </a:fld>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JzgAAGYKAADgRwAABikAABAAAAAmAAAACAAAAP//////////MAAAABQAAAAAAAAAAAD//wAAAQAAAP//AAABAA=="/>
              </a:ext>
            </a:extLst>
          </p:cNvSpPr>
          <p:nvPr/>
        </p:nvSpPr>
        <p:spPr>
          <a:xfrm>
            <a:off x="9128125" y="1690370"/>
            <a:ext cx="2555875" cy="497840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r>
              <a:rPr sz="1200" cap="none">
                <a:solidFill>
                  <a:srgbClr val="000000"/>
                </a:solidFill>
                <a:latin typeface="Cambria" pitchFamily="2" charset="0"/>
                <a:ea typeface="Arial" pitchFamily="2" charset="0"/>
                <a:cs typeface="Arial" pitchFamily="2" charset="0"/>
              </a:rPr>
              <a:t>… eine Folge freiheitlicher Marktwirtschaft.</a:t>
            </a:r>
            <a:br/>
            <a:br/>
            <a:br/>
            <a:r>
              <a:rPr sz="1200" cap="none">
                <a:solidFill>
                  <a:srgbClr val="000000"/>
                </a:solidFill>
                <a:latin typeface="Cambria" pitchFamily="2" charset="0"/>
                <a:ea typeface="Arial" pitchFamily="2" charset="0"/>
                <a:cs typeface="Arial" pitchFamily="2" charset="0"/>
              </a:rPr>
              <a:t>... weil Unternehmen selbst versuchen, die eigene Stellung im Markt und den Markterfolg zu verbessern.</a:t>
            </a:r>
            <a:br/>
            <a:endParaRPr sz="1200" cap="none">
              <a:solidFill>
                <a:srgbClr val="000000"/>
              </a:solidFill>
              <a:latin typeface="Cambria" pitchFamily="2" charset="0"/>
              <a:ea typeface="Arial" pitchFamily="2" charset="0"/>
              <a:cs typeface="Arial" pitchFamily="2" charset="0"/>
            </a:endParaR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r>
              <a:rPr sz="1200" cap="none">
                <a:solidFill>
                  <a:srgbClr val="000000"/>
                </a:solidFill>
                <a:latin typeface="Cambria" pitchFamily="2" charset="0"/>
                <a:ea typeface="Arial" pitchFamily="2" charset="0"/>
                <a:cs typeface="Arial" pitchFamily="2" charset="0"/>
              </a:rPr>
              <a:t>.</a:t>
            </a:r>
            <a:br/>
            <a:endParaRPr sz="1200" cap="none">
              <a:solidFill>
                <a:srgbClr val="000000"/>
              </a:solidFill>
              <a:latin typeface="Cambria" pitchFamily="2" charset="0"/>
              <a:ea typeface="Arial" pitchFamily="2" charset="0"/>
              <a:cs typeface="Arial" pitchFamily="2" charset="0"/>
            </a:endParaR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p>
        </p:txBody>
      </p:sp>
    </p:spTree>
  </p:cSld>
  <p:clrMapOvr>
    <a:masterClrMapping/>
  </p:clrMapOvr>
  <p:timing>
    <p:tnLst>
      <p:par>
        <p:cTn id="1" dur="indefinite" restart="never" nodeType="tmRoot"/>
      </p:par>
    </p:tnLst>
  </p:timing>
</p:sld>
</file>

<file path=ppt/slides/slide17.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Alle treiben den Wandel und sind selbst getrieben </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KA71z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L0QAAD//8EB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1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Wir Menschen haben den natürlichen </a:t>
            </a:r>
            <a:r>
              <a:rPr b="1" cap="none">
                <a:solidFill>
                  <a:schemeClr val="accent5"/>
                </a:solidFill>
              </a:rPr>
              <a:t>Wunsch</a:t>
            </a:r>
            <a:r>
              <a:t>, für den Alltag neue und verbesserte Produkte kaufen zu können. Diesen Wunsch zeigen wir im Markt und </a:t>
            </a:r>
            <a:r>
              <a:rPr b="1" cap="none">
                <a:solidFill>
                  <a:schemeClr val="accent5"/>
                </a:solidFill>
              </a:rPr>
              <a:t>drängen</a:t>
            </a:r>
            <a:r>
              <a:t> so die Anbieter, ihn zu erfüllen. Unternehmen entwickeln Innovationen – und drängen uns dann als ihre Kunden zum Kauf oder zur Übernahme der neuen Möglichkeiten. </a:t>
            </a:r>
            <a:br/>
            <a:r>
              <a:t> </a:t>
            </a:r>
          </a:p>
          <a:p>
            <a:pPr indent="0" defTabSz="914400">
              <a:lnSpc>
                <a:spcPct val="11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Die Unternehmen </a:t>
            </a:r>
            <a:r>
              <a:rPr b="1" cap="none">
                <a:solidFill>
                  <a:schemeClr val="accent5"/>
                </a:solidFill>
              </a:rPr>
              <a:t>wünschen</a:t>
            </a:r>
            <a:r>
              <a:t> sich ihrerseits für die Produktion neue Werkstoffe, neue Verfahren und neue Anlagen, die bessere Qualitäten bei geringeren Kosten liefern. </a:t>
            </a:r>
          </a:p>
          <a:p>
            <a:pPr indent="0" defTabSz="914400">
              <a:lnSpc>
                <a:spcPct val="11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br/>
            <a:r>
              <a:t>Die neuen Materialien und </a:t>
            </a:r>
            <a:r>
              <a:t>Fertigungsanlagen sind </a:t>
            </a:r>
            <a:r>
              <a:rPr b="1" cap="none">
                <a:solidFill>
                  <a:schemeClr val="accent5"/>
                </a:solidFill>
              </a:rPr>
              <a:t>wiederum Produkte</a:t>
            </a:r>
            <a:r>
              <a:t>, die andere Unternehmen (Ausrüster, </a:t>
            </a:r>
            <a:r>
              <a:t>Vorleister) als ihre Innovationen im </a:t>
            </a:r>
            <a:r>
              <a:t>B2B Geschäft anbieten. Die Ausrüster und </a:t>
            </a:r>
            <a:r>
              <a:t>Vorleister </a:t>
            </a:r>
            <a:r>
              <a:rPr b="1" cap="none">
                <a:solidFill>
                  <a:schemeClr val="accent5"/>
                </a:solidFill>
              </a:rPr>
              <a:t>drängen</a:t>
            </a:r>
            <a:r>
              <a:t> dann ihre unternehmerischen Kunden dazu, die neuen Werkstoffe, Komponenten, Verfahren und Einrichtungen zu übernehmen. </a:t>
            </a:r>
          </a:p>
          <a:p>
            <a:pPr indent="0" defTabSz="914400">
              <a:lnSpc>
                <a:spcPct val="11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br/>
            <a:r>
              <a:rPr b="1" cap="none">
                <a:solidFill>
                  <a:schemeClr val="accent5"/>
                </a:solidFill>
              </a:rPr>
              <a:t>So sind Unternehmen vom Wandel Betroffene und den Wandel antreibende Akteure</a:t>
            </a:r>
            <a:r>
              <a:t>. </a:t>
            </a:r>
            <a:br/>
            <a:br/>
            <a:br/>
            <a:r>
              <a:rPr cap="none">
                <a:solidFill>
                  <a:srgbClr val="000000"/>
                </a:solidFill>
              </a:rPr>
              <a:t>  </a:t>
            </a:r>
            <a:endParaRPr cap="none">
              <a:solidFill>
                <a:srgbClr val="000000"/>
              </a:solidFill>
            </a:endParaR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rPr cap="none">
                <a:solidFill>
                  <a:srgbClr val="000000"/>
                </a:solidFill>
              </a:rPr>
              <a:t>  </a:t>
            </a:r>
            <a:endParaRPr cap="none">
              <a:solidFill>
                <a:srgbClr val="000000"/>
              </a:solidFill>
            </a:endParaRPr>
          </a:p>
          <a:p>
            <a:pPr indent="0" defTabSz="914400">
              <a:lnSpc>
                <a:spcPct val="100000"/>
              </a:lnSpc>
              <a:spcBef>
                <a:spcPts val="1280"/>
              </a:spcBef>
              <a:spcAft>
                <a:spcPts val="280"/>
              </a:spcAft>
              <a:buNone/>
              <a:tabLst>
                <a:tab pos="0" algn="l"/>
              </a:tabLst>
              <a:defRPr sz="1600" cap="none">
                <a:solidFill>
                  <a:srgbClr val="000000"/>
                </a:solidFill>
                <a:latin typeface="Cambria" pitchFamily="2" charset="0"/>
                <a:ea typeface="Basic Roman" pitchFamily="1" charset="0"/>
                <a:cs typeface="Basic Roman" pitchFamily="1" charset="0"/>
              </a:defRPr>
            </a:pPr>
          </a:p>
          <a:p>
            <a:pPr indent="0" defTabSz="914400">
              <a:lnSpc>
                <a:spcPct val="100000"/>
              </a:lnSpc>
              <a:spcBef>
                <a:spcPts val="1280"/>
              </a:spcBef>
              <a:spcAft>
                <a:spcPts val="280"/>
              </a:spcAft>
              <a:buNone/>
              <a:tabLst>
                <a:tab pos="0" algn="l"/>
              </a:tabLst>
            </a:pPr>
            <a:br/>
            <a:endParaRPr sz="1500" cap="none">
              <a:solidFill>
                <a:srgbClr val="000000"/>
              </a:solidFill>
              <a:latin typeface="Cambria" pitchFamily="2" charset="0"/>
              <a:ea typeface="Basic Roman" pitchFamily="1" charset="0"/>
              <a:cs typeface="Basic Roman" pitchFamily="1" charset="0"/>
            </a:endParaRPr>
          </a:p>
          <a:p>
            <a:pPr indent="0" defTabSz="914400">
              <a:lnSpc>
                <a:spcPct val="100000"/>
              </a:lnSpc>
              <a:spcBef>
                <a:spcPts val="1275"/>
              </a:spcBef>
              <a:spcAft>
                <a:spcPts val="275"/>
              </a:spcAft>
              <a:buNone/>
              <a:tabLst>
                <a:tab pos="0" algn="l"/>
              </a:tabLst>
              <a:defRPr sz="1500" i="1" cap="none">
                <a:solidFill>
                  <a:srgbClr val="000000"/>
                </a:solidFill>
                <a:latin typeface="Times New Roman" pitchFamily="1" charset="0"/>
                <a:ea typeface="Basic Roman" pitchFamily="1" charset="0"/>
                <a:cs typeface="Basic Roman" pitchFamily="1" charset="0"/>
              </a:defRPr>
            </a:pPr>
          </a:p>
          <a:p>
            <a:pPr indent="0" defTabSz="914400">
              <a:lnSpc>
                <a:spcPct val="100000"/>
              </a:lnSpc>
              <a:spcBef>
                <a:spcPts val="1275"/>
              </a:spcBef>
              <a:spcAft>
                <a:spcPts val="275"/>
              </a:spcAft>
              <a:buNone/>
              <a:tabLst>
                <a:tab pos="0" algn="l"/>
              </a:tabLst>
            </a:pPr>
            <a:r>
              <a:rPr sz="1500" cap="none">
                <a:solidFill>
                  <a:srgbClr val="000000"/>
                </a:solidFill>
                <a:latin typeface="Cambria" pitchFamily="2" charset="0"/>
                <a:ea typeface="Basic Roman" pitchFamily="1" charset="0"/>
                <a:cs typeface="Basic Roman" pitchFamily="1" charset="0"/>
              </a:rPr>
              <a:t>    </a:t>
            </a:r>
            <a:endParaRPr sz="1500" cap="none">
              <a:solidFill>
                <a:srgbClr val="000000"/>
              </a:solidFill>
              <a:latin typeface="Cambria" pitchFamily="2" charset="0"/>
              <a:ea typeface="Basic Roman" pitchFamily="1" charset="0"/>
              <a:cs typeface="Basic Roman" pitchFamily="1" charset="0"/>
            </a:endParaRPr>
          </a:p>
          <a:p>
            <a:pPr indent="0" defTabSz="914400">
              <a:lnSpc>
                <a:spcPct val="100000"/>
              </a:lnSpc>
              <a:spcBef>
                <a:spcPts val="1275"/>
              </a:spcBef>
              <a:spcAft>
                <a:spcPts val="275"/>
              </a:spcAft>
              <a:buNone/>
              <a:tabLst>
                <a:tab pos="0" algn="l"/>
              </a:tabLst>
              <a:defRPr sz="1500" cap="none">
                <a:solidFill>
                  <a:srgbClr val="000000"/>
                </a:solidFill>
              </a:defRPr>
            </a:pPr>
          </a:p>
          <a:p>
            <a:pPr indent="0" defTabSz="914400">
              <a:lnSpc>
                <a:spcPct val="100000"/>
              </a:lnSpc>
              <a:spcBef>
                <a:spcPts val="1280"/>
              </a:spcBef>
              <a:spcAft>
                <a:spcPts val="280"/>
              </a:spcAft>
              <a:buNone/>
              <a:tabLst>
                <a:tab pos="0" algn="l"/>
              </a:tabLst>
              <a:defRPr sz="1500" cap="none">
                <a:solidFill>
                  <a:srgbClr val="000000"/>
                </a:solidFill>
              </a:defRPr>
            </a:p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UFBT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402BE4C4-8AAD-7E12-E393-7C47AADD1529}" type="slidenum">
              <a:t>17</a:t>
            </a:fld>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0zkAALYJAADIRwAAOCkAABAAAAAmAAAACAAAAP//////////MAAAABQAAAAAAAAAAAD//wAAAQAAAP//AAABAA=="/>
              </a:ext>
            </a:extLst>
          </p:cNvSpPr>
          <p:nvPr/>
        </p:nvSpPr>
        <p:spPr>
          <a:xfrm>
            <a:off x="9399905" y="1578610"/>
            <a:ext cx="2268855" cy="512191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r>
              <a:rPr sz="1200" cap="none">
                <a:solidFill>
                  <a:srgbClr val="FF0000"/>
                </a:solidFill>
                <a:latin typeface="Cambria" pitchFamily="2" charset="0"/>
                <a:ea typeface="Arial" pitchFamily="2" charset="0"/>
                <a:cs typeface="Arial" pitchFamily="2" charset="0"/>
              </a:rPr>
              <a:t>Konsumenten treiben den Wandel und sind Getriebene</a:t>
            </a:r>
            <a:r>
              <a:rPr sz="1200" cap="none">
                <a:solidFill>
                  <a:srgbClr val="000000"/>
                </a:solidFill>
                <a:latin typeface="Cambria" pitchFamily="2" charset="0"/>
                <a:ea typeface="Arial" pitchFamily="2" charset="0"/>
                <a:cs typeface="Arial" pitchFamily="2" charset="0"/>
              </a:rPr>
              <a:t>.</a:t>
            </a:r>
            <a:br/>
            <a:br/>
            <a:br/>
            <a:br/>
            <a:endParaRPr sz="1200" cap="none">
              <a:solidFill>
                <a:srgbClr val="000000"/>
              </a:solidFill>
              <a:latin typeface="Cambria" pitchFamily="2" charset="0"/>
              <a:ea typeface="Arial" pitchFamily="2" charset="0"/>
              <a:cs typeface="Arial" pitchFamily="2" charset="0"/>
            </a:endParaR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r>
              <a:rPr sz="1200" cap="none">
                <a:solidFill>
                  <a:srgbClr val="FF0000"/>
                </a:solidFill>
                <a:latin typeface="Cambria" pitchFamily="2" charset="0"/>
                <a:ea typeface="Arial" pitchFamily="2" charset="0"/>
                <a:cs typeface="Arial" pitchFamily="2" charset="0"/>
              </a:rPr>
              <a:t>Unternehmen treiben den Wandel und sind Getriebene</a:t>
            </a:r>
            <a:r>
              <a:rPr sz="1200" cap="none">
                <a:solidFill>
                  <a:srgbClr val="000000"/>
                </a:solidFill>
                <a:latin typeface="Cambria" pitchFamily="2" charset="0"/>
                <a:ea typeface="Arial" pitchFamily="2" charset="0"/>
                <a:cs typeface="Arial" pitchFamily="2" charset="0"/>
              </a:rPr>
              <a:t>.</a:t>
            </a:r>
            <a:br/>
            <a:endParaRPr sz="1200" cap="none">
              <a:solidFill>
                <a:srgbClr val="000000"/>
              </a:solidFill>
              <a:latin typeface="Cambria" pitchFamily="2" charset="0"/>
              <a:ea typeface="Arial" pitchFamily="2" charset="0"/>
              <a:cs typeface="Arial" pitchFamily="2" charset="0"/>
            </a:endParaR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p>
        </p:txBody>
      </p:sp>
    </p:spTree>
  </p:cSld>
  <p:clrMapOvr>
    <a:masterClrMapping/>
  </p:clrMapOvr>
  <p:timing>
    <p:tnLst>
      <p:par>
        <p:cTn id="1" dur="indefinite" restart="never" nodeType="tmRoot"/>
      </p:par>
    </p:tnLst>
  </p:timing>
</p:sld>
</file>

<file path=ppt/slides/slide18.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Innovationen wirken auf Lebensstil und Industriestruktur</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BNRQAAlScAABAAAAAmAAAACAAAAL0QAAD//8EBMAAAABQAAAAAAAAAAAD//wAAAQAAAP//AAABAA=="/>
              </a:ext>
            </a:extLst>
          </p:cNvSpPr>
          <p:nvPr>
            <p:ph type="subTitle" idx="1"/>
          </p:nvPr>
        </p:nvSpPr>
        <p:spPr>
          <a:xfrm>
            <a:off x="553720" y="1550035"/>
            <a:ext cx="10711815" cy="4884420"/>
          </a:xfrm>
          <a:noFill/>
          <a:ln>
            <a:noFill/>
          </a:ln>
          <a:effectLst/>
        </p:spPr>
        <p:txBody>
          <a:bodyPr vert="horz" wrap="square" lIns="91440" tIns="45720" rIns="91440" bIns="45720" numCol="1" spcCol="215900" anchor="t">
            <a:prstTxWarp prst="textNoShape">
              <a:avLst/>
            </a:prstTxWarp>
          </a:bodyPr>
          <a:lstStyle/>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Bei der Innovation in der Wirtschaft gibt es drei Hauptrollen: </a:t>
            </a: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t> </a:t>
            </a:r>
            <a:r>
              <a:rPr b="1" cap="none">
                <a:solidFill>
                  <a:schemeClr val="accent5"/>
                </a:solidFill>
              </a:rPr>
              <a:t>Unternehmen</a:t>
            </a:r>
            <a:r>
              <a:t> </a:t>
            </a: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t>und ihre </a:t>
            </a:r>
            <a:r>
              <a:rPr b="1" cap="none">
                <a:solidFill>
                  <a:schemeClr val="accent5"/>
                </a:solidFill>
              </a:rPr>
              <a:t>Kunden</a:t>
            </a:r>
            <a:r>
              <a:t> (andere Unternehmen oder Endverbraucher) </a:t>
            </a: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t>mit denen sie über </a:t>
            </a:r>
            <a:r>
              <a:rPr b="1" cap="none">
                <a:solidFill>
                  <a:schemeClr val="accent5"/>
                </a:solidFill>
              </a:rPr>
              <a:t>Produkte &amp; Märkte</a:t>
            </a:r>
            <a:r>
              <a:rPr b="1" cap="none">
                <a:solidFill>
                  <a:srgbClr val="FF0000"/>
                </a:solidFill>
              </a:rPr>
              <a:t> </a:t>
            </a:r>
            <a:r>
              <a:t>in Verbindung stehen. </a:t>
            </a: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br/>
            <a:r>
              <a:t>Die Kunden übernehmen die Innovationen, und  – sofern es sich um Endverbraucher handelt –  führen dann einen anderen </a:t>
            </a:r>
            <a:r>
              <a:rPr b="1" cap="none">
                <a:solidFill>
                  <a:srgbClr val="FF0000"/>
                </a:solidFill>
              </a:rPr>
              <a:t>Lebensstil</a:t>
            </a:r>
            <a:r>
              <a:t>. </a:t>
            </a:r>
            <a:br/>
            <a:r>
              <a:t>Beispiel: Der Einfluss von Internet / Medien auf unser Leben heute.  Wer ärmere Länder oder </a:t>
            </a:r>
            <a:r>
              <a:t>Landesteile besucht, und wer alte Filme anschaut, kann mehrere Stile des Lebens sehen. </a:t>
            </a:r>
            <a:br/>
            <a:r>
              <a:t> </a:t>
            </a:r>
            <a:br/>
            <a:r>
              <a:rPr b="1" cap="none">
                <a:solidFill>
                  <a:schemeClr val="accent5"/>
                </a:solidFill>
              </a:rPr>
              <a:t>Innovationen ändern die (Lebensstile der) Menschen</a:t>
            </a:r>
            <a:r>
              <a:t>. </a:t>
            </a: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Auch die Unternehmen verändern sich – nicht nur ihre Produkte und ihre Stellung in den </a:t>
            </a:r>
            <a:r>
              <a:t>Produktmärkten. </a:t>
            </a:r>
            <a:br/>
            <a:r>
              <a:t>Eine Typologie zeigt Konfigurationen der Fertigung, die sich durch </a:t>
            </a:r>
            <a:r>
              <a:rPr i="1" cap="none"/>
              <a:t>industrielle Revolutionen</a:t>
            </a:r>
            <a:r>
              <a:t> herausgebildet haben. Die </a:t>
            </a:r>
            <a:r>
              <a:rPr b="1" cap="none">
                <a:solidFill>
                  <a:srgbClr val="FF0000"/>
                </a:solidFill>
              </a:rPr>
              <a:t>Strukturtypen</a:t>
            </a:r>
            <a:r>
              <a:t> sind bezeichnet mit </a:t>
            </a:r>
            <a:r>
              <a:rPr i="1" cap="none"/>
              <a:t>Industrie 1.0</a:t>
            </a:r>
            <a:r>
              <a:t> bis zu </a:t>
            </a:r>
            <a:r>
              <a:rPr i="1" cap="none"/>
              <a:t>Industrie 5.0</a:t>
            </a:r>
            <a:r>
              <a:t> (nächste Folie).</a:t>
            </a: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29FCC91A-54C4-A93F-8A44-A26A870A7CF7}" type="slidenum">
              <a:t>18</a:t>
            </a:fld>
          </a:p>
        </p:txBody>
      </p:sp>
    </p:spTree>
  </p:cSld>
  <p:clrMapOvr>
    <a:masterClrMapping/>
  </p:clrMapOvr>
  <p:timing>
    <p:tnLst>
      <p:par>
        <p:cTn id="1" dur="indefinite" restart="never" nodeType="tmRoot"/>
      </p:par>
    </p:tnLst>
  </p:timing>
</p:sld>
</file>

<file path=ppt/slides/slide19.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CC1xD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H1w////////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Strukturtypen </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P1w////////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rPr cap="none">
                <a:solidFill>
                  <a:srgbClr val="000000"/>
                </a:solidFill>
              </a:rPr>
              <a:t>Unternehmungen, vom Wandel </a:t>
            </a:r>
            <a:r>
              <a:rPr i="1" cap="none">
                <a:solidFill>
                  <a:srgbClr val="000000"/>
                </a:solidFill>
              </a:rPr>
              <a:t>getrieben</a:t>
            </a:r>
            <a:r>
              <a:rPr cap="none">
                <a:solidFill>
                  <a:srgbClr val="000000"/>
                </a:solidFill>
              </a:rPr>
              <a:t>, verändern ihre industrielle Struktur. Historisch haben sich fünf </a:t>
            </a:r>
            <a:r>
              <a:rPr cap="none">
                <a:solidFill>
                  <a:srgbClr val="000000"/>
                </a:solidFill>
              </a:rPr>
              <a:t>Strukturtypen herausgebildet:   </a:t>
            </a:r>
            <a:endParaRPr cap="none">
              <a:solidFill>
                <a:srgbClr val="000000"/>
              </a:solidFill>
            </a:endParaRP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t>Industrie 1.0: </a:t>
            </a:r>
            <a:r>
              <a:rPr b="1" cap="none">
                <a:solidFill>
                  <a:schemeClr val="accent5"/>
                </a:solidFill>
              </a:rPr>
              <a:t>Mechanisierung</a:t>
            </a:r>
            <a:r>
              <a:t>,  Übergang vom agrarischen und handwerklichen Wirtschaften zum Einsatz von </a:t>
            </a:r>
            <a:r>
              <a:rPr b="1" cap="none">
                <a:solidFill>
                  <a:srgbClr val="FF0000"/>
                </a:solidFill>
              </a:rPr>
              <a:t>Maschinen</a:t>
            </a:r>
            <a:r>
              <a:t> und von Dampfmaschinen (um 1800).</a:t>
            </a: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t>Industrie 2.0: </a:t>
            </a:r>
            <a:r>
              <a:rPr b="1" cap="none">
                <a:solidFill>
                  <a:schemeClr val="accent5"/>
                </a:solidFill>
              </a:rPr>
              <a:t>Elektrifizierung</a:t>
            </a:r>
            <a:r>
              <a:t>, Massenproduktion, </a:t>
            </a:r>
            <a:r>
              <a:rPr b="1" cap="none">
                <a:solidFill>
                  <a:srgbClr val="FF0000"/>
                </a:solidFill>
              </a:rPr>
              <a:t>Fließband</a:t>
            </a:r>
            <a:r>
              <a:t> (um 1900).</a:t>
            </a: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t>Industrie 3.0: </a:t>
            </a:r>
            <a:r>
              <a:rPr b="1" cap="none">
                <a:solidFill>
                  <a:schemeClr val="accent5"/>
                </a:solidFill>
              </a:rPr>
              <a:t>Automatisierung</a:t>
            </a:r>
            <a:r>
              <a:t> der </a:t>
            </a:r>
            <a:r>
              <a:rPr i="1" cap="none"/>
              <a:t>einzelnen</a:t>
            </a:r>
            <a:r>
              <a:t> </a:t>
            </a:r>
            <a:r>
              <a:rPr b="1" cap="none">
                <a:solidFill>
                  <a:srgbClr val="FF0000"/>
                </a:solidFill>
              </a:rPr>
              <a:t>Fertigungsstraßen</a:t>
            </a:r>
            <a:r>
              <a:t> durch Elektronik und Computerisierung (ab 1950).   </a:t>
            </a: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t>Industrie 4.0: </a:t>
            </a:r>
            <a:r>
              <a:rPr b="1" cap="none">
                <a:solidFill>
                  <a:schemeClr val="accent5"/>
                </a:solidFill>
              </a:rPr>
              <a:t>Vernetzung und </a:t>
            </a:r>
            <a:r>
              <a:rPr b="1" cap="none">
                <a:solidFill>
                  <a:schemeClr val="accent5"/>
                </a:solidFill>
              </a:rPr>
              <a:t>Robotic</a:t>
            </a:r>
            <a:r>
              <a:t>. </a:t>
            </a:r>
            <a:r>
              <a:rPr b="1" cap="none">
                <a:solidFill>
                  <a:srgbClr val="FF0000"/>
                </a:solidFill>
              </a:rPr>
              <a:t>Integration</a:t>
            </a:r>
            <a:r>
              <a:t>: Die </a:t>
            </a:r>
            <a:r>
              <a:rPr cap="none">
                <a:solidFill>
                  <a:srgbClr val="000000"/>
                </a:solidFill>
              </a:rPr>
              <a:t>reale physische und die virtuelle digitale Welt wachsen in der Fertigung zusammen (ab 2000).</a:t>
            </a:r>
            <a:endParaRPr cap="none">
              <a:solidFill>
                <a:srgbClr val="000000"/>
              </a:solidFill>
            </a:endParaRP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rPr cap="none">
                <a:solidFill>
                  <a:srgbClr val="000000"/>
                </a:solidFill>
              </a:rPr>
              <a:t>Industrie 5.0: </a:t>
            </a:r>
            <a:r>
              <a:rPr b="1" cap="none">
                <a:solidFill>
                  <a:schemeClr val="accent5"/>
                </a:solidFill>
              </a:rPr>
              <a:t>Mensch-Roboter-Kollaboration</a:t>
            </a:r>
            <a:r>
              <a:rPr cap="none">
                <a:solidFill>
                  <a:srgbClr val="000000"/>
                </a:solidFill>
              </a:rPr>
              <a:t>, die Zusammenarbeit zwischen Mensch und </a:t>
            </a:r>
            <a:r>
              <a:rPr b="1" cap="none">
                <a:solidFill>
                  <a:srgbClr val="FF0000"/>
                </a:solidFill>
              </a:rPr>
              <a:t>Cobots</a:t>
            </a:r>
            <a:r>
              <a:rPr cap="none">
                <a:solidFill>
                  <a:srgbClr val="000000"/>
                </a:solidFill>
              </a:rPr>
              <a:t>, intelligenten Roboter-Maschinen (ab 2050).    </a:t>
            </a:r>
            <a:endParaRPr cap="none">
              <a:solidFill>
                <a:srgbClr val="000000"/>
              </a:solidFill>
            </a:endParaRPr>
          </a:p>
          <a:p>
            <a:pPr indent="0" defTabSz="914400">
              <a:lnSpc>
                <a:spcPct val="100000"/>
              </a:lnSpc>
              <a:spcBef>
                <a:spcPts val="1275"/>
              </a:spcBef>
              <a:spcAft>
                <a:spcPts val="275"/>
              </a:spcAft>
              <a:buNone/>
              <a:tabLst>
                <a:tab pos="0" algn="l"/>
              </a:tabLst>
            </a:pPr>
            <a:r>
              <a:rPr sz="1500" cap="none">
                <a:solidFill>
                  <a:srgbClr val="000000"/>
                </a:solidFill>
                <a:latin typeface="Cambria" pitchFamily="2" charset="0"/>
                <a:ea typeface="Basic Roman" pitchFamily="1" charset="0"/>
                <a:cs typeface="Basic Roman" pitchFamily="1" charset="0"/>
              </a:rPr>
              <a:t> </a:t>
            </a:r>
            <a:endParaRPr sz="1500" cap="none">
              <a:solidFill>
                <a:srgbClr val="000000"/>
              </a:solidFill>
              <a:latin typeface="Cambria" pitchFamily="2" charset="0"/>
              <a:ea typeface="Basic Roman" pitchFamily="1" charset="0"/>
              <a:cs typeface="Basic Roman" pitchFamily="1" charset="0"/>
            </a:endParaRPr>
          </a:p>
          <a:p>
            <a:pPr indent="0" defTabSz="914400">
              <a:lnSpc>
                <a:spcPct val="100000"/>
              </a:lnSpc>
              <a:spcBef>
                <a:spcPts val="1275"/>
              </a:spcBef>
              <a:spcAft>
                <a:spcPts val="275"/>
              </a:spcAft>
              <a:buNone/>
              <a:tabLst>
                <a:tab pos="0" algn="l"/>
              </a:tabLst>
              <a:defRPr sz="1500" cap="none">
                <a:solidFill>
                  <a:srgbClr val="000000"/>
                </a:solidFill>
              </a:defRPr>
            </a:pPr>
          </a:p>
          <a:p>
            <a:pPr indent="0" defTabSz="914400">
              <a:lnSpc>
                <a:spcPct val="100000"/>
              </a:lnSpc>
              <a:spcBef>
                <a:spcPts val="1280"/>
              </a:spcBef>
              <a:spcAft>
                <a:spcPts val="280"/>
              </a:spcAft>
              <a:buNone/>
              <a:tabLst>
                <a:tab pos="0" algn="l"/>
              </a:tabLst>
              <a:defRPr sz="1500" cap="none">
                <a:solidFill>
                  <a:srgbClr val="000000"/>
                </a:solidFill>
              </a:defRPr>
            </a:p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2CF3B5D1-9FC1-A643-8F4B-6916FB05793C}" type="slidenum">
              <a:t>19</a:t>
            </a:fld>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0zkAAGMIAADIRwAAOCkAABAAAAAmAAAACAAAAP//////////MAAAABQAAAAAAAAAAAD//wAAAQAAAP//AAABAA=="/>
              </a:ext>
            </a:extLst>
          </p:cNvSpPr>
          <p:nvPr/>
        </p:nvSpPr>
        <p:spPr>
          <a:xfrm>
            <a:off x="9399905" y="1363345"/>
            <a:ext cx="2268855" cy="5337175"/>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br/>
            <a:r>
              <a:rPr sz="1200" cap="none">
                <a:solidFill>
                  <a:srgbClr val="000000"/>
                </a:solidFill>
                <a:latin typeface="Cambria" pitchFamily="2" charset="0"/>
                <a:ea typeface="Arial" pitchFamily="2" charset="0"/>
                <a:cs typeface="Arial" pitchFamily="2" charset="0"/>
              </a:rPr>
              <a:t>Die Übergänge führen von Dampfkraft und Mechanik bis zu </a:t>
            </a:r>
            <a:r>
              <a:rPr sz="1200" cap="none">
                <a:solidFill>
                  <a:srgbClr val="000000"/>
                </a:solidFill>
                <a:latin typeface="Cambria" pitchFamily="2" charset="0"/>
                <a:ea typeface="Arial" pitchFamily="2" charset="0"/>
                <a:cs typeface="Arial" pitchFamily="2" charset="0"/>
              </a:rPr>
              <a:t>KI, dem Internet der Dinge und direkter Interaktion zwischen menschlicher Expertise und maschineller Präzision. </a:t>
            </a:r>
            <a:endParaRPr sz="1200" cap="none">
              <a:solidFill>
                <a:srgbClr val="000000"/>
              </a:solidFill>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2.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YAo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Herzlich willkommen!</a:t>
            </a:r>
            <a:endParaRPr sz="2400" cap="none">
              <a:solidFill>
                <a:srgbClr val="000000"/>
              </a:solidFill>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L0QAAD//8EB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rPr cap="none">
                <a:solidFill>
                  <a:srgbClr val="000000"/>
                </a:solidFill>
              </a:rPr>
              <a:t>Um 1960 war klar, wie die Güter und Dinge unseres Lebens hergestellt werden sollten.  Unternehmen hielten den </a:t>
            </a:r>
            <a:r>
              <a:rPr b="1" cap="none">
                <a:solidFill>
                  <a:srgbClr val="FF0000"/>
                </a:solidFill>
              </a:rPr>
              <a:t>Betrieb </a:t>
            </a:r>
            <a:r>
              <a:rPr cap="none">
                <a:solidFill>
                  <a:srgbClr val="000000"/>
                </a:solidFill>
              </a:rPr>
              <a:t>von  </a:t>
            </a:r>
            <a:r>
              <a:t>Produktion </a:t>
            </a:r>
            <a:r>
              <a:rPr cap="none">
                <a:solidFill>
                  <a:srgbClr val="000000"/>
                </a:solidFill>
              </a:rPr>
              <a:t>und </a:t>
            </a:r>
            <a:r>
              <a:t>Absatz </a:t>
            </a:r>
            <a:r>
              <a:rPr cap="none">
                <a:solidFill>
                  <a:srgbClr val="000000"/>
                </a:solidFill>
              </a:rPr>
              <a:t>am laufen.</a:t>
            </a:r>
            <a:br/>
            <a:r>
              <a:rPr cap="none">
                <a:solidFill>
                  <a:srgbClr val="000000"/>
                </a:solidFill>
              </a:rPr>
              <a:t>Mit ihren </a:t>
            </a:r>
            <a:r>
              <a:t>Finanzen wurden </a:t>
            </a:r>
            <a:r>
              <a:rPr cap="none">
                <a:solidFill>
                  <a:srgbClr val="000000"/>
                </a:solidFill>
              </a:rPr>
              <a:t>zeitliche Unterschiede zwischen Ein- und Auszahlungen ausgeglichen. Investitionen dienten dem </a:t>
            </a:r>
            <a:r>
              <a:rPr i="1" cap="none">
                <a:solidFill>
                  <a:srgbClr val="000000"/>
                </a:solidFill>
              </a:rPr>
              <a:t>Ersatz der Anlagen</a:t>
            </a:r>
            <a:r>
              <a:rPr cap="none">
                <a:solidFill>
                  <a:srgbClr val="000000"/>
                </a:solidFill>
              </a:rPr>
              <a:t>.</a:t>
            </a:r>
            <a:endParaRPr cap="none">
              <a:solidFill>
                <a:srgbClr val="000000"/>
              </a:solidFill>
            </a:endParaR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rPr cap="none">
                <a:solidFill>
                  <a:srgbClr val="000000"/>
                </a:solidFill>
              </a:rPr>
              <a:t>Die unternehmerischen </a:t>
            </a:r>
            <a:r>
              <a:rPr cap="none">
                <a:solidFill>
                  <a:srgbClr val="000000"/>
                </a:solidFill>
              </a:rPr>
              <a:t>Transformations- und </a:t>
            </a:r>
            <a:r>
              <a:rPr cap="none">
                <a:solidFill>
                  <a:srgbClr val="000000"/>
                </a:solidFill>
              </a:rPr>
              <a:t>Leistungsprozesse sollten zwar fließen, mussten sich aber kaum verändern. </a:t>
            </a:r>
            <a:endParaRPr cap="none">
              <a:solidFill>
                <a:srgbClr val="000000"/>
              </a:solidFill>
            </a:endParaR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rPr cap="none">
                <a:solidFill>
                  <a:srgbClr val="000000"/>
                </a:solidFill>
              </a:rPr>
              <a:t>Heute müssen wir den </a:t>
            </a:r>
            <a:r>
              <a:rPr b="1" cap="none">
                <a:solidFill>
                  <a:srgbClr val="FF0000"/>
                </a:solidFill>
              </a:rPr>
              <a:t>Wandel </a:t>
            </a:r>
            <a:r>
              <a:rPr cap="none">
                <a:solidFill>
                  <a:srgbClr val="000000"/>
                </a:solidFill>
              </a:rPr>
              <a:t>in der Welt, in der Wirtschaft, in der Gesellschaft bewältigen: Die Geopolitik verschiebt ändert sich, die Menschen haben neue Ansprüche. </a:t>
            </a:r>
            <a:r>
              <a:rPr cap="none">
                <a:solidFill>
                  <a:srgbClr val="000000"/>
                </a:solidFill>
              </a:rPr>
              <a:t>Wohlstandsniveaus sind in Bewegung. Neue Realitäten fordern Änderungen: Nachhaltigkeit, </a:t>
            </a:r>
            <a:r>
              <a:rPr cap="none">
                <a:solidFill>
                  <a:srgbClr val="000000"/>
                </a:solidFill>
              </a:rPr>
              <a:t>Resilienz, Digitalisierung und </a:t>
            </a:r>
            <a:r>
              <a:rPr cap="none">
                <a:solidFill>
                  <a:srgbClr val="000000"/>
                </a:solidFill>
              </a:rPr>
              <a:t>KI.  </a:t>
            </a:r>
            <a:br/>
            <a:br/>
            <a:r>
              <a:rPr cap="none">
                <a:solidFill>
                  <a:srgbClr val="000000"/>
                </a:solidFill>
              </a:rPr>
              <a:t>Die Erfordernis, sich zu wandeln, hört nicht auf. Alles ist in ständiger Veränderung. </a:t>
            </a:r>
            <a:br/>
            <a:r>
              <a:rPr cap="none">
                <a:solidFill>
                  <a:srgbClr val="000000"/>
                </a:solidFill>
              </a:rPr>
              <a:t>Heraklit:  „</a:t>
            </a:r>
            <a:r>
              <a:rPr i="1" cap="none">
                <a:solidFill>
                  <a:srgbClr val="000000"/>
                </a:solidFill>
              </a:rPr>
              <a:t>Alles ist im Fluss</a:t>
            </a:r>
            <a:r>
              <a:rPr cap="none">
                <a:solidFill>
                  <a:srgbClr val="000000"/>
                </a:solidFill>
              </a:rPr>
              <a:t>“ (</a:t>
            </a:r>
            <a:r>
              <a:rPr cap="none">
                <a:solidFill>
                  <a:srgbClr val="000000"/>
                </a:solidFill>
              </a:rPr>
              <a:t>altgriechisch: </a:t>
            </a:r>
            <a:r>
              <a:rPr i="1" cap="none">
                <a:solidFill>
                  <a:srgbClr val="000000"/>
                </a:solidFill>
              </a:rPr>
              <a:t>panta </a:t>
            </a:r>
            <a:r>
              <a:rPr i="1" cap="none">
                <a:solidFill>
                  <a:srgbClr val="000000"/>
                </a:solidFill>
              </a:rPr>
              <a:t>rhei</a:t>
            </a:r>
            <a:r>
              <a:rPr cap="none">
                <a:solidFill>
                  <a:srgbClr val="000000"/>
                </a:solidFill>
              </a:rPr>
              <a:t>).</a:t>
            </a:r>
            <a:br/>
            <a:endParaRPr cap="none">
              <a:solidFill>
                <a:srgbClr val="000000"/>
              </a:solidFill>
            </a:endParaRPr>
          </a:p>
          <a:p>
            <a:pPr indent="0" defTabSz="914400">
              <a:lnSpc>
                <a:spcPct val="100000"/>
              </a:lnSpc>
              <a:spcBef>
                <a:spcPts val="1275"/>
              </a:spcBef>
              <a:spcAft>
                <a:spcPts val="275"/>
              </a:spcAft>
              <a:buNone/>
              <a:tabLst>
                <a:tab pos="0" algn="l"/>
              </a:tabLst>
              <a:defRPr sz="1500" cap="none">
                <a:solidFill>
                  <a:srgbClr val="000000"/>
                </a:solidFill>
              </a:defRPr>
            </a:pPr>
          </a:p>
          <a:p>
            <a:pPr indent="0" defTabSz="914400">
              <a:lnSpc>
                <a:spcPct val="100000"/>
              </a:lnSpc>
              <a:spcBef>
                <a:spcPts val="1280"/>
              </a:spcBef>
              <a:spcAft>
                <a:spcPts val="280"/>
              </a:spcAft>
              <a:buNone/>
              <a:tabLst>
                <a:tab pos="0" algn="l"/>
              </a:tabLst>
              <a:defRPr sz="1500" cap="none">
                <a:solidFill>
                  <a:srgbClr val="000000"/>
                </a:solidFill>
              </a:defRPr>
            </a:p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pic>
        <p:nvPicPr>
          <p:cNvPr id="5" name="Grafik1"/>
          <p:cNvPicPr>
            <a:extLst>
              <a:ext uri="smNativeData">
                <pr:smNativeData xmlns:pr="smNativeData" xmlns="smNativeData" val="SMDATA_18_7o81aRMAAAAlAAAAEQ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BcMSjo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Gs9AADPAgAANUgAAPsJAAAQAAAAJgAAAAgAAAD//////////zAAAAAUAAAAAAAAAAAA//8AAAEAAAD//wAAAQA="/>
              </a:ext>
            </a:extLst>
          </p:cNvPicPr>
          <p:nvPr/>
        </p:nvPicPr>
        <p:blipFill>
          <a:blip r:embed="rId3"/>
          <a:stretch>
            <a:fillRect/>
          </a:stretch>
        </p:blipFill>
        <p:spPr>
          <a:xfrm>
            <a:off x="9984105" y="456565"/>
            <a:ext cx="1753870" cy="1165860"/>
          </a:xfrm>
          <a:prstGeom prst="rect">
            <a:avLst/>
          </a:prstGeom>
          <a:noFill/>
          <a:ln>
            <a:noFill/>
          </a:ln>
          <a:effectLst/>
        </p:spPr>
      </p:pic>
      <p:sp>
        <p:nvSpPr>
          <p:cNvPr id="6"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4A32FBF2-BCA7-670D-E98A-4A58B5C41F1F}" type="slidenum">
              <a:t>2</a:t>
            </a:fld>
          </a:p>
        </p:txBody>
      </p:sp>
    </p:spTree>
  </p:cSld>
  <p:clrMapOvr>
    <a:masterClrMapping/>
  </p:clrMapOvr>
  <p:timing>
    <p:tnLst>
      <p:par>
        <p:cTn id="1" dur="indefinite" restart="never" nodeType="tmRoot"/>
      </p:par>
    </p:tnLst>
  </p:timing>
</p:sld>
</file>

<file path=ppt/slides/slide20.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Wissen – </a:t>
            </a:r>
            <a:r>
              <a:rPr sz="2400" b="1" cap="none">
                <a:solidFill>
                  <a:schemeClr val="accent5"/>
                </a:solidFill>
                <a:latin typeface="Cambria" pitchFamily="2" charset="0"/>
                <a:ea typeface="Basic Roman" pitchFamily="1" charset="0"/>
                <a:cs typeface="Basic Roman" pitchFamily="1" charset="0"/>
              </a:rPr>
              <a:t>Joel Mokyr</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CAAQ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L0QAAD//8EB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10000"/>
              </a:lnSpc>
              <a:spcBef>
                <a:spcPts val="280"/>
              </a:spcBef>
              <a:spcAft>
                <a:spcPts val="275"/>
              </a:spcAft>
              <a:buNone/>
              <a:tabLst>
                <a:tab pos="0" algn="l"/>
              </a:tabLst>
              <a:defRPr sz="1600" cap="none">
                <a:latin typeface="Cambria" pitchFamily="2" charset="0"/>
                <a:ea typeface="Basic Roman" pitchFamily="1" charset="0"/>
                <a:cs typeface="Basic Roman" pitchFamily="1" charset="0"/>
              </a:defRPr>
            </a:pPr>
            <a:r>
              <a:t>Der von Innovationen getriebene Wandel der Lebensstile sowie der (industriellen) Strukturen wird vielerorts als Fortschritt und Wachstum eingeschätzt und mehrheitlich positiv bewertet. </a:t>
            </a:r>
          </a:p>
          <a:p>
            <a:pPr indent="0" defTabSz="914400">
              <a:lnSpc>
                <a:spcPct val="110000"/>
              </a:lnSpc>
              <a:spcBef>
                <a:spcPts val="280"/>
              </a:spcBef>
              <a:spcAft>
                <a:spcPts val="275"/>
              </a:spcAft>
              <a:buNone/>
              <a:tabLst>
                <a:tab pos="0" algn="l"/>
              </a:tabLst>
              <a:defRPr sz="1600" cap="none">
                <a:latin typeface="Cambria" pitchFamily="2" charset="0"/>
                <a:ea typeface="Basic Roman" pitchFamily="1" charset="0"/>
                <a:cs typeface="Basic Roman" pitchFamily="1" charset="0"/>
              </a:defRPr>
            </a:pPr>
            <a:r>
              <a:t>Welche ist die wichtigste Grundlage dafür,</a:t>
            </a:r>
            <a:r>
              <a:rPr b="1" cap="none">
                <a:solidFill>
                  <a:schemeClr val="accent5"/>
                </a:solidFill>
              </a:rPr>
              <a:t> dass Innovationen in der Gesellschaft aufkommen und akzeptiert </a:t>
            </a:r>
            <a:r>
              <a:rPr cap="none">
                <a:solidFill>
                  <a:srgbClr val="000000"/>
                </a:solidFill>
              </a:rPr>
              <a:t>werden? Der </a:t>
            </a:r>
            <a:r>
              <a:rPr cap="none">
                <a:solidFill>
                  <a:srgbClr val="000000"/>
                </a:solidFill>
              </a:rPr>
              <a:t>Wirtschaftshistoriker </a:t>
            </a:r>
            <a:r>
              <a:rPr cap="none">
                <a:solidFill>
                  <a:srgbClr val="000000"/>
                </a:solidFill>
              </a:rPr>
              <a:t>Joel Mokyr argumentiert, dass die wichtigste Grundlage das Wissen ist, genauer, das „</a:t>
            </a:r>
            <a:r>
              <a:rPr b="1" cap="none">
                <a:solidFill>
                  <a:schemeClr val="accent5"/>
                </a:solidFill>
              </a:rPr>
              <a:t>nützliche Wissen</a:t>
            </a:r>
            <a:r>
              <a:rPr cap="none">
                <a:solidFill>
                  <a:srgbClr val="000000"/>
                </a:solidFill>
              </a:rPr>
              <a:t>“ (= die </a:t>
            </a:r>
            <a:r>
              <a:rPr b="1" cap="none">
                <a:solidFill>
                  <a:schemeClr val="accent5"/>
                </a:solidFill>
              </a:rPr>
              <a:t>Verbindung von wissenschaftlichem Verständnis und praktischer Anwendung</a:t>
            </a:r>
            <a:r>
              <a:rPr cap="none">
                <a:solidFill>
                  <a:srgbClr val="000000"/>
                </a:solidFill>
              </a:rPr>
              <a:t>). </a:t>
            </a:r>
            <a:br/>
            <a:br/>
            <a:r>
              <a:rPr cap="none">
                <a:solidFill>
                  <a:srgbClr val="000000"/>
                </a:solidFill>
              </a:rPr>
              <a:t>Für die Akzeptanz jeder einzelnen Innovation sind nicht allein Kenntnisse ausreichend, wie das neue Produkt zu bedienen ist („</a:t>
            </a:r>
            <a:r>
              <a:rPr cap="none">
                <a:solidFill>
                  <a:srgbClr val="000000"/>
                </a:solidFill>
              </a:rPr>
              <a:t>präskriptives“ Wissen). Das „erklärende“ Wissen zur  Funktion ist ebenso wichtig. Für das von Innovationen getragene Wachstum ist die</a:t>
            </a:r>
            <a:r>
              <a:rPr cap="none">
                <a:solidFill>
                  <a:srgbClr val="FF0000"/>
                </a:solidFill>
              </a:rPr>
              <a:t> </a:t>
            </a:r>
            <a:r>
              <a:rPr b="1" cap="none">
                <a:solidFill>
                  <a:srgbClr val="FF0000"/>
                </a:solidFill>
              </a:rPr>
              <a:t>Verbindung von Verständnis der Funktion und Kenntnissen zur Bedienung</a:t>
            </a:r>
            <a:r>
              <a:rPr cap="none">
                <a:solidFill>
                  <a:srgbClr val="000000"/>
                </a:solidFill>
              </a:rPr>
              <a:t> wichtig.  </a:t>
            </a:r>
            <a:br/>
            <a:endParaRPr cap="none">
              <a:solidFill>
                <a:srgbClr val="000000"/>
              </a:solidFill>
            </a:endParaRPr>
          </a:p>
          <a:p>
            <a:pPr indent="0" defTabSz="914400">
              <a:lnSpc>
                <a:spcPct val="110000"/>
              </a:lnSpc>
              <a:spcBef>
                <a:spcPts val="280"/>
              </a:spcBef>
              <a:spcAft>
                <a:spcPts val="275"/>
              </a:spcAft>
              <a:buNone/>
              <a:tabLst>
                <a:tab pos="0" algn="l"/>
              </a:tabLst>
              <a:defRPr sz="1600" cap="none">
                <a:latin typeface="Cambria" pitchFamily="2" charset="0"/>
                <a:ea typeface="Basic Roman" pitchFamily="1" charset="0"/>
                <a:cs typeface="Basic Roman" pitchFamily="1" charset="0"/>
              </a:defRPr>
            </a:pPr>
            <a:r>
              <a:rPr cap="none">
                <a:solidFill>
                  <a:srgbClr val="000000"/>
                </a:solidFill>
              </a:rPr>
              <a:t>Der Innovationsprozess verlangt bei vielen seiner Aspekte Menschen, die über Informationen verfügen und diese anderen mitteilen können sowie Menschen, die die Informationen aufnehmen. Ein Beispiel ist die </a:t>
            </a:r>
            <a:r>
              <a:rPr cap="none">
                <a:solidFill>
                  <a:srgbClr val="000000"/>
                </a:solidFill>
              </a:rPr>
              <a:t>Produkteinführung – Welche Verbesserung? Welche externen Effekte?  </a:t>
            </a:r>
            <a:br/>
            <a:r>
              <a:rPr b="1" cap="none">
                <a:solidFill>
                  <a:schemeClr val="accent5"/>
                </a:solidFill>
              </a:rPr>
              <a:t>Ist die Gesellschaft bei der Kommunikation nicht aufnahmefähig, scheitert die Innovation</a:t>
            </a:r>
            <a:r>
              <a:rPr cap="none">
                <a:solidFill>
                  <a:srgbClr val="000000"/>
                </a:solidFill>
              </a:rPr>
              <a:t>.  </a:t>
            </a:r>
            <a:endParaRPr cap="none">
              <a:solidFill>
                <a:srgbClr val="000000"/>
              </a:solidFill>
            </a:endParaRP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br/>
            <a:endParaRPr cap="none">
              <a:solidFill>
                <a:srgbClr val="000000"/>
              </a:solidFill>
            </a:endParaRP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br/>
            <a:endParaRPr cap="none">
              <a:solidFill>
                <a:srgbClr val="000000"/>
              </a:solidFill>
            </a:endParaRP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rPr cap="none">
                <a:solidFill>
                  <a:srgbClr val="000000"/>
                </a:solidFill>
              </a:rPr>
              <a:t>die Voraussetzung für die Industriellen Revolutionen und das Wirtschaftswachstum ist.</a:t>
            </a:r>
            <a:endParaRPr cap="none">
              <a:solidFill>
                <a:srgbClr val="000000"/>
              </a:solidFill>
            </a:endParaRP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rPr cap="none">
                <a:solidFill>
                  <a:srgbClr val="000000"/>
                </a:solidFill>
              </a:rPr>
              <a:t>as Produkt wird aufgrund der deutlichen Verbesserung zunehmend übernommen und genutzt. Zugleich werden in der Allgemeinheit zunehmend die positiven Effekte anerkannt, die das Produkt für die Wirtschaft und Gesellschaft als Ganzes hat. </a:t>
            </a:r>
            <a:endParaRPr cap="none">
              <a:solidFill>
                <a:srgbClr val="000000"/>
              </a:solidFill>
            </a:endParaRPr>
          </a:p>
          <a:p>
            <a:pPr marL="685800" defTabSz="914400">
              <a:lnSpc>
                <a:spcPct val="120000"/>
              </a:lnSpc>
              <a:spcBef>
                <a:spcPts val="280"/>
              </a:spcBef>
              <a:spcAft>
                <a:spcPts val="275"/>
              </a:spcAft>
              <a:buFont typeface="Wingdings" pitchFamily="2" charset="2"/>
              <a:buChar char=""/>
              <a:tabLst>
                <a:tab pos="0" algn="l"/>
              </a:tabLst>
              <a:defRPr sz="1500" cap="none">
                <a:latin typeface="Cambria" pitchFamily="2" charset="0"/>
                <a:ea typeface="Basic Roman" pitchFamily="1" charset="0"/>
                <a:cs typeface="Basic Roman" pitchFamily="1" charset="0"/>
              </a:defRPr>
            </a:pPr>
            <a:r>
              <a:rPr cap="none">
                <a:solidFill>
                  <a:srgbClr val="000000"/>
                </a:solidFill>
              </a:rPr>
              <a:t>Die Marktdurchdringung (</a:t>
            </a:r>
            <a:r>
              <a:rPr cap="none">
                <a:solidFill>
                  <a:srgbClr val="000000"/>
                </a:solidFill>
              </a:rPr>
              <a:t>Diffusionsprozess) beschleunigt sich anfangs immer mehr, weil es eine dreifache Rückkopplung vom bereits insgesamt erfolgten Absatz auf die Absatzgeschwindigkeit gibt. Die </a:t>
            </a:r>
            <a:r>
              <a:rPr b="1" cap="none">
                <a:solidFill>
                  <a:srgbClr val="FF0000"/>
                </a:solidFill>
              </a:rPr>
              <a:t>Dreifache Selbstverstärkung</a:t>
            </a:r>
            <a:r>
              <a:rPr cap="none">
                <a:solidFill>
                  <a:srgbClr val="000000"/>
                </a:solidFill>
              </a:rPr>
              <a:t> beruht auf</a:t>
            </a:r>
            <a:br/>
            <a:r>
              <a:rPr cap="none">
                <a:solidFill>
                  <a:srgbClr val="000000"/>
                </a:solidFill>
              </a:rPr>
              <a:t>– einem </a:t>
            </a:r>
            <a:r>
              <a:rPr i="1" cap="none">
                <a:solidFill>
                  <a:srgbClr val="000000"/>
                </a:solidFill>
              </a:rPr>
              <a:t>Zeigeeffekt</a:t>
            </a:r>
            <a:r>
              <a:rPr cap="none">
                <a:solidFill>
                  <a:srgbClr val="000000"/>
                </a:solidFill>
              </a:rPr>
              <a:t>,</a:t>
            </a:r>
            <a:br/>
            <a:r>
              <a:rPr cap="none">
                <a:solidFill>
                  <a:srgbClr val="000000"/>
                </a:solidFill>
              </a:rPr>
              <a:t>– einer </a:t>
            </a:r>
            <a:r>
              <a:rPr i="1" cap="none">
                <a:solidFill>
                  <a:srgbClr val="000000"/>
                </a:solidFill>
              </a:rPr>
              <a:t>Reduktion der Stückkosten</a:t>
            </a:r>
            <a:r>
              <a:rPr cap="none">
                <a:solidFill>
                  <a:srgbClr val="000000"/>
                </a:solidFill>
              </a:rPr>
              <a:t> (Achtzig-Prozent-Gesetz), die </a:t>
            </a:r>
            <a:r>
              <a:rPr i="1" cap="none">
                <a:solidFill>
                  <a:srgbClr val="000000"/>
                </a:solidFill>
              </a:rPr>
              <a:t>Preissenkungen</a:t>
            </a:r>
            <a:r>
              <a:rPr cap="none">
                <a:solidFill>
                  <a:srgbClr val="000000"/>
                </a:solidFill>
              </a:rPr>
              <a:t> erlaubt,</a:t>
            </a:r>
            <a:br/>
            <a:r>
              <a:rPr cap="none">
                <a:solidFill>
                  <a:srgbClr val="000000"/>
                </a:solidFill>
              </a:rPr>
              <a:t>– </a:t>
            </a:r>
            <a:r>
              <a:rPr i="1" cap="none">
                <a:solidFill>
                  <a:srgbClr val="000000"/>
                </a:solidFill>
              </a:rPr>
              <a:t>Lerneffekten</a:t>
            </a:r>
            <a:r>
              <a:rPr cap="none">
                <a:solidFill>
                  <a:srgbClr val="000000"/>
                </a:solidFill>
              </a:rPr>
              <a:t>, die zu </a:t>
            </a:r>
            <a:r>
              <a:rPr i="1" cap="none">
                <a:solidFill>
                  <a:srgbClr val="000000"/>
                </a:solidFill>
              </a:rPr>
              <a:t>Qualitätssteigerungen</a:t>
            </a:r>
            <a:r>
              <a:rPr cap="none">
                <a:solidFill>
                  <a:srgbClr val="000000"/>
                </a:solidFill>
              </a:rPr>
              <a:t> führen, eventuell zu Folgeinnovationen.</a:t>
            </a:r>
            <a:endParaRPr cap="none">
              <a:solidFill>
                <a:srgbClr val="000000"/>
              </a:solidFill>
            </a:endParaRPr>
          </a:p>
          <a:p>
            <a:pPr marL="685800" defTabSz="914400">
              <a:lnSpc>
                <a:spcPct val="120000"/>
              </a:lnSpc>
              <a:spcBef>
                <a:spcPts val="280"/>
              </a:spcBef>
              <a:spcAft>
                <a:spcPts val="275"/>
              </a:spcAft>
              <a:buFont typeface="Wingdings" pitchFamily="2" charset="2"/>
              <a:buChar char=""/>
              <a:tabLst>
                <a:tab pos="0" algn="l"/>
              </a:tabLst>
              <a:defRPr sz="1500" cap="none">
                <a:latin typeface="Cambria" pitchFamily="2" charset="0"/>
                <a:ea typeface="Basic Roman" pitchFamily="1" charset="0"/>
                <a:cs typeface="Basic Roman" pitchFamily="1" charset="0"/>
              </a:defRPr>
            </a:pPr>
            <a:r>
              <a:t>Diese Phase der Marktdurchdringung muss für den Innovator ertragreich sein, denn die beiden vorangegangenen Phasen – Produktentwicklung, Markteinführung – sind nicht profitabel. </a:t>
            </a: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rPr cap="none">
                <a:solidFill>
                  <a:srgbClr val="000000"/>
                </a:solidFill>
              </a:rPr>
              <a:t>Irgendwann, etwa wenn die Hälfte des Marktpotentials ausgeschöpft ist, nimmt die Absatzgeschwindigkeit ab, weil Sättigungseffekte wirken. In dieser Zeit kommt Konkurrenz auf und die innovative Kraft verblasst. Diese Zeit der nahenden Sättigung wird nicht mehr als eine Phase im Innovationsprozess betrachtet. </a:t>
            </a:r>
            <a:br/>
            <a:endParaRPr cap="none">
              <a:solidFill>
                <a:srgbClr val="000000"/>
              </a:solidFill>
            </a:endParaRPr>
          </a:p>
          <a:p>
            <a:pPr indent="0" defTabSz="914400">
              <a:lnSpc>
                <a:spcPct val="120000"/>
              </a:lnSpc>
              <a:spcBef>
                <a:spcPts val="280"/>
              </a:spcBef>
              <a:spcAft>
                <a:spcPts val="275"/>
              </a:spcAft>
              <a:buNone/>
              <a:tabLst>
                <a:tab pos="0" algn="l"/>
              </a:tabLst>
              <a:defRPr sz="1500" cap="none">
                <a:solidFill>
                  <a:srgbClr val="000000"/>
                </a:solidFill>
                <a:latin typeface="Cambria" pitchFamily="2" charset="0"/>
                <a:ea typeface="Basic Roman" pitchFamily="1" charset="0"/>
                <a:cs typeface="Basic Roman" pitchFamily="1" charset="0"/>
              </a:defRPr>
            </a:pPr>
          </a:p>
          <a:p>
            <a:pPr indent="0" defTabSz="914400">
              <a:lnSpc>
                <a:spcPct val="120000"/>
              </a:lnSpc>
              <a:spcBef>
                <a:spcPts val="280"/>
              </a:spcBef>
              <a:spcAft>
                <a:spcPts val="275"/>
              </a:spcAft>
              <a:buNone/>
              <a:tabLst>
                <a:tab pos="0" algn="l"/>
              </a:tabLst>
              <a:defRPr sz="1500" cap="none">
                <a:solidFill>
                  <a:srgbClr val="000000"/>
                </a:solidFill>
                <a:latin typeface="Cambria" pitchFamily="2" charset="0"/>
                <a:ea typeface="Basic Roman" pitchFamily="1" charset="0"/>
                <a:cs typeface="Basic Roman" pitchFamily="1" charset="0"/>
              </a:defRPr>
            </a:pPr>
          </a:p>
          <a:p>
            <a:pPr indent="0" defTabSz="914400">
              <a:lnSpc>
                <a:spcPct val="120000"/>
              </a:lnSpc>
              <a:spcBef>
                <a:spcPts val="280"/>
              </a:spcBef>
              <a:spcAft>
                <a:spcPts val="275"/>
              </a:spcAft>
              <a:buNone/>
              <a:tabLst>
                <a:tab pos="0" algn="l"/>
              </a:tabLst>
              <a:defRPr sz="1500" cap="none">
                <a:solidFill>
                  <a:srgbClr val="000000"/>
                </a:solidFill>
                <a:latin typeface="Cambria" pitchFamily="2" charset="0"/>
                <a:ea typeface="Basic Roman" pitchFamily="1" charset="0"/>
                <a:cs typeface="Basic Roman" pitchFamily="1" charset="0"/>
              </a:defRPr>
            </a:pP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rPr cap="none">
                <a:solidFill>
                  <a:srgbClr val="000000"/>
                </a:solidFill>
              </a:rPr>
              <a:t>zunehmend erlangt</a:t>
            </a:r>
            <a:r>
              <a:t> Entwicklungsarbeit und Arbeit in der Marktvorbereitung und Arbeit zur Förderung der Akzeptanz. Joseph Schumpeter folgend, werden im </a:t>
            </a:r>
            <a:r>
              <a:rPr b="1" cap="none">
                <a:solidFill>
                  <a:srgbClr val="FF0000"/>
                </a:solidFill>
              </a:rPr>
              <a:t>Innovationsprozess</a:t>
            </a:r>
            <a:r>
              <a:t> drei Phasen gesehen:</a:t>
            </a:r>
            <a:b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rPr cap="none">
                <a:solidFill>
                  <a:srgbClr val="000000"/>
                </a:solidFill>
              </a:rPr>
              <a:t>1.  Phase: </a:t>
            </a:r>
            <a:r>
              <a:rPr b="1" cap="none">
                <a:solidFill>
                  <a:schemeClr val="accent5"/>
                </a:solidFill>
              </a:rPr>
              <a:t>Produktentwicklung</a:t>
            </a:r>
            <a:endParaRPr cap="none">
              <a:solidFill>
                <a:srgbClr val="000000"/>
              </a:solidFill>
            </a:endParaRP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t>Die Arbeit in der Phase der Produktentwicklung führt auf </a:t>
            </a:r>
            <a:r>
              <a:rPr b="1" cap="none">
                <a:solidFill>
                  <a:schemeClr val="accent5"/>
                </a:solidFill>
              </a:rPr>
              <a:t>Prototypen</a:t>
            </a:r>
            <a:r>
              <a:t>, auf Vorläufer, die dann erprobt, geprüft und weiter </a:t>
            </a:r>
            <a:r>
              <a:rPr i="1" cap="none"/>
              <a:t>finalisiert</a:t>
            </a:r>
            <a:r>
              <a:t> werden.</a:t>
            </a:r>
            <a:br/>
            <a:br/>
            <a:r>
              <a:t>2. Phase: </a:t>
            </a:r>
            <a:r>
              <a:rPr b="1" cap="none">
                <a:solidFill>
                  <a:schemeClr val="accent5"/>
                </a:solidFill>
              </a:rPr>
              <a:t>Markteinführung</a:t>
            </a:r>
            <a:endParaRPr b="1" cap="none">
              <a:solidFill>
                <a:schemeClr val="accent5"/>
              </a:solidFill>
            </a:endParaRP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t>Bei der Markteinführung werden </a:t>
            </a:r>
            <a:r>
              <a:rPr b="1" cap="none">
                <a:solidFill>
                  <a:schemeClr val="accent5"/>
                </a:solidFill>
              </a:rPr>
              <a:t>Medien</a:t>
            </a:r>
            <a:r>
              <a:t> und </a:t>
            </a:r>
            <a:r>
              <a:rPr b="1" cap="none">
                <a:solidFill>
                  <a:schemeClr val="accent5"/>
                </a:solidFill>
              </a:rPr>
              <a:t>Multiplikatoren</a:t>
            </a:r>
            <a:r>
              <a:t> angesprochen. </a:t>
            </a:r>
            <a:br/>
            <a:r>
              <a:t>– Die erheblichen Verbesserungen für Nutzer werden präsentiert, </a:t>
            </a:r>
            <a:br/>
            <a:r>
              <a:t>– und ebenso die positiven Wirkungen für die Gesellschaft als Ganzes. </a:t>
            </a:r>
            <a:br/>
            <a:r>
              <a:t>Durch Tests und die Reputation des Unternehmens wird die Marketingbotschaft glaubwürdig gemacht.</a:t>
            </a:r>
            <a:b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t>3. Phase: </a:t>
            </a:r>
            <a:r>
              <a:rPr b="1" cap="none">
                <a:solidFill>
                  <a:schemeClr val="accent5"/>
                </a:solidFill>
              </a:rPr>
              <a:t>Marktdurchdringung</a:t>
            </a:r>
            <a:endParaRPr b="1" cap="none">
              <a:solidFill>
                <a:schemeClr val="accent5"/>
              </a:solidFill>
            </a:endParaRP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t>  </a:t>
            </a:r>
          </a:p>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br/>
            <a:endParaRPr i="1" cap="none">
              <a:solidFill>
                <a:srgbClr val="000000"/>
              </a:solidFill>
            </a:endParaRPr>
          </a:p>
          <a:p>
            <a:pPr marL="0"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rPr sz="1400" cap="none">
                <a:solidFill>
                  <a:srgbClr val="000000"/>
                </a:solidFill>
              </a:rPr>
              <a:t>    Im Unterschied zur Erfindung: </a:t>
            </a:r>
            <a:br/>
            <a:r>
              <a:rPr sz="1400" cap="none">
                <a:solidFill>
                  <a:srgbClr val="000000"/>
                </a:solidFill>
              </a:rPr>
              <a:t>Das Neue wird nicht nur demonstriert (wie bei der Erfindung). Das Neue ist </a:t>
            </a:r>
            <a:r>
              <a:rPr sz="1400" b="1" i="1" cap="none">
                <a:solidFill>
                  <a:schemeClr val="accent5"/>
                </a:solidFill>
              </a:rPr>
              <a:t>durchkonstruiert</a:t>
            </a:r>
            <a:r>
              <a:rPr sz="1400" cap="none"/>
              <a:t> und </a:t>
            </a:r>
            <a:r>
              <a:rPr sz="1400" i="1" cap="none"/>
              <a:t>industriell</a:t>
            </a:r>
            <a:r>
              <a:rPr sz="1400" cap="none"/>
              <a:t> </a:t>
            </a:r>
            <a:r>
              <a:rPr sz="1400" i="1" cap="none"/>
              <a:t>machbar</a:t>
            </a:r>
            <a:r>
              <a:rPr sz="1400" cap="none"/>
              <a:t> (</a:t>
            </a:r>
            <a:r>
              <a:rPr sz="1400" b="1" i="1" cap="none">
                <a:solidFill>
                  <a:schemeClr val="accent5"/>
                </a:solidFill>
              </a:rPr>
              <a:t>skalierbar</a:t>
            </a:r>
            <a:r>
              <a:rPr sz="1400" cap="none"/>
              <a:t>). </a:t>
            </a:r>
            <a:endParaRPr sz="1400" cap="none"/>
          </a:p>
          <a:p>
            <a:pPr indent="0" defTabSz="914400">
              <a:lnSpc>
                <a:spcPct val="100000"/>
              </a:lnSpc>
              <a:spcBef>
                <a:spcPts val="1275"/>
              </a:spcBef>
              <a:spcAft>
                <a:spcPts val="275"/>
              </a:spcAft>
              <a:buNone/>
              <a:tabLst>
                <a:tab pos="0" algn="l"/>
              </a:tabLst>
              <a:defRPr sz="1400" cap="none">
                <a:solidFill>
                  <a:srgbClr val="000000"/>
                </a:solidFill>
                <a:latin typeface="Cambria" pitchFamily="2" charset="0"/>
                <a:ea typeface="Basic Roman" pitchFamily="1" charset="0"/>
                <a:cs typeface="Basic Roman" pitchFamily="1" charset="0"/>
              </a:defRPr>
            </a:pPr>
            <a:r>
              <a:t>Im Unterschied zur Wirkungsinvestition:</a:t>
            </a:r>
            <a:br/>
            <a:r>
              <a:t>1. Die Innovation soll </a:t>
            </a:r>
            <a:r>
              <a:rPr i="1" cap="none"/>
              <a:t>sichtliche Neuheit</a:t>
            </a:r>
            <a:r>
              <a:t> zeigen und </a:t>
            </a:r>
            <a:r>
              <a:rPr i="1" cap="none"/>
              <a:t>bessere Performance</a:t>
            </a:r>
            <a:r>
              <a:t> bieten.</a:t>
            </a:r>
            <a:br/>
            <a:r>
              <a:t>2. Zwar soll die Innovation auch positive externe Effekte haben (auf Wirtschaft und Gesellschaft positiv ausstrahlen), doch steht die Messbarkeit dieser externen Effekte nicht im Vordergrund.</a:t>
            </a:r>
          </a:p>
          <a:p>
            <a:pPr indent="0" defTabSz="914400">
              <a:lnSpc>
                <a:spcPct val="100000"/>
              </a:lnSpc>
              <a:spcBef>
                <a:spcPts val="1275"/>
              </a:spcBef>
              <a:spcAft>
                <a:spcPts val="275"/>
              </a:spcAft>
              <a:buNone/>
              <a:tabLst>
                <a:tab pos="0" algn="l"/>
              </a:tabLst>
              <a:defRPr sz="1400" cap="none">
                <a:solidFill>
                  <a:srgbClr val="000000"/>
                </a:solidFill>
                <a:latin typeface="Cambria" pitchFamily="2" charset="0"/>
                <a:ea typeface="Basic Roman" pitchFamily="1" charset="0"/>
                <a:cs typeface="Basic Roman" pitchFamily="1" charset="0"/>
              </a:defRPr>
            </a:pPr>
          </a:p>
          <a:p>
            <a:pPr indent="0" defTabSz="914400">
              <a:lnSpc>
                <a:spcPct val="100000"/>
              </a:lnSpc>
              <a:spcBef>
                <a:spcPts val="1275"/>
              </a:spcBef>
              <a:spcAft>
                <a:spcPts val="275"/>
              </a:spcAft>
              <a:buNone/>
              <a:tabLst>
                <a:tab pos="0" algn="l"/>
              </a:tabLst>
              <a:defRPr sz="1400" cap="none">
                <a:solidFill>
                  <a:srgbClr val="000000"/>
                </a:solidFill>
                <a:latin typeface="Cambria" pitchFamily="2" charset="0"/>
                <a:ea typeface="Basic Roman" pitchFamily="1" charset="0"/>
                <a:cs typeface="Basic Roman" pitchFamily="1" charset="0"/>
              </a:defRPr>
            </a:pPr>
            <a:r>
              <a:t>  </a:t>
            </a:r>
          </a:p>
          <a:p>
            <a:pPr indent="0" defTabSz="914400">
              <a:lnSpc>
                <a:spcPct val="100000"/>
              </a:lnSpc>
              <a:spcBef>
                <a:spcPts val="1280"/>
              </a:spcBef>
              <a:spcAft>
                <a:spcPts val="280"/>
              </a:spcAft>
              <a:buNone/>
              <a:tabLst>
                <a:tab pos="0" algn="l"/>
              </a:tabLst>
              <a:defRPr sz="1500" cap="none">
                <a:solidFill>
                  <a:srgbClr val="000000"/>
                </a:solidFill>
                <a:latin typeface="Cambria" pitchFamily="2" charset="0"/>
                <a:ea typeface="Basic Roman" pitchFamily="1" charset="0"/>
                <a:cs typeface="Basic Roman" pitchFamily="1" charset="0"/>
              </a:defRPr>
            </a:pPr>
          </a:p>
        </p:txBody>
      </p:sp>
      <p:sp>
        <p:nvSpPr>
          <p:cNvPr id="4" name="Rechteck1"/>
          <p:cNvSpPr>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BAAAAAAAAANjY2AA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NjY2AB/f38A5+bmA8zMzADAwP8Af39/AAAAAAAAAAAAAAAAAAAAAAAAAAAAIQAAABgAAAAUAAAAujwAACQDAADDRwAABwYAABAAAAAmAAAACAAAAP//////////MAAAABQAAAAAAAAAAAD//wAAAQAAAP//AAABAA=="/>
              </a:ext>
            </a:extLst>
          </p:cNvSpPr>
          <p:nvPr/>
        </p:nvSpPr>
        <p:spPr>
          <a:xfrm>
            <a:off x="9871710" y="510540"/>
            <a:ext cx="1793875" cy="469265"/>
          </a:xfrm>
          <a:prstGeom prst="rect">
            <a:avLst/>
          </a:prstGeom>
          <a:noFill/>
          <a:ln w="12700" cap="flat" cmpd="sng" algn="ctr">
            <a:solidFill>
              <a:srgbClr val="D8D8D8"/>
            </a:solidFill>
            <a:prstDash val="solid"/>
            <a:headEnd type="none"/>
            <a:tailEnd type="none"/>
          </a:ln>
          <a:effectLst/>
        </p:spPr>
        <p:txBody>
          <a:bodyPr vert="horz" wrap="square" lIns="91440" tIns="45720" rIns="91440" bIns="45720" numCol="1" spcCol="215900" anchor="ctr"/>
          <a:lstStyle/>
          <a:p>
            <a:pPr algn="ctr" defTabSz="914400">
              <a:lnSpc>
                <a:spcPct val="100000"/>
              </a:lnSpc>
              <a:tabLst/>
            </a:pPr>
            <a:r>
              <a:rPr sz="1400" i="1" cap="none">
                <a:solidFill>
                  <a:srgbClr val="000000"/>
                </a:solidFill>
                <a:latin typeface="Cambria" pitchFamily="2" charset="0"/>
                <a:ea typeface="Arial" pitchFamily="2" charset="0"/>
                <a:cs typeface="Arial" pitchFamily="2" charset="0"/>
              </a:rPr>
              <a:t>Logo hier hinzufügen</a:t>
            </a:r>
            <a:endParaRPr sz="1400" cap="none">
              <a:solidFill>
                <a:srgbClr val="000000"/>
              </a:solidFill>
            </a:endParaRPr>
          </a:p>
        </p:txBody>
      </p:sp>
      <p:sp>
        <p:nvSpPr>
          <p:cNvPr id="5"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MjHAzw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6"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674AF7A0-EE8A-1F01-C4F2-1854B9BC324D}" type="slidenum">
              <a:t>20</a:t>
            </a:fld>
          </a:p>
        </p:txBody>
      </p:sp>
      <p:sp>
        <p:nvSpPr>
          <p:cNvPr id="7"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E0LAADDRwAAWSkAABAAAAAmAAAACAAAAP//////////MAAAABQAAAAAAAAAAAD//wAAAQAAAP//AAABAA=="/>
              </a:ext>
            </a:extLst>
          </p:cNvSpPr>
          <p:nvPr/>
        </p:nvSpPr>
        <p:spPr>
          <a:xfrm>
            <a:off x="9396730" y="1837055"/>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br/>
          </a:p>
        </p:txBody>
      </p:sp>
      <p:pic>
        <p:nvPicPr>
          <p:cNvPr id="8" name="Grafik1"/>
          <p:cNvPicPr>
            <a:picLocks noChangeAspect="1"/>
            <a:extLst>
              <a:ext uri="smNativeData">
                <pr:smNativeData xmlns:pr="smNativeData" xmlns="smNativeData" val="SMDATA_18_7o81aRMAAAAlAAAAEQAAAC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M48AADsAgAAw0cAAKwTAAAQAAAAJgAAAAgAAAD//////////zAAAAAUAAAAAAAAAAAA//8AAAEAAAD//wAAAQA="/>
              </a:ext>
            </a:extLst>
          </p:cNvPicPr>
          <p:nvPr/>
        </p:nvPicPr>
        <p:blipFill>
          <a:blip r:embed="rId3"/>
          <a:stretch>
            <a:fillRect/>
          </a:stretch>
        </p:blipFill>
        <p:spPr>
          <a:xfrm>
            <a:off x="9884410" y="474980"/>
            <a:ext cx="1781175" cy="2722880"/>
          </a:xfrm>
          <a:prstGeom prst="rect">
            <a:avLst/>
          </a:prstGeom>
          <a:noFill/>
          <a:ln>
            <a:noFill/>
          </a:ln>
          <a:effectLst/>
        </p:spPr>
      </p:pic>
    </p:spTree>
  </p:cSld>
  <p:clrMapOvr>
    <a:masterClrMapping/>
  </p:clrMapOvr>
  <p:timing>
    <p:tnLst>
      <p:par>
        <p:cTn id="1" dur="indefinite" restart="never" nodeType="tmRoot"/>
      </p:par>
    </p:tnLst>
  </p:timing>
</p:sld>
</file>

<file path=ppt/slides/slide21.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CC1xD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H1w////////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Zeit, Wandel und Wissen</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P1w////////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rPr cap="none">
                <a:solidFill>
                  <a:srgbClr val="000000"/>
                </a:solidFill>
              </a:rPr>
              <a:t>Die Beziehungen zwischen der objektiven oder wahrgenommenen Zeit, den Ereignissen des Wandels und dem Wissen sind vielfältig.</a:t>
            </a:r>
            <a:endParaRPr cap="none">
              <a:solidFill>
                <a:srgbClr val="000000"/>
              </a:solidFill>
            </a:endParaRP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t>Wissen ist </a:t>
            </a:r>
            <a:r>
              <a:rPr b="1" cap="none">
                <a:solidFill>
                  <a:schemeClr val="accent5"/>
                </a:solidFill>
              </a:rPr>
              <a:t>Treiber</a:t>
            </a:r>
            <a:r>
              <a:t> des Wandels, führt zu Innovationen, und der Wandel in der Welt verlangt Wissen zur leichteren </a:t>
            </a:r>
            <a:r>
              <a:rPr b="1" cap="none">
                <a:solidFill>
                  <a:schemeClr val="accent5"/>
                </a:solidFill>
              </a:rPr>
              <a:t>Anpassung</a:t>
            </a:r>
            <a:r>
              <a:t>. </a:t>
            </a: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t>Von der Gesellschaftlich wird der von Menschen gemachte Wandel nur </a:t>
            </a:r>
            <a:r>
              <a:rPr b="1" cap="none">
                <a:solidFill>
                  <a:schemeClr val="accent5"/>
                </a:solidFill>
              </a:rPr>
              <a:t>akzeptiert</a:t>
            </a:r>
            <a:r>
              <a:t>, wenn erklärendes und </a:t>
            </a:r>
            <a:r>
              <a:t>präskriptives Wissen vorhanden ist (</a:t>
            </a:r>
            <a:r>
              <a:t>Joel Mokyr). </a:t>
            </a: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rPr cap="none">
                <a:solidFill>
                  <a:srgbClr val="000000"/>
                </a:solidFill>
              </a:rPr>
              <a:t>Wissen beeinflusst die </a:t>
            </a:r>
            <a:r>
              <a:rPr b="1" cap="none">
                <a:solidFill>
                  <a:schemeClr val="accent5"/>
                </a:solidFill>
              </a:rPr>
              <a:t>Zukunft</a:t>
            </a:r>
            <a:r>
              <a:rPr cap="none">
                <a:solidFill>
                  <a:srgbClr val="000000"/>
                </a:solidFill>
              </a:rPr>
              <a:t>, indem es Wandel ermöglicht, doch das vorhandene Wissen ist bereits durch die </a:t>
            </a:r>
            <a:r>
              <a:rPr b="1" cap="none">
                <a:solidFill>
                  <a:schemeClr val="accent5"/>
                </a:solidFill>
              </a:rPr>
              <a:t>Vergangenheit</a:t>
            </a:r>
            <a:r>
              <a:rPr cap="none">
                <a:solidFill>
                  <a:srgbClr val="000000"/>
                </a:solidFill>
              </a:rPr>
              <a:t> und die Ansammlung von Erfahrungen geformt. </a:t>
            </a:r>
            <a:endParaRPr cap="none">
              <a:solidFill>
                <a:srgbClr val="000000"/>
              </a:solidFill>
            </a:endParaRP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rPr cap="none">
                <a:solidFill>
                  <a:srgbClr val="000000"/>
                </a:solidFill>
              </a:rPr>
              <a:t>Deshalb ist der Übergang zu einer innovativen Gesellschaft nicht einfach eine Frage der Budgetierung – Das Wissen einer Gesellschaft ist über </a:t>
            </a:r>
            <a:r>
              <a:rPr b="1" cap="none">
                <a:solidFill>
                  <a:schemeClr val="accent5"/>
                </a:solidFill>
              </a:rPr>
              <a:t>Jahrhunderte</a:t>
            </a:r>
            <a:r>
              <a:rPr cap="none">
                <a:solidFill>
                  <a:srgbClr val="000000"/>
                </a:solidFill>
              </a:rPr>
              <a:t> entstanden. </a:t>
            </a:r>
            <a:endParaRPr cap="none">
              <a:solidFill>
                <a:srgbClr val="000000"/>
              </a:solidFill>
            </a:endParaRP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rPr cap="none">
                <a:solidFill>
                  <a:srgbClr val="000000"/>
                </a:solidFill>
              </a:rPr>
              <a:t>Doch ein Land mit großer historischer Tradition bei der </a:t>
            </a:r>
            <a:r>
              <a:rPr b="1" cap="none">
                <a:solidFill>
                  <a:schemeClr val="accent5"/>
                </a:solidFill>
              </a:rPr>
              <a:t>Wissenspflege</a:t>
            </a:r>
            <a:r>
              <a:rPr cap="none">
                <a:solidFill>
                  <a:srgbClr val="000000"/>
                </a:solidFill>
              </a:rPr>
              <a:t> kann die in der Vergangenheit geschaffenen Potenziale auch wieder verfallen lassen.</a:t>
            </a:r>
            <a:endParaRPr cap="none">
              <a:solidFill>
                <a:srgbClr val="000000"/>
              </a:solidFill>
            </a:endParaRPr>
          </a:p>
        </p:txBody>
      </p:sp>
      <p:sp>
        <p:nvSpPr>
          <p:cNvPr id="4" name="Rechteck1"/>
          <p:cNvSpPr>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BAAAAAAAAANjY2AA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NjY2AB/f38A5+bmA8zMzADAwP8Af39/AAAAAAAAAAAAAAAAAAAAAAAAAAAAIQAAABgAAAAUAAAAujwAACQDAADDRwAABwYAABAAAAAmAAAACAAAAP//////////MAAAABQAAAAAAAAAAAD//wAAAQAAAP//AAABAA=="/>
              </a:ext>
            </a:extLst>
          </p:cNvSpPr>
          <p:nvPr/>
        </p:nvSpPr>
        <p:spPr>
          <a:xfrm>
            <a:off x="9871710" y="510540"/>
            <a:ext cx="1793875" cy="469265"/>
          </a:xfrm>
          <a:prstGeom prst="rect">
            <a:avLst/>
          </a:prstGeom>
          <a:noFill/>
          <a:ln w="12700" cap="flat" cmpd="sng" algn="ctr">
            <a:solidFill>
              <a:srgbClr val="D8D8D8"/>
            </a:solidFill>
            <a:prstDash val="solid"/>
            <a:headEnd type="none"/>
            <a:tailEnd type="none"/>
          </a:ln>
          <a:effectLst/>
        </p:spPr>
        <p:txBody>
          <a:bodyPr vert="horz" wrap="square" lIns="91440" tIns="45720" rIns="91440" bIns="45720" numCol="1" spcCol="215900" anchor="ctr"/>
          <a:lstStyle/>
          <a:p>
            <a:pPr algn="ctr" defTabSz="914400">
              <a:lnSpc>
                <a:spcPct val="100000"/>
              </a:lnSpc>
              <a:tabLst/>
            </a:pPr>
            <a:r>
              <a:rPr sz="1400" i="1" cap="none">
                <a:solidFill>
                  <a:srgbClr val="000000"/>
                </a:solidFill>
                <a:latin typeface="Cambria" pitchFamily="2" charset="0"/>
                <a:ea typeface="Arial" pitchFamily="2" charset="0"/>
                <a:cs typeface="Arial" pitchFamily="2" charset="0"/>
              </a:rPr>
              <a:t>Logo hier hinzufügen</a:t>
            </a:r>
            <a:endParaRPr sz="1400" cap="none">
              <a:solidFill>
                <a:srgbClr val="000000"/>
              </a:solidFill>
            </a:endParaRPr>
          </a:p>
        </p:txBody>
      </p:sp>
      <p:sp>
        <p:nvSpPr>
          <p:cNvPr id="5"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6"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4D313440-0EA0-64C2-EE89-F8977AC718AD}" type="slidenum">
              <a:t>21</a:t>
            </a:fld>
          </a:p>
        </p:txBody>
      </p:sp>
      <p:pic>
        <p:nvPicPr>
          <p:cNvPr id="7" name="Grafik1"/>
          <p:cNvPicPr>
            <a:picLocks noChangeAspect="1"/>
            <a:extLst>
              <a:ext uri="smNativeData">
                <pr:smNativeData xmlns:pr="smNativeData" xmlns="smNativeData" val="SMDATA_18_7o81aRMAAAAlAAAAEQAAAC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C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Lo8AADAAgAA20cAAGIUAAAQAAAAJgAAAAgAAAD//////////zAAAAAUAAAAAAAAAAAA//8AAAEAAAD//wAAAQA="/>
              </a:ext>
            </a:extLst>
          </p:cNvPicPr>
          <p:nvPr/>
        </p:nvPicPr>
        <p:blipFill>
          <a:blip r:embed="rId3"/>
          <a:stretch>
            <a:fillRect/>
          </a:stretch>
        </p:blipFill>
        <p:spPr>
          <a:xfrm>
            <a:off x="9871710" y="447040"/>
            <a:ext cx="1809115" cy="2866390"/>
          </a:xfrm>
          <a:prstGeom prst="rect">
            <a:avLst/>
          </a:prstGeom>
          <a:noFill/>
          <a:ln>
            <a:noFill/>
          </a:ln>
          <a:effectLst/>
        </p:spPr>
      </p:pic>
    </p:spTree>
  </p:cSld>
  <p:clrMapOvr>
    <a:masterClrMapping/>
  </p:clrMapOvr>
  <p:timing>
    <p:tnLst>
      <p:par>
        <p:cTn id="1" dur="indefinite" restart="never" nodeType="tmRoot"/>
      </p:par>
    </p:tnLst>
  </p:timing>
</p:sld>
</file>

<file path=ppt/slides/slide22.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MC8wEI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FwcAALYLAABwPwAAURMAABAAAAAmAAAACAAAAD0QAAD//8EBMAAAABQAAAAAAAAAAAD//wAAAQAAAP//AAABAA=="/>
              </a:ext>
            </a:extLst>
          </p:cNvSpPr>
          <p:nvPr>
            <p:ph type="title"/>
          </p:nvPr>
        </p:nvSpPr>
        <p:spPr>
          <a:xfrm>
            <a:off x="1152525" y="1903730"/>
            <a:ext cx="915987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defRPr cap="none">
                <a:solidFill>
                  <a:srgbClr val="FF0000"/>
                </a:solidFill>
              </a:defRPr>
            </a:pPr>
            <a:r>
              <a:rPr sz="2800" b="1" cap="none">
                <a:latin typeface="Lato Semibold" pitchFamily="1" charset="0"/>
                <a:ea typeface="Basic Roman" pitchFamily="1" charset="0"/>
                <a:cs typeface="Basic Roman" pitchFamily="1" charset="0"/>
              </a:rPr>
              <a:t>Teil II – Produkt und Markt</a:t>
            </a:r>
            <a:r>
              <a:rPr sz="2800" cap="none"/>
              <a:t> </a:t>
            </a:r>
            <a:br/>
            <a:r>
              <a:rPr sz="2800" b="1" cap="none">
                <a:latin typeface="Lato Semibold" pitchFamily="1" charset="0"/>
                <a:ea typeface="Basic Roman" pitchFamily="1" charset="0"/>
                <a:cs typeface="Basic Roman" pitchFamily="1" charset="0"/>
              </a:rPr>
              <a:t>			~ Buchkapitel 3 und 4 </a:t>
            </a:r>
            <a:endParaRPr sz="2800" b="1" cap="none">
              <a:latin typeface="Lato Semibold" pitchFamily="1"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0wYAAG4UAADEJgAArSsAABAAAAAmAAAACAAAAL0QAAD//8EBMAAAABQAAAAAAAAAAAD//wAAAQAAAP//AAABAA=="/>
              </a:ext>
            </a:extLst>
          </p:cNvSpPr>
          <p:nvPr>
            <p:ph type="subTitle" idx="1"/>
          </p:nvPr>
        </p:nvSpPr>
        <p:spPr>
          <a:xfrm>
            <a:off x="1109345" y="3321050"/>
            <a:ext cx="5192395" cy="3778885"/>
          </a:xfrm>
          <a:noFill/>
          <a:ln>
            <a:noFill/>
          </a:ln>
          <a:effectLst/>
        </p:spPr>
        <p:txBody>
          <a:bodyPr vert="horz" wrap="square" lIns="91440" tIns="45720" rIns="91440" bIns="45720" numCol="1" spcCol="215900" anchor="t">
            <a:prstTxWarp prst="textNoShape">
              <a:avLst/>
            </a:prstTxWarp>
          </a:bodyPr>
          <a:lstStyle/>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rPr cap="none">
                <a:solidFill>
                  <a:srgbClr val="000000"/>
                </a:solidFill>
              </a:rPr>
              <a:t> </a:t>
            </a:r>
            <a:r>
              <a:rPr b="1" cap="none">
                <a:solidFill>
                  <a:schemeClr val="accent5"/>
                </a:solidFill>
              </a:rPr>
              <a:t>Schumpeter</a:t>
            </a:r>
            <a:r>
              <a:rPr cap="none">
                <a:solidFill>
                  <a:srgbClr val="000000"/>
                </a:solidFill>
              </a:rPr>
              <a:t> und </a:t>
            </a:r>
            <a:r>
              <a:rPr b="1" cap="none">
                <a:solidFill>
                  <a:schemeClr val="accent5"/>
                </a:solidFill>
              </a:rPr>
              <a:t>Kirzner</a:t>
            </a:r>
            <a:endParaRPr b="1" cap="none">
              <a:solidFill>
                <a:srgbClr val="2F75B5"/>
              </a:solidFill>
            </a:endParaRPr>
          </a:p>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rPr b="1" cap="none">
                <a:solidFill>
                  <a:schemeClr val="accent5"/>
                </a:solidFill>
              </a:rPr>
              <a:t>Ansoff-Matrix</a:t>
            </a:r>
            <a:r>
              <a:rPr cap="none">
                <a:solidFill>
                  <a:srgbClr val="000000"/>
                </a:solidFill>
              </a:rPr>
              <a:t> und vier Strategien</a:t>
            </a:r>
            <a:endParaRPr cap="none">
              <a:solidFill>
                <a:srgbClr val="000000"/>
              </a:solidFill>
            </a:endParaRPr>
          </a:p>
          <a:p>
            <a:pPr marL="685800" defTabSz="914400">
              <a:lnSpc>
                <a:spcPct val="90000"/>
              </a:lnSpc>
              <a:spcBef>
                <a:spcPts val="995"/>
              </a:spcBef>
              <a:buFont typeface="Wingdings" pitchFamily="2" charset="2"/>
              <a:buChar char=""/>
              <a:tabLst>
                <a:tab pos="0" algn="l"/>
              </a:tabLst>
              <a:defRPr sz="1600" cap="none">
                <a:solidFill>
                  <a:srgbClr val="000000"/>
                </a:solidFill>
                <a:latin typeface="Cambria" pitchFamily="2" charset="0"/>
                <a:ea typeface="Basic Roman" pitchFamily="1" charset="0"/>
                <a:cs typeface="Basic Roman" pitchFamily="1" charset="0"/>
              </a:defRPr>
            </a:pPr>
            <a:r>
              <a:t>Christensen: </a:t>
            </a:r>
            <a:r>
              <a:rPr i="1" cap="none"/>
              <a:t>Innovator’s Dilemma</a:t>
            </a:r>
            <a:endParaRPr i="1" cap="none"/>
          </a:p>
          <a:p>
            <a:pPr marL="685800" defTabSz="914400">
              <a:lnSpc>
                <a:spcPct val="90000"/>
              </a:lnSpc>
              <a:spcBef>
                <a:spcPts val="995"/>
              </a:spcBef>
              <a:buFont typeface="Wingdings" pitchFamily="2" charset="2"/>
              <a:buChar char=""/>
              <a:tabLst>
                <a:tab pos="0" algn="l"/>
              </a:tabLst>
              <a:defRPr sz="1600" cap="none">
                <a:solidFill>
                  <a:srgbClr val="000000"/>
                </a:solidFill>
                <a:latin typeface="Cambria" pitchFamily="2" charset="0"/>
                <a:ea typeface="Basic Roman" pitchFamily="1" charset="0"/>
                <a:cs typeface="Basic Roman" pitchFamily="1" charset="0"/>
              </a:defRPr>
            </a:pPr>
            <a:r>
              <a:t>Ulwick: Neu oder nützlich?</a:t>
            </a:r>
          </a:p>
          <a:p>
            <a:pPr marL="685800" defTabSz="914400">
              <a:lnSpc>
                <a:spcPct val="90000"/>
              </a:lnSpc>
              <a:spcBef>
                <a:spcPts val="995"/>
              </a:spcBef>
              <a:buFont typeface="Wingdings" pitchFamily="2" charset="2"/>
              <a:buChar char=""/>
              <a:tabLst>
                <a:tab pos="0" algn="l"/>
              </a:tabLst>
              <a:defRPr sz="1600" cap="none">
                <a:solidFill>
                  <a:srgbClr val="000000"/>
                </a:solidFill>
                <a:latin typeface="Cambria" pitchFamily="2" charset="0"/>
                <a:ea typeface="Basic Roman" pitchFamily="1" charset="0"/>
                <a:cs typeface="Basic Roman" pitchFamily="1" charset="0"/>
              </a:defRPr>
            </a:pPr>
            <a:r>
              <a:t>Schumpeter und Kondratieff</a:t>
            </a:r>
          </a:p>
          <a:p>
            <a:pPr marL="685800" defTabSz="914400">
              <a:lnSpc>
                <a:spcPct val="90000"/>
              </a:lnSpc>
              <a:spcBef>
                <a:spcPts val="995"/>
              </a:spcBef>
              <a:buFont typeface="Wingdings" pitchFamily="2" charset="2"/>
              <a:buChar char=""/>
              <a:tabLst>
                <a:tab pos="0" algn="l"/>
              </a:tabLst>
              <a:defRPr sz="1600" cap="none">
                <a:solidFill>
                  <a:srgbClr val="000000"/>
                </a:solidFill>
                <a:latin typeface="Cambria" pitchFamily="2" charset="0"/>
                <a:ea typeface="Basic Roman" pitchFamily="1" charset="0"/>
                <a:cs typeface="Basic Roman" pitchFamily="1" charset="0"/>
              </a:defRPr>
            </a:pPr>
            <a:r>
              <a:t>Knight: </a:t>
            </a:r>
            <a:r>
              <a:rPr i="1" cap="none"/>
              <a:t>Risk </a:t>
            </a:r>
            <a:r>
              <a:rPr i="1" cap="none"/>
              <a:t>versus </a:t>
            </a:r>
            <a:r>
              <a:rPr i="1" cap="none"/>
              <a:t>Uncertainty</a:t>
            </a:r>
            <a:endParaRPr i="1" cap="none"/>
          </a:p>
        </p:txBody>
      </p:sp>
      <p:sp>
        <p:nvSpPr>
          <p:cNvPr id="4"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VkoAAAAAAAAASwAATCoAABAAAAAmAAAACAAAAP//////////MAAAABQAAAAAAAAAAAD//wAAAQAAAP//AAABAA=="/>
              </a:ext>
            </a:extLst>
          </p:cNvSpPr>
          <p:nvPr/>
        </p:nvSpPr>
        <p:spPr>
          <a:xfrm>
            <a:off x="12084050" y="0"/>
            <a:ext cx="107950" cy="6875780"/>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pic>
        <p:nvPicPr>
          <p:cNvPr id="5" name="Grafik1"/>
          <p:cNvPicPr>
            <a:extLst>
              <a:ext uri="smNativeData">
                <pr:smNativeData xmlns:pr="smNativeData" xmlns="smNativeData" val="SMDATA_18_7o81aRMAAAAlAAAAEQ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PQoAAD1CAAA20MAAN4aAAAQAAAAJgAAAAgAAAD//////////zAAAAAUAAAAAAAAAAAA//8AAAEAAAD//wAAAQA="/>
              </a:ext>
            </a:extLst>
          </p:cNvPicPr>
          <p:nvPr/>
        </p:nvPicPr>
        <p:blipFill>
          <a:blip r:embed="rId3"/>
          <a:stretch>
            <a:fillRect/>
          </a:stretch>
        </p:blipFill>
        <p:spPr>
          <a:xfrm>
            <a:off x="6657340" y="1456055"/>
            <a:ext cx="4373245" cy="2911475"/>
          </a:xfrm>
          <a:prstGeom prst="rect">
            <a:avLst/>
          </a:prstGeom>
          <a:noFill/>
          <a:ln>
            <a:noFill/>
          </a:ln>
          <a:effectLst/>
        </p:spPr>
      </p:pic>
      <p:sp>
        <p:nvSpPr>
          <p:cNvPr id="6"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1F928FC0-8EF2-C779-BC2A-782CC1644A2D}" type="slidenum">
              <a:t>22</a:t>
            </a:fld>
          </a:p>
        </p:txBody>
      </p:sp>
      <p:sp>
        <p:nvSpPr>
          <p:cNvPr id="7" name="Textbox1"/>
          <p:cNvSpPr txBox="1">
            <a:extLst>
              <a:ext uri="smNativeData">
                <pr:smNativeData xmlns:pr="smNativeData" xmlns="smNativeData" val="SMDATA_16_7o81aRMAAAAlAAAAEg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7AgAAIwkAABqRAAAzCYAABAAAAAmAAAACAAAAP//////////MAAAABQAAAAAAAAAAAD//wAAAQAAAP//AAABAA=="/>
              </a:ext>
            </a:extLst>
          </p:cNvSpPr>
          <p:nvPr/>
        </p:nvSpPr>
        <p:spPr>
          <a:xfrm>
            <a:off x="1450340" y="5941060"/>
            <a:ext cx="9671050" cy="365760"/>
          </a:xfrm>
          <a:prstGeom prst="rect">
            <a:avLst/>
          </a:prstGeom>
          <a:noFill/>
          <a:ln>
            <a:noFill/>
          </a:ln>
          <a:effectLst/>
        </p:spPr>
        <p:txBody>
          <a:bodyPr vert="horz" wrap="square" numCol="1" spcCol="215900" anchor="t"/>
          <a:lstStyle/>
          <a:p>
            <a:pPr defTabSz="914400">
              <a:lnSpc>
                <a:spcPct val="90000"/>
              </a:lnSpc>
              <a:spcBef>
                <a:spcPts val="995"/>
              </a:spcBef>
              <a:tabLst>
                <a:tab pos="0" algn="l"/>
              </a:tabLst>
              <a:defRPr cap="none">
                <a:solidFill>
                  <a:schemeClr val="accent5"/>
                </a:solidFill>
                <a:latin typeface="Cambria" pitchFamily="2" charset="0"/>
                <a:ea typeface="Cambria" pitchFamily="2" charset="0"/>
                <a:cs typeface="Arial" pitchFamily="2" charset="0"/>
              </a:defRPr>
            </a:pPr>
            <a:r>
              <a:t> </a:t>
            </a:r>
            <a:r>
              <a:rPr sz="1000" i="1" cap="none"/>
              <a:t>Mit Hyperlink (linke Maustaste) zu</a:t>
            </a:r>
            <a:r>
              <a:rPr sz="1000" cap="none"/>
              <a:t>:     </a:t>
            </a:r>
            <a:r>
              <a:rPr sz="1000" cap="none">
                <a:hlinkClick r:id="" action="ppaction://hlinkshowjump?jump=firstslide"/>
              </a:rPr>
              <a:t>Anfang</a:t>
            </a:r>
            <a:r>
              <a:rPr sz="1000" cap="none"/>
              <a:t>       </a:t>
            </a:r>
            <a:r>
              <a:rPr sz="1000" cap="none">
                <a:hlinkClick r:id="rId4" action="ppaction://hlinksldjump"/>
              </a:rPr>
              <a:t>Teil I Wandel</a:t>
            </a:r>
            <a:r>
              <a:rPr sz="1000" cap="none"/>
              <a:t>     ...      </a:t>
            </a:r>
            <a:r>
              <a:rPr sz="1000" cap="none">
                <a:hlinkClick r:id="rId5" action="ppaction://hlinksldjump"/>
              </a:rPr>
              <a:t>Teil III Planung und Entscheidung</a:t>
            </a:r>
            <a:r>
              <a:rPr sz="1000" cap="none"/>
              <a:t>       </a:t>
            </a:r>
            <a:r>
              <a:rPr sz="1000" cap="none">
                <a:hlinkClick r:id="rId6" action="ppaction://hlinksldjump"/>
              </a:rPr>
              <a:t>Teil IV Finanzen</a:t>
            </a:r>
            <a:r>
              <a:rPr sz="1000" cap="none"/>
              <a:t>      </a:t>
            </a:r>
            <a:r>
              <a:rPr sz="1000" cap="none">
                <a:hlinkClick r:id="rId7" action="ppaction://hlinksldjump"/>
              </a:rPr>
              <a:t> Teil V Wagnisse</a:t>
            </a:r>
            <a:r>
              <a:t>    </a:t>
            </a:r>
            <a:r>
              <a:rPr sz="1000" cap="none">
                <a:hlinkClick r:id="rId8" action="ppaction://hlinksldjump"/>
              </a:rPr>
              <a:t>Essenz</a:t>
            </a:r>
            <a:r>
              <a:t>	  </a:t>
            </a:r>
          </a:p>
        </p:txBody>
      </p:sp>
    </p:spTree>
  </p:cSld>
  <p:clrMapOvr>
    <a:masterClrMapping/>
  </p:clrMapOvr>
  <p:timing>
    <p:tnLst>
      <p:par>
        <p:cTn id="1" dur="indefinite" restart="never" nodeType="tmRoot"/>
      </p:par>
    </p:tnLst>
  </p:timing>
</p:sld>
</file>

<file path=ppt/slides/slide23.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KBc3D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Joseph Schumpeter – Produktentwicklung</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L0QAAD//8EB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10000"/>
              </a:lnSpc>
              <a:spcBef>
                <a:spcPts val="1275"/>
              </a:spcBef>
              <a:spcAft>
                <a:spcPts val="275"/>
              </a:spcAft>
              <a:buNone/>
              <a:tabLst>
                <a:tab pos="0" algn="l"/>
              </a:tabLst>
              <a:defRPr sz="1600" cap="none">
                <a:latin typeface="Cambria" pitchFamily="2" charset="0"/>
                <a:ea typeface="Basic Roman" pitchFamily="1" charset="0"/>
                <a:cs typeface="Basic Roman" pitchFamily="1" charset="0"/>
              </a:defRPr>
            </a:pPr>
            <a:r>
              <a:rPr i="1" cap="none"/>
              <a:t>Joseph Schumpeter</a:t>
            </a:r>
            <a:r>
              <a:t>: Der Unternehmer ist ein </a:t>
            </a:r>
            <a:r>
              <a:rPr b="1" cap="none">
                <a:solidFill>
                  <a:schemeClr val="accent5"/>
                </a:solidFill>
              </a:rPr>
              <a:t>Intermediär </a:t>
            </a:r>
            <a:endParaRPr b="1" cap="none">
              <a:solidFill>
                <a:schemeClr val="accent5"/>
              </a:solidFill>
            </a:endParaRPr>
          </a:p>
          <a:p>
            <a:pPr indent="0" defTabSz="914400">
              <a:lnSpc>
                <a:spcPct val="110000"/>
              </a:lnSpc>
              <a:spcBef>
                <a:spcPts val="1275"/>
              </a:spcBef>
              <a:spcAft>
                <a:spcPts val="275"/>
              </a:spcAft>
              <a:buNone/>
              <a:tabLst>
                <a:tab pos="0" algn="l"/>
              </a:tabLst>
              <a:defRPr sz="1600" cap="none">
                <a:latin typeface="Cambria" pitchFamily="2" charset="0"/>
                <a:ea typeface="Basic Roman" pitchFamily="1" charset="0"/>
                <a:cs typeface="Basic Roman" pitchFamily="1" charset="0"/>
              </a:defRPr>
            </a:pPr>
            <a:r>
              <a:rPr b="1" cap="none">
                <a:solidFill>
                  <a:schemeClr val="accent5"/>
                </a:solidFill>
              </a:rPr>
              <a:t>	zwischen dem Fluss des Wissens</a:t>
            </a:r>
            <a:r>
              <a:t> über neue Technologien,  den es in einer entwickelten 	Wirtschaft gibt (Messen, Berichte, Publikationen von Hochschulen) </a:t>
            </a:r>
            <a:br/>
            <a:r>
              <a:rPr b="1" cap="none">
                <a:solidFill>
                  <a:schemeClr val="accent5"/>
                </a:solidFill>
              </a:rPr>
              <a:t>	und dem Produktmarkt</a:t>
            </a:r>
            <a:r>
              <a:t>. </a:t>
            </a:r>
          </a:p>
          <a:p>
            <a:pPr indent="0" defTabSz="914400">
              <a:lnSpc>
                <a:spcPct val="110000"/>
              </a:lnSpc>
              <a:spcBef>
                <a:spcPts val="1275"/>
              </a:spcBef>
              <a:spcAft>
                <a:spcPts val="275"/>
              </a:spcAft>
              <a:buNone/>
              <a:tabLst>
                <a:tab pos="0" algn="l"/>
              </a:tabLst>
              <a:defRPr sz="1600" cap="none">
                <a:latin typeface="Cambria" pitchFamily="2" charset="0"/>
                <a:ea typeface="Basic Roman" pitchFamily="1" charset="0"/>
                <a:cs typeface="Basic Roman" pitchFamily="1" charset="0"/>
              </a:defRPr>
            </a:pPr>
            <a:r>
              <a:t>Der Unternehmer kann 1. im Strom des Wissens geeignet scheinende Technologien wählen und mit ihnen neue Produkte entwickeln, die den bisherigen Produkten überlegen sind. 2. Die entwickelten Produkte führt er in den bereits vorhandenen Produktmarkt ein und besorgt 3. die anschließende Marktdurchdringung.</a:t>
            </a:r>
          </a:p>
          <a:p>
            <a:pPr indent="0" defTabSz="914400">
              <a:lnSpc>
                <a:spcPct val="110000"/>
              </a:lnSpc>
              <a:spcBef>
                <a:spcPts val="1275"/>
              </a:spcBef>
              <a:spcAft>
                <a:spcPts val="275"/>
              </a:spcAft>
              <a:buNone/>
              <a:tabLst>
                <a:tab pos="0" algn="l"/>
              </a:tabLst>
              <a:defRPr sz="1600" cap="none">
                <a:latin typeface="Cambria" pitchFamily="2" charset="0"/>
                <a:ea typeface="Basic Roman" pitchFamily="1" charset="0"/>
                <a:cs typeface="Basic Roman" pitchFamily="1" charset="0"/>
              </a:defRPr>
            </a:pPr>
            <a:r>
              <a:t>Dabei werden die bisherigen Produkte im Markt </a:t>
            </a:r>
            <a:r>
              <a:rPr b="1" i="1" cap="none">
                <a:solidFill>
                  <a:srgbClr val="FF0000"/>
                </a:solidFill>
              </a:rPr>
              <a:t>verdrängt</a:t>
            </a:r>
            <a:r>
              <a:t>. Deren Anbieter müssen eventuell </a:t>
            </a:r>
            <a:r>
              <a:rPr i="1" cap="none"/>
              <a:t>aufgeben</a:t>
            </a:r>
            <a:r>
              <a:t>. </a:t>
            </a:r>
            <a:r>
              <a:rPr b="1" cap="none">
                <a:solidFill>
                  <a:schemeClr val="accent5"/>
                </a:solidFill>
              </a:rPr>
              <a:t>Auch wenn dies Kosten verursacht, entsteht durch die Innovation ein Gewinn in einer  gesamtwirtschaftlichen Kosten-Nutzen-Rechnung</a:t>
            </a:r>
            <a:r>
              <a:t>. Die Innovation bewirkt eine </a:t>
            </a:r>
            <a:r>
              <a:rPr b="1" cap="none">
                <a:solidFill>
                  <a:srgbClr val="FF0000"/>
                </a:solidFill>
              </a:rPr>
              <a:t>schöpferische Zerstörung</a:t>
            </a:r>
            <a:r>
              <a:t>. Die Wirtschaft entwickelt sich fort. </a:t>
            </a:r>
          </a:p>
          <a:p>
            <a:pPr indent="0" defTabSz="914400">
              <a:lnSpc>
                <a:spcPct val="110000"/>
              </a:lnSpc>
              <a:spcBef>
                <a:spcPts val="1275"/>
              </a:spcBef>
              <a:spcAft>
                <a:spcPts val="275"/>
              </a:spcAft>
              <a:buNone/>
              <a:tabLst>
                <a:tab pos="0" algn="l"/>
              </a:tabLst>
              <a:defRPr sz="1600" cap="none">
                <a:latin typeface="Cambria" pitchFamily="2" charset="0"/>
                <a:ea typeface="Basic Roman" pitchFamily="1" charset="0"/>
                <a:cs typeface="Basic Roman" pitchFamily="1" charset="0"/>
              </a:defRPr>
            </a:pPr>
            <a:r>
              <a:t>Dass Unternehmen bei dieser Fortentwicklung verdrängt werden, ist der </a:t>
            </a:r>
            <a:r>
              <a:rPr i="1" cap="none"/>
              <a:t>Regelfall</a:t>
            </a:r>
            <a:r>
              <a:t> des markt-wirtschaftlichen Systems.</a:t>
            </a:r>
          </a:p>
          <a:p>
            <a:pPr indent="0" defTabSz="914400">
              <a:lnSpc>
                <a:spcPct val="100000"/>
              </a:lnSpc>
              <a:spcBef>
                <a:spcPts val="1280"/>
              </a:spcBef>
              <a:spcAft>
                <a:spcPts val="280"/>
              </a:spcAft>
              <a:buNone/>
              <a:tabLst>
                <a:tab pos="0" algn="l"/>
              </a:tabLst>
              <a:defRPr sz="1600" cap="none">
                <a:solidFill>
                  <a:srgbClr val="000000"/>
                </a:solidFill>
                <a:latin typeface="Cambria" pitchFamily="2" charset="0"/>
                <a:ea typeface="Basic Roman" pitchFamily="1" charset="0"/>
                <a:cs typeface="Basic Roman" pitchFamily="1" charset="0"/>
              </a:defRPr>
            </a:p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6508C9ED-A388-5D3F-C6B0-556A87FE3000}" type="slidenum">
              <a:t>23</a:t>
            </a:fld>
          </a:p>
        </p:txBody>
      </p:sp>
      <p:pic>
        <p:nvPicPr>
          <p:cNvPr id="6" name="Grafik1"/>
          <p:cNvPicPr>
            <a:picLocks noChangeAspect="1"/>
            <a:extLst>
              <a:ext uri="smNativeData">
                <pr:smNativeData xmlns:pr="smNativeData" xmlns="smNativeData" val="SMDATA_18_7o81aRMAAAAlAAAAEQAAAC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KFNMK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BA9AADyAgAAbUgAADoTAAAQAAAAJgAAAAgAAAD//////////zAAAAAUAAAAAAAAAAAA//8AAAEAAAD//wAAAQA="/>
              </a:ext>
            </a:extLst>
          </p:cNvPicPr>
          <p:nvPr/>
        </p:nvPicPr>
        <p:blipFill>
          <a:blip r:embed="rId3"/>
          <a:stretch>
            <a:fillRect/>
          </a:stretch>
        </p:blipFill>
        <p:spPr>
          <a:xfrm>
            <a:off x="9926320" y="478790"/>
            <a:ext cx="1847215" cy="2646680"/>
          </a:xfrm>
          <a:prstGeom prst="rect">
            <a:avLst/>
          </a:prstGeom>
          <a:noFill/>
          <a:ln>
            <a:noFill/>
          </a:ln>
          <a:effectLst/>
        </p:spPr>
      </p:pic>
    </p:spTree>
  </p:cSld>
  <p:clrMapOvr>
    <a:masterClrMapping/>
  </p:clrMapOvr>
  <p:timing>
    <p:tnLst>
      <p:par>
        <p:cTn id="1" dur="indefinite" restart="never" nodeType="tmRoot"/>
      </p:par>
    </p:tnLst>
  </p:timing>
</p:sld>
</file>

<file path=ppt/slides/slide24.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Israel Kirzner – Marktentwicklung</a:t>
            </a:r>
            <a:endParaRPr sz="2400" b="1" cap="none">
              <a:solidFill>
                <a:schemeClr val="accent5"/>
              </a:solidFill>
              <a:latin typeface="Cambria" pitchFamily="2" charset="0"/>
              <a:ea typeface="Basic Roman" pitchFamily="1" charset="0"/>
              <a:cs typeface="Basic Roman"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CAAQ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4E77781F-51A3-228E-EDCF-A7DB36811BF2}" type="slidenum">
              <a:t>24</a:t>
            </a:fld>
          </a:p>
        </p:txBody>
      </p:sp>
      <p:sp>
        <p:nvSpPr>
          <p:cNvPr id="5"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Hg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P//////////MAAAABQAAAAAAAAAAAD//wAAAQAAAP//AAABAA=="/>
              </a:ext>
            </a:extLst>
          </p:cNvSpPr>
          <p:nvPr/>
        </p:nvSpPr>
        <p:spPr>
          <a:xfrm>
            <a:off x="553720" y="1550035"/>
            <a:ext cx="9166225" cy="4884420"/>
          </a:xfrm>
          <a:prstGeom prst="rect">
            <a:avLst/>
          </a:prstGeom>
          <a:noFill/>
          <a:ln>
            <a:noFill/>
          </a:ln>
          <a:effectLst/>
        </p:spPr>
        <p:txBody>
          <a:bodyPr vert="horz" wrap="square" lIns="91440" tIns="45720" rIns="91440" bIns="45720" numCol="1" spcCol="215900" anchor="t"/>
          <a:lstStyle/>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rPr i="1" cap="none"/>
              <a:t>Israel Kirzner</a:t>
            </a:r>
            <a:r>
              <a:t>: Der </a:t>
            </a:r>
            <a:r>
              <a:rPr b="1" cap="none">
                <a:solidFill>
                  <a:srgbClr val="FF0000"/>
                </a:solidFill>
              </a:rPr>
              <a:t>Entrepreneur</a:t>
            </a:r>
            <a:r>
              <a:t> ist </a:t>
            </a:r>
            <a:r>
              <a:rPr b="1" cap="none">
                <a:solidFill>
                  <a:srgbClr val="FF0000"/>
                </a:solidFill>
              </a:rPr>
              <a:t>aufmerksam</a:t>
            </a:r>
            <a:r>
              <a:t>, entdeckt im sich dynamisch bewegenden </a:t>
            </a:r>
            <a:r>
              <a:t>Marktprozess, wo </a:t>
            </a:r>
            <a:r>
              <a:t>Gleichgewichte noch nicht erreicht sind und neue Absatzmöglichkeiten bestehen. Er kann sodann Märkte verbinden und </a:t>
            </a:r>
            <a:r>
              <a:rPr b="1" cap="none">
                <a:solidFill>
                  <a:schemeClr val="accent5"/>
                </a:solidFill>
              </a:rPr>
              <a:t>entwickelt sie innovativ und verbessernd weiter</a:t>
            </a:r>
            <a:r>
              <a:t> in Richtung ihres Gleichgewichts. </a:t>
            </a:r>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Gleichsam beobachtet der Entrepreneur die „Landkarte der Märkte“, erkennt weiße Stellen und </a:t>
            </a:r>
            <a:r>
              <a:t>Verbindungsmögichkeiten zwischen bislang getrennten Märkten, die mit vorhandenen Produkten und vorhandenen Vorgehensweisen ausgefüllt werden können. </a:t>
            </a:r>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rPr b="1" cap="none">
                <a:solidFill>
                  <a:schemeClr val="accent5"/>
                </a:solidFill>
              </a:rPr>
              <a:t>Dadurch wird (direkt) niemand verdrängt</a:t>
            </a:r>
            <a:r>
              <a:t>. Aber bislang nicht gut funktionierende Märkte werden näher an ihr Gleichgewicht geführt und es entstehen neue Märkte.</a:t>
            </a:r>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Beispiele sind </a:t>
            </a:r>
            <a:br/>
            <a:r>
              <a:t>1. </a:t>
            </a:r>
            <a:r>
              <a:rPr i="1" cap="none"/>
              <a:t>Arbitrage</a:t>
            </a:r>
            <a:r>
              <a:t> zwischen zwei Märkten, </a:t>
            </a:r>
            <a:br/>
            <a:r>
              <a:t>2. die Einführung heimischer Produkte in ausländische Märkte, </a:t>
            </a:r>
            <a:br/>
            <a:r>
              <a:t>3. die Schaffung eines ganz neuen Marktes, indem Erzeugnisse und </a:t>
            </a:r>
            <a:r>
              <a:rPr i="1" cap="none"/>
              <a:t>Zwischenprodukte</a:t>
            </a:r>
            <a:r>
              <a:t> durch wenige Änderungen </a:t>
            </a:r>
            <a:r>
              <a:rPr i="1" cap="none"/>
              <a:t>marktfähig</a:t>
            </a:r>
            <a:r>
              <a:t> gemacht werden.    </a:t>
            </a:r>
          </a:p>
        </p:txBody>
      </p:sp>
      <p:pic>
        <p:nvPicPr>
          <p:cNvPr id="6" name="Grafik1"/>
          <p:cNvPicPr>
            <a:extLst>
              <a:ext uri="smNativeData">
                <pr:smNativeData xmlns:pr="smNativeData" xmlns="smNativeData" val="SMDATA_18_7o81aRMAAAAlAAAAEQ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DE+AAA5AgAA1UgAAEkTAAAQAAAAJgAAAAgAAAD//////////zAAAAAUAAAAAAAAAAAA//8AAAEAAAD//wAAAQA="/>
              </a:ext>
            </a:extLst>
          </p:cNvPicPr>
          <p:nvPr/>
        </p:nvPicPr>
        <p:blipFill>
          <a:blip r:embed="rId3"/>
          <a:stretch>
            <a:fillRect/>
          </a:stretch>
        </p:blipFill>
        <p:spPr>
          <a:xfrm>
            <a:off x="10109835" y="361315"/>
            <a:ext cx="1729740" cy="2773680"/>
          </a:xfrm>
          <a:prstGeom prst="rect">
            <a:avLst/>
          </a:prstGeom>
          <a:noFill/>
          <a:ln>
            <a:noFill/>
          </a:ln>
          <a:effectLst/>
        </p:spPr>
      </p:pic>
    </p:spTree>
  </p:cSld>
  <p:clrMapOvr>
    <a:masterClrMapping/>
  </p:clrMapOvr>
  <p:timing>
    <p:tnLst>
      <p:par>
        <p:cTn id="1" dur="indefinite" restart="never" nodeType="tmRoot"/>
      </p:par>
    </p:tnLst>
  </p:timing>
</p:sld>
</file>

<file path=ppt/slides/slide25.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MA1MU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Harry Ansoff – Produkt-Markt-Matrix 1/2</a:t>
            </a:r>
            <a:endParaRPr sz="2400" b="1" cap="none">
              <a:solidFill>
                <a:schemeClr val="accent5"/>
              </a:solidFill>
              <a:latin typeface="Cambria" pitchFamily="2" charset="0"/>
              <a:ea typeface="Basic Roman" pitchFamily="1" charset="0"/>
              <a:cs typeface="Basic Roman"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Unv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433D641B-55AE-6892-E085-A3C72ACB16F6}" type="slidenum">
              <a:t>25</a:t>
            </a:fld>
          </a:p>
        </p:txBody>
      </p:sp>
      <p:sp>
        <p:nvSpPr>
          <p:cNvPr id="5"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J7/1J4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P//////////MAAAABQAAAAAAAAAAAD//wAAAQAAAP//AAABAA=="/>
              </a:ext>
            </a:extLst>
          </p:cNvSpPr>
          <p:nvPr/>
        </p:nvSpPr>
        <p:spPr>
          <a:xfrm>
            <a:off x="553720" y="1550035"/>
            <a:ext cx="9166225" cy="4884420"/>
          </a:xfrm>
          <a:prstGeom prst="rect">
            <a:avLst/>
          </a:prstGeom>
          <a:noFill/>
          <a:ln>
            <a:noFill/>
          </a:ln>
          <a:effectLst/>
        </p:spPr>
        <p:txBody>
          <a:bodyPr vert="horz" wrap="square" lIns="91440" tIns="45720" rIns="91440" bIns="45720" numCol="1" spcCol="215900" anchor="t"/>
          <a:lstStyle/>
          <a:p>
            <a:pPr marL="342900" defTabSz="914400">
              <a:spcBef>
                <a:spcPts val="1275"/>
              </a:spcBef>
              <a:spcAft>
                <a:spcPts val="275"/>
              </a:spcAft>
              <a:tabLst>
                <a:tab pos="0" algn="l"/>
              </a:tabLst>
              <a:defRPr sz="1600" cap="none">
                <a:latin typeface="Cambria" pitchFamily="2" charset="0"/>
                <a:ea typeface="Arial" pitchFamily="2" charset="0"/>
                <a:cs typeface="Arial" pitchFamily="2" charset="0"/>
              </a:defRPr>
            </a:pPr>
            <a:r>
              <a:rPr b="1" cap="none">
                <a:solidFill>
                  <a:schemeClr val="accent5"/>
                </a:solidFill>
              </a:rPr>
              <a:t>Produktentwicklung</a:t>
            </a:r>
            <a:r>
              <a:t> und </a:t>
            </a:r>
            <a:r>
              <a:rPr b="1" cap="none">
                <a:solidFill>
                  <a:schemeClr val="accent5"/>
                </a:solidFill>
              </a:rPr>
              <a:t>Marktentwicklung</a:t>
            </a:r>
            <a:r>
              <a:t> können unterschiedlich </a:t>
            </a:r>
            <a:r>
              <a:rPr i="1" cap="none"/>
              <a:t>kombiniert</a:t>
            </a:r>
            <a:r>
              <a:t> werden. In der einfachsten Betrachtung sind bei der Produktentwicklung die beiden Entscheidungen „b</a:t>
            </a:r>
            <a:r>
              <a:rPr i="1" cap="none"/>
              <a:t>isheriges Produkt beibehalten</a:t>
            </a:r>
            <a:r>
              <a:t>“ oder „</a:t>
            </a:r>
            <a:r>
              <a:rPr i="1" cap="none"/>
              <a:t>neues Produkt entwickeln</a:t>
            </a:r>
            <a:r>
              <a:t>“ möglich. Bei der Marktentwicklung ist die Alternative die, „</a:t>
            </a:r>
            <a:r>
              <a:rPr i="1" cap="none"/>
              <a:t>im bisherigen Markt zu bleiben</a:t>
            </a:r>
            <a:r>
              <a:t>“ oder „</a:t>
            </a:r>
            <a:r>
              <a:rPr i="1" cap="none"/>
              <a:t>in einen neuen Markt zu gehen</a:t>
            </a:r>
            <a:r>
              <a:t>“. </a:t>
            </a:r>
          </a:p>
          <a:p>
            <a:pPr marL="342900" defTabSz="914400">
              <a:spcBef>
                <a:spcPts val="1275"/>
              </a:spcBef>
              <a:spcAft>
                <a:spcPts val="275"/>
              </a:spcAft>
              <a:tabLst>
                <a:tab pos="0" algn="l"/>
              </a:tabLst>
              <a:defRPr sz="1600" cap="none">
                <a:latin typeface="Cambria" pitchFamily="2" charset="0"/>
                <a:ea typeface="Arial" pitchFamily="2" charset="0"/>
                <a:cs typeface="Arial" pitchFamily="2" charset="0"/>
              </a:defRPr>
            </a:pPr>
            <a:r>
              <a:t>So sind </a:t>
            </a:r>
            <a:r>
              <a:rPr b="1" cap="none">
                <a:solidFill>
                  <a:schemeClr val="accent5"/>
                </a:solidFill>
              </a:rPr>
              <a:t>vier</a:t>
            </a:r>
            <a:r>
              <a:t> Kombinationen möglich, die sich gut in einer Matrix darstellen lassen, und hinsichtlich </a:t>
            </a:r>
            <a:r>
              <a:rPr b="1" cap="none">
                <a:solidFill>
                  <a:schemeClr val="accent5"/>
                </a:solidFill>
              </a:rPr>
              <a:t>Erfolgschancen</a:t>
            </a:r>
            <a:r>
              <a:t> und </a:t>
            </a:r>
            <a:r>
              <a:rPr b="1" cap="none">
                <a:solidFill>
                  <a:schemeClr val="accent5"/>
                </a:solidFill>
              </a:rPr>
              <a:t>Risiken</a:t>
            </a:r>
            <a:r>
              <a:t> beurteilt werden können. </a:t>
            </a:r>
          </a:p>
          <a:p>
            <a:pPr marL="342900" defTabSz="914400">
              <a:spcBef>
                <a:spcPts val="1275"/>
              </a:spcBef>
              <a:spcAft>
                <a:spcPts val="275"/>
              </a:spcAft>
              <a:tabLst>
                <a:tab pos="0" algn="l"/>
              </a:tabLst>
              <a:defRPr sz="1600" cap="none">
                <a:latin typeface="Cambria" pitchFamily="2" charset="0"/>
                <a:ea typeface="Arial" pitchFamily="2" charset="0"/>
                <a:cs typeface="Arial" pitchFamily="2" charset="0"/>
              </a:defRPr>
            </a:pPr>
          </a:p>
          <a:p>
            <a:pPr marL="342900" defTabSz="914400">
              <a:spcBef>
                <a:spcPts val="1275"/>
              </a:spcBef>
              <a:spcAft>
                <a:spcPts val="275"/>
              </a:spcAft>
              <a:tabLst>
                <a:tab pos="0" algn="l"/>
              </a:tabLst>
              <a:defRPr sz="1600" cap="none">
                <a:latin typeface="Cambria" pitchFamily="2" charset="0"/>
                <a:ea typeface="Arial" pitchFamily="2" charset="0"/>
                <a:cs typeface="Arial" pitchFamily="2" charset="0"/>
              </a:defRPr>
            </a:pPr>
          </a:p>
          <a:p>
            <a:pPr marL="342900" defTabSz="914400">
              <a:spcBef>
                <a:spcPts val="1275"/>
              </a:spcBef>
              <a:spcAft>
                <a:spcPts val="275"/>
              </a:spcAft>
              <a:tabLst>
                <a:tab pos="0" algn="l"/>
              </a:tabLst>
              <a:defRPr sz="1600" cap="none">
                <a:latin typeface="Cambria" pitchFamily="2" charset="0"/>
                <a:ea typeface="Arial" pitchFamily="2" charset="0"/>
                <a:cs typeface="Arial" pitchFamily="2" charset="0"/>
              </a:defRPr>
            </a:pPr>
          </a:p>
          <a:p>
            <a:pPr marL="342900" defTabSz="914400">
              <a:spcBef>
                <a:spcPts val="1275"/>
              </a:spcBef>
              <a:spcAft>
                <a:spcPts val="275"/>
              </a:spcAft>
              <a:tabLst>
                <a:tab pos="0" algn="l"/>
              </a:tabLst>
              <a:defRPr sz="1600" cap="none">
                <a:latin typeface="Cambria" pitchFamily="2" charset="0"/>
                <a:ea typeface="Arial" pitchFamily="2" charset="0"/>
                <a:cs typeface="Arial" pitchFamily="2" charset="0"/>
              </a:defRPr>
            </a:pPr>
          </a:p>
          <a:p>
            <a:pPr marL="342900" defTabSz="914400">
              <a:spcBef>
                <a:spcPts val="1275"/>
              </a:spcBef>
              <a:spcAft>
                <a:spcPts val="275"/>
              </a:spcAft>
              <a:tabLst>
                <a:tab pos="0" algn="l"/>
              </a:tabLst>
              <a:defRPr sz="1600" cap="none">
                <a:latin typeface="Cambria" pitchFamily="2" charset="0"/>
                <a:ea typeface="Arial" pitchFamily="2" charset="0"/>
                <a:cs typeface="Arial" pitchFamily="2" charset="0"/>
              </a:defRPr>
            </a:pPr>
            <a:r>
              <a:t> </a:t>
            </a:r>
          </a:p>
        </p:txBody>
      </p:sp>
      <p:graphicFrame>
        <p:nvGraphicFramePr>
          <p:cNvPr id="6" name=""/>
          <p:cNvGraphicFramePr>
            <a:graphicFrameLocks noGrp="1"/>
          </p:cNvGraphicFramePr>
          <p:nvPr/>
        </p:nvGraphicFramePr>
        <p:xfrm>
          <a:off x="1578610" y="3429000"/>
          <a:ext cx="7319010" cy="2910205"/>
        </p:xfrm>
        <a:graphic>
          <a:graphicData uri="http://schemas.openxmlformats.org/drawingml/2006/table">
            <a:tbl>
              <a:tblPr>
                <a:noFill/>
              </a:tblPr>
              <a:tblGrid>
                <a:gridCol w="2440305"/>
                <a:gridCol w="2439035"/>
                <a:gridCol w="2439670"/>
              </a:tblGrid>
              <a:tr h="939165">
                <a:tc>
                  <a:txBody>
                    <a:bodyPr wrap="square" numCol="1"/>
                    <a:lstStyle/>
                    <a:p>
                      <a:pPr marL="0" marR="0" indent="0" algn="l">
                        <a:buNone/>
                        <a:defRPr sz="1200" cap="none"/>
                      </a:pP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tc>
                  <a:txBody>
                    <a:bodyPr wrap="square" numCol="1"/>
                    <a:lstStyle/>
                    <a:p>
                      <a:pPr marL="0" marR="0" indent="0" algn="ctr">
                        <a:buNone/>
                        <a:defRPr sz="1400" b="1" cap="none">
                          <a:solidFill>
                            <a:schemeClr val="accent5"/>
                          </a:solidFill>
                        </a:defRPr>
                      </a:pPr>
                    </a:p>
                    <a:p>
                      <a:pPr marL="0" marR="0" indent="0" algn="ctr">
                        <a:buNone/>
                        <a:defRPr sz="1400" b="1" cap="none">
                          <a:solidFill>
                            <a:schemeClr val="accent5"/>
                          </a:solidFill>
                        </a:defRPr>
                      </a:pPr>
                      <a:r>
                        <a:t>Im bestehenden Markt bleiben</a:t>
                      </a: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tc>
                  <a:txBody>
                    <a:bodyPr wrap="square" numCol="1"/>
                    <a:lstStyle/>
                    <a:p>
                      <a:pPr marL="0" marR="0" indent="0" algn="ctr">
                        <a:buNone/>
                        <a:defRPr sz="1400" b="1" cap="none">
                          <a:solidFill>
                            <a:schemeClr val="accent5"/>
                          </a:solidFill>
                        </a:defRPr>
                      </a:pPr>
                    </a:p>
                    <a:p>
                      <a:pPr marL="0" marR="0" indent="0" algn="ctr">
                        <a:buNone/>
                        <a:defRPr sz="1400" b="1" cap="none">
                          <a:solidFill>
                            <a:schemeClr val="accent5"/>
                          </a:solidFill>
                        </a:defRPr>
                      </a:pPr>
                      <a:r>
                        <a:t>Neue Märkte </a:t>
                      </a:r>
                    </a:p>
                    <a:p>
                      <a:pPr marL="0" marR="0" indent="0" algn="ctr">
                        <a:buNone/>
                        <a:defRPr sz="1400" b="1" cap="none">
                          <a:solidFill>
                            <a:schemeClr val="accent5"/>
                          </a:solidFill>
                        </a:defRPr>
                      </a:pPr>
                      <a:r>
                        <a:t>erschließen</a:t>
                      </a: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extLst>
                  <a:ext uri="smNativeData">
                    <pr:rowheight xmlns="" xmlns:pr="smNativeData" dt="1765117934" type="min" val="939165"/>
                  </a:ext>
                </a:extLst>
              </a:tr>
              <a:tr h="939165">
                <a:tc>
                  <a:txBody>
                    <a:bodyPr wrap="square" numCol="1"/>
                    <a:lstStyle/>
                    <a:p>
                      <a:pPr marL="0" marR="0" indent="0" algn="ctr">
                        <a:buNone/>
                        <a:defRPr sz="1400" cap="none">
                          <a:solidFill>
                            <a:schemeClr val="accent5"/>
                          </a:solidFill>
                        </a:defRPr>
                      </a:pPr>
                    </a:p>
                    <a:p>
                      <a:pPr marL="0" marR="0" indent="0" algn="ctr">
                        <a:buNone/>
                        <a:defRPr sz="1400" b="1" cap="none">
                          <a:solidFill>
                            <a:schemeClr val="accent5"/>
                          </a:solidFill>
                        </a:defRPr>
                      </a:pPr>
                      <a:r>
                        <a:t>Bisheriges Produkt </a:t>
                      </a:r>
                    </a:p>
                    <a:p>
                      <a:pPr marL="0" marR="0" indent="0" algn="ctr">
                        <a:buNone/>
                        <a:defRPr sz="1400" b="1" cap="none">
                          <a:solidFill>
                            <a:schemeClr val="accent5"/>
                          </a:solidFill>
                        </a:defRPr>
                      </a:pPr>
                      <a:r>
                        <a:t>pflegen</a:t>
                      </a: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tc>
                  <a:txBody>
                    <a:bodyPr wrap="square" numCol="1"/>
                    <a:lstStyle/>
                    <a:p>
                      <a:pPr marL="0" marR="0" indent="0" algn="l">
                        <a:buNone/>
                        <a:defRPr sz="1200" cap="none">
                          <a:latin typeface="Cambria" pitchFamily="2" charset="0"/>
                          <a:ea typeface="Arial" pitchFamily="2" charset="0"/>
                          <a:cs typeface="Arial" pitchFamily="2" charset="0"/>
                        </a:defRPr>
                      </a:pPr>
                      <a:r>
                        <a:rPr b="1" cap="none">
                          <a:solidFill>
                            <a:srgbClr val="FF0000"/>
                          </a:solidFill>
                        </a:rPr>
                        <a:t>1. Strategie</a:t>
                      </a:r>
                      <a:r>
                        <a:t>: Weiterer Absatz, </a:t>
                      </a:r>
                      <a:r>
                        <a:rPr b="1" cap="none">
                          <a:solidFill>
                            <a:srgbClr val="FF0000"/>
                          </a:solidFill>
                        </a:rPr>
                        <a:t>weitere Marktdurchdringung</a:t>
                      </a:r>
                      <a:r>
                        <a:t>, vorhandene Ressourcen und Kenntnisse verwenden, existente Kundenbeziehungen pflegen.</a:t>
                      </a: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tc>
                  <a:txBody>
                    <a:bodyPr wrap="square" numCol="1"/>
                    <a:lstStyle/>
                    <a:p>
                      <a:pPr marL="0" marR="0" indent="0" algn="l">
                        <a:buNone/>
                        <a:defRPr sz="1200" cap="none">
                          <a:latin typeface="Cambria" pitchFamily="2" charset="0"/>
                          <a:ea typeface="Arial" pitchFamily="2" charset="0"/>
                          <a:cs typeface="Arial" pitchFamily="2" charset="0"/>
                        </a:defRPr>
                      </a:pPr>
                    </a:p>
                    <a:p>
                      <a:pPr marL="0" marR="0" indent="0" algn="l">
                        <a:buNone/>
                        <a:defRPr sz="1200" cap="none">
                          <a:latin typeface="Cambria" pitchFamily="2" charset="0"/>
                          <a:ea typeface="Arial" pitchFamily="2" charset="0"/>
                          <a:cs typeface="Arial" pitchFamily="2" charset="0"/>
                        </a:defRPr>
                      </a:pPr>
                      <a:r>
                        <a:rPr b="1" cap="none">
                          <a:solidFill>
                            <a:srgbClr val="FF0000"/>
                          </a:solidFill>
                        </a:rPr>
                        <a:t>2. Strategie</a:t>
                      </a:r>
                      <a:r>
                        <a:t>: neue Käuferschichten suchen, in ausländische Märkte gehen, entsprechende </a:t>
                      </a:r>
                      <a:r>
                        <a:t>Absatzlogistik aufbauen.</a:t>
                      </a: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extLst>
                  <a:ext uri="smNativeData">
                    <pr:rowheight xmlns="" xmlns:pr="smNativeData" dt="1765117934" type="min" val="939165"/>
                  </a:ext>
                </a:extLst>
              </a:tr>
              <a:tr h="940435">
                <a:tc>
                  <a:txBody>
                    <a:bodyPr wrap="square" numCol="1"/>
                    <a:lstStyle/>
                    <a:p>
                      <a:pPr marL="0" marR="0" indent="0" algn="ctr">
                        <a:buNone/>
                        <a:defRPr sz="1400" cap="none">
                          <a:solidFill>
                            <a:schemeClr val="accent5"/>
                          </a:solidFill>
                        </a:defRPr>
                      </a:pPr>
                    </a:p>
                    <a:p>
                      <a:pPr marL="0" marR="0" indent="0" algn="ctr">
                        <a:buNone/>
                        <a:defRPr sz="1400" b="1" cap="none">
                          <a:solidFill>
                            <a:schemeClr val="accent5"/>
                          </a:solidFill>
                        </a:defRPr>
                      </a:pPr>
                      <a:r>
                        <a:t>Neues Produkt </a:t>
                      </a:r>
                    </a:p>
                    <a:p>
                      <a:pPr marL="0" marR="0" indent="0" algn="ctr">
                        <a:buNone/>
                        <a:defRPr sz="1400" b="1" cap="none">
                          <a:solidFill>
                            <a:schemeClr val="accent5"/>
                          </a:solidFill>
                        </a:defRPr>
                      </a:pPr>
                      <a:r>
                        <a:t>entwickeln</a:t>
                      </a: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tc>
                  <a:txBody>
                    <a:bodyPr wrap="square" numCol="1"/>
                    <a:lstStyle/>
                    <a:p>
                      <a:pPr marL="0" marR="0" indent="0" algn="l">
                        <a:buNone/>
                        <a:defRPr sz="1200" cap="none">
                          <a:latin typeface="Cambria" pitchFamily="2" charset="0"/>
                          <a:ea typeface="Arial" pitchFamily="2" charset="0"/>
                          <a:cs typeface="Arial" pitchFamily="2" charset="0"/>
                        </a:defRPr>
                      </a:pPr>
                    </a:p>
                    <a:p>
                      <a:pPr marL="0" marR="0" indent="0" algn="l">
                        <a:buNone/>
                        <a:defRPr sz="1200" cap="none">
                          <a:latin typeface="Cambria" pitchFamily="2" charset="0"/>
                          <a:ea typeface="Arial" pitchFamily="2" charset="0"/>
                          <a:cs typeface="Arial" pitchFamily="2" charset="0"/>
                        </a:defRPr>
                      </a:pPr>
                      <a:r>
                        <a:rPr b="1" cap="none">
                          <a:solidFill>
                            <a:srgbClr val="FF0000"/>
                          </a:solidFill>
                        </a:rPr>
                        <a:t>3. Strategie</a:t>
                      </a:r>
                      <a:r>
                        <a:t>: Produkt erneuern, wesentlich verbessern, Innovationen entwickeln und im bisherigen Markt bleiben. </a:t>
                      </a: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tc>
                  <a:txBody>
                    <a:bodyPr wrap="square" numCol="1"/>
                    <a:lstStyle/>
                    <a:p>
                      <a:pPr marL="0" marR="0" indent="0" algn="l">
                        <a:buNone/>
                        <a:defRPr sz="1200" cap="none">
                          <a:latin typeface="Cambria" pitchFamily="2" charset="0"/>
                          <a:ea typeface="Arial" pitchFamily="2" charset="0"/>
                          <a:cs typeface="Arial" pitchFamily="2" charset="0"/>
                        </a:defRPr>
                      </a:pPr>
                    </a:p>
                    <a:p>
                      <a:pPr marL="0" marR="0" indent="0" algn="l">
                        <a:buNone/>
                        <a:defRPr sz="1200" cap="none">
                          <a:latin typeface="Cambria" pitchFamily="2" charset="0"/>
                          <a:ea typeface="Arial" pitchFamily="2" charset="0"/>
                          <a:cs typeface="Arial" pitchFamily="2" charset="0"/>
                        </a:defRPr>
                      </a:pPr>
                      <a:r>
                        <a:rPr b="1" cap="none">
                          <a:solidFill>
                            <a:srgbClr val="FF0000"/>
                          </a:solidFill>
                        </a:rPr>
                        <a:t>4. Strategie</a:t>
                      </a:r>
                      <a:r>
                        <a:t>, von Ansoff </a:t>
                      </a:r>
                      <a:r>
                        <a:rPr b="1" cap="none">
                          <a:solidFill>
                            <a:srgbClr val="FF0000"/>
                          </a:solidFill>
                        </a:rPr>
                        <a:t>Diversifikation</a:t>
                      </a:r>
                      <a:r>
                        <a:t> genannt: Mit neuem Produkt in neuen Markt gehen. </a:t>
                      </a: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extLst>
                  <a:ext uri="smNativeData">
                    <pr:rowheight xmlns="" xmlns:pr="smNativeData" dt="1765117934" type="min" val="940435"/>
                  </a:ext>
                </a:extLst>
              </a:tr>
            </a:tbl>
          </a:graphicData>
        </a:graphic>
      </p:graphicFrame>
      <p:pic>
        <p:nvPicPr>
          <p:cNvPr id="7" name="Grafik1"/>
          <p:cNvPicPr>
            <a:picLocks noChangeAspect="1"/>
            <a:extLst>
              <a:ext uri="smNativeData">
                <pr:smNativeData xmlns:pr="smNativeData" xmlns="smNativeData" val="SMDATA_18_7o81aRMAAAAlAAAAEQAAAC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FA9AADmAgAAp0cAAO4TAAAQAAAAJgAAAAgAAAD//////////zAAAAAUAAAAAAAAAAAA//8AAAEAAAD//wAAAQA="/>
              </a:ext>
            </a:extLst>
          </p:cNvPicPr>
          <p:nvPr/>
        </p:nvPicPr>
        <p:blipFill>
          <a:blip r:embed="rId3"/>
          <a:stretch>
            <a:fillRect/>
          </a:stretch>
        </p:blipFill>
        <p:spPr>
          <a:xfrm>
            <a:off x="9966960" y="471170"/>
            <a:ext cx="1680845" cy="2768600"/>
          </a:xfrm>
          <a:prstGeom prst="rect">
            <a:avLst/>
          </a:prstGeom>
          <a:noFill/>
          <a:ln>
            <a:noFill/>
          </a:ln>
          <a:effectLst/>
        </p:spPr>
      </p:pic>
    </p:spTree>
  </p:cSld>
  <p:clrMapOvr>
    <a:masterClrMapping/>
  </p:clrMapOvr>
  <p:timing>
    <p:tnLst>
      <p:par>
        <p:cTn id="1" dur="indefinite" restart="never" nodeType="tmRoot"/>
      </p:par>
    </p:tnLst>
  </p:timing>
</p:sld>
</file>

<file path=ppt/slides/slide26.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IDbZU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Harry Ansoff – Produkt-Markt-Matrix 2/2</a:t>
            </a:r>
            <a:endParaRPr sz="2400" b="1" cap="none">
              <a:solidFill>
                <a:schemeClr val="accent5"/>
              </a:solidFill>
              <a:latin typeface="Cambria" pitchFamily="2" charset="0"/>
              <a:ea typeface="Basic Roman" pitchFamily="1" charset="0"/>
              <a:cs typeface="Basic Roman"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CAAQ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3C52F404-4AD1-0702-9FEA-BC57BAA469E9}" type="slidenum">
              <a:t>26</a:t>
            </a:fld>
          </a:p>
        </p:txBody>
      </p:sp>
      <p:sp>
        <p:nvSpPr>
          <p:cNvPr id="5"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AMAAK4JAADHOwAAzQwAABAAAAAmAAAACAAAAP//////////MAAAABQAAAAAAAAAAAD//wAAAQAAAP//AAABAA=="/>
              </a:ext>
            </a:extLst>
          </p:cNvSpPr>
          <p:nvPr/>
        </p:nvSpPr>
        <p:spPr>
          <a:xfrm>
            <a:off x="551180" y="1573530"/>
            <a:ext cx="9166225" cy="507365"/>
          </a:xfrm>
          <a:prstGeom prst="rect">
            <a:avLst/>
          </a:prstGeom>
          <a:noFill/>
          <a:ln>
            <a:noFill/>
          </a:ln>
          <a:effectLst/>
        </p:spPr>
        <p:txBody>
          <a:bodyPr vert="horz" wrap="square" lIns="91440" tIns="45720" rIns="91440" bIns="45720" numCol="1" spcCol="215900" anchor="t"/>
          <a:lstStyle/>
          <a:p>
            <a:pPr marL="342900" defTabSz="914400">
              <a:spcBef>
                <a:spcPts val="1275"/>
              </a:spcBef>
              <a:spcAft>
                <a:spcPts val="275"/>
              </a:spcAft>
              <a:tabLst>
                <a:tab pos="0" algn="l"/>
              </a:tabLst>
              <a:defRPr sz="1600" cap="none">
                <a:latin typeface="Cambria" pitchFamily="2" charset="0"/>
                <a:ea typeface="Basic Roman" pitchFamily="1" charset="0"/>
                <a:cs typeface="Basic Roman" pitchFamily="1" charset="0"/>
              </a:defRPr>
            </a:pPr>
            <a:r>
              <a:t>Die </a:t>
            </a:r>
            <a:r>
              <a:rPr b="1" cap="none">
                <a:solidFill>
                  <a:schemeClr val="accent5"/>
                </a:solidFill>
              </a:rPr>
              <a:t>vier</a:t>
            </a:r>
            <a:r>
              <a:t> Kombinationen beurteilt nach </a:t>
            </a:r>
            <a:r>
              <a:rPr b="1" cap="none">
                <a:solidFill>
                  <a:schemeClr val="accent5"/>
                </a:solidFill>
              </a:rPr>
              <a:t>Erfolgschancen</a:t>
            </a:r>
            <a:r>
              <a:t> und </a:t>
            </a:r>
            <a:r>
              <a:rPr b="1" cap="none">
                <a:solidFill>
                  <a:schemeClr val="accent5"/>
                </a:solidFill>
              </a:rPr>
              <a:t>Risiken</a:t>
            </a:r>
            <a:r>
              <a:t>. </a:t>
            </a:r>
          </a:p>
          <a:p>
            <a:pPr marL="342900" defTabSz="914400">
              <a:spcBef>
                <a:spcPts val="1275"/>
              </a:spcBef>
              <a:spcAft>
                <a:spcPts val="275"/>
              </a:spcAft>
              <a:tabLst>
                <a:tab pos="0" algn="l"/>
              </a:tabLst>
              <a:defRPr sz="1600" cap="none">
                <a:latin typeface="Cambria" pitchFamily="2" charset="0"/>
                <a:ea typeface="Basic Roman" pitchFamily="1" charset="0"/>
                <a:cs typeface="Basic Roman" pitchFamily="1" charset="0"/>
              </a:defRPr>
            </a:pPr>
          </a:p>
          <a:p>
            <a:pPr marL="342900" defTabSz="914400">
              <a:spcBef>
                <a:spcPts val="1275"/>
              </a:spcBef>
              <a:spcAft>
                <a:spcPts val="275"/>
              </a:spcAft>
              <a:tabLst>
                <a:tab pos="0" algn="l"/>
              </a:tabLst>
              <a:defRPr sz="1600" cap="none">
                <a:latin typeface="Cambria" pitchFamily="2" charset="0"/>
                <a:ea typeface="Basic Roman" pitchFamily="1" charset="0"/>
                <a:cs typeface="Basic Roman" pitchFamily="1" charset="0"/>
              </a:defRPr>
            </a:pPr>
          </a:p>
          <a:p>
            <a:pPr marL="342900" defTabSz="914400">
              <a:spcBef>
                <a:spcPts val="1275"/>
              </a:spcBef>
              <a:spcAft>
                <a:spcPts val="275"/>
              </a:spcAft>
              <a:tabLst>
                <a:tab pos="0" algn="l"/>
              </a:tabLst>
              <a:defRPr sz="1600" cap="none">
                <a:latin typeface="Cambria" pitchFamily="2" charset="0"/>
                <a:ea typeface="Basic Roman" pitchFamily="1" charset="0"/>
                <a:cs typeface="Basic Roman" pitchFamily="1" charset="0"/>
              </a:defRPr>
            </a:pPr>
          </a:p>
          <a:p>
            <a:pPr marL="342900" defTabSz="914400">
              <a:spcBef>
                <a:spcPts val="1275"/>
              </a:spcBef>
              <a:spcAft>
                <a:spcPts val="275"/>
              </a:spcAft>
              <a:tabLst>
                <a:tab pos="0" algn="l"/>
              </a:tabLst>
              <a:defRPr sz="1600" cap="none">
                <a:latin typeface="Cambria" pitchFamily="2" charset="0"/>
                <a:ea typeface="Basic Roman" pitchFamily="1" charset="0"/>
                <a:cs typeface="Basic Roman" pitchFamily="1" charset="0"/>
              </a:defRPr>
            </a:pPr>
          </a:p>
          <a:p>
            <a:pPr marL="342900" defTabSz="914400">
              <a:spcBef>
                <a:spcPts val="1275"/>
              </a:spcBef>
              <a:spcAft>
                <a:spcPts val="275"/>
              </a:spcAft>
              <a:tabLst>
                <a:tab pos="0" algn="l"/>
              </a:tabLst>
              <a:defRPr sz="1600" cap="none">
                <a:latin typeface="Cambria" pitchFamily="2" charset="0"/>
                <a:ea typeface="Basic Roman" pitchFamily="1" charset="0"/>
                <a:cs typeface="Basic Roman" pitchFamily="1" charset="0"/>
              </a:defRPr>
            </a:pPr>
            <a:r>
              <a:t> </a:t>
            </a:r>
          </a:p>
        </p:txBody>
      </p:sp>
      <p:graphicFrame>
        <p:nvGraphicFramePr>
          <p:cNvPr id="6" name=""/>
          <p:cNvGraphicFramePr>
            <a:graphicFrameLocks noGrp="1"/>
          </p:cNvGraphicFramePr>
          <p:nvPr/>
        </p:nvGraphicFramePr>
        <p:xfrm>
          <a:off x="1511935" y="2268855"/>
          <a:ext cx="7247255" cy="3707130"/>
        </p:xfrm>
        <a:graphic>
          <a:graphicData uri="http://schemas.openxmlformats.org/drawingml/2006/table">
            <a:tbl>
              <a:tblPr>
                <a:noFill/>
              </a:tblPr>
              <a:tblGrid>
                <a:gridCol w="2416175"/>
                <a:gridCol w="2416175"/>
                <a:gridCol w="2414905"/>
              </a:tblGrid>
              <a:tr h="1177290">
                <a:tc>
                  <a:txBody>
                    <a:bodyPr wrap="square" numCol="1"/>
                    <a:lstStyle/>
                    <a:p>
                      <a:pPr marL="0" marR="0" indent="0" algn="l">
                        <a:buNone/>
                        <a:defRPr sz="1200" cap="none"/>
                      </a:pP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tc>
                  <a:txBody>
                    <a:bodyPr wrap="square" numCol="1"/>
                    <a:lstStyle/>
                    <a:p>
                      <a:pPr marL="0" marR="0" indent="0" algn="ctr">
                        <a:buNone/>
                        <a:defRPr sz="1400" b="1" cap="none">
                          <a:solidFill>
                            <a:schemeClr val="accent5"/>
                          </a:solidFill>
                        </a:defRPr>
                      </a:pPr>
                    </a:p>
                    <a:p>
                      <a:pPr marL="0" marR="0" indent="0" algn="ctr">
                        <a:buNone/>
                        <a:defRPr sz="1400" b="1" cap="none">
                          <a:solidFill>
                            <a:schemeClr val="accent5"/>
                          </a:solidFill>
                        </a:defRPr>
                      </a:pPr>
                      <a:r>
                        <a:t>Im bestehenden Markt bleiben</a:t>
                      </a: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tc>
                  <a:txBody>
                    <a:bodyPr wrap="square" numCol="1"/>
                    <a:lstStyle/>
                    <a:p>
                      <a:pPr marL="0" marR="0" indent="0" algn="ctr">
                        <a:buNone/>
                        <a:defRPr sz="1400" b="1" cap="none">
                          <a:solidFill>
                            <a:schemeClr val="accent5"/>
                          </a:solidFill>
                        </a:defRPr>
                      </a:pPr>
                    </a:p>
                    <a:p>
                      <a:pPr marL="0" marR="0" indent="0" algn="ctr">
                        <a:buNone/>
                        <a:defRPr sz="1400" b="1" cap="none">
                          <a:solidFill>
                            <a:schemeClr val="accent5"/>
                          </a:solidFill>
                        </a:defRPr>
                      </a:pPr>
                      <a:r>
                        <a:t>Neue Märkte </a:t>
                      </a:r>
                    </a:p>
                    <a:p>
                      <a:pPr marL="0" marR="0" indent="0" algn="ctr">
                        <a:buNone/>
                        <a:defRPr sz="1400" b="1" cap="none">
                          <a:solidFill>
                            <a:schemeClr val="accent5"/>
                          </a:solidFill>
                        </a:defRPr>
                      </a:pPr>
                      <a:r>
                        <a:t>erschließen</a:t>
                      </a: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extLst>
                  <a:ext uri="smNativeData">
                    <pr:rowheight xmlns="" xmlns:pr="smNativeData" dt="1765117934" type="min" val="1177290"/>
                  </a:ext>
                </a:extLst>
              </a:tr>
              <a:tr h="1177290">
                <a:tc>
                  <a:txBody>
                    <a:bodyPr wrap="square" numCol="1"/>
                    <a:lstStyle/>
                    <a:p>
                      <a:pPr marL="0" marR="0" indent="0" algn="ctr">
                        <a:buNone/>
                        <a:defRPr sz="1200" cap="none">
                          <a:solidFill>
                            <a:schemeClr val="accent5"/>
                          </a:solidFill>
                        </a:defRPr>
                      </a:pPr>
                    </a:p>
                    <a:p>
                      <a:pPr marL="0" marR="0" indent="0" algn="ctr">
                        <a:buNone/>
                        <a:defRPr sz="1400" b="1" cap="none">
                          <a:solidFill>
                            <a:schemeClr val="accent5"/>
                          </a:solidFill>
                        </a:defRPr>
                      </a:pPr>
                      <a:r>
                        <a:t>Bisheriges Produkt </a:t>
                      </a:r>
                      <a:br/>
                      <a:r>
                        <a:t>pflegen</a:t>
                      </a: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tc>
                  <a:txBody>
                    <a:bodyPr wrap="square" numCol="1"/>
                    <a:lstStyle/>
                    <a:p>
                      <a:pPr marL="0" marR="0" indent="0" algn="l">
                        <a:buNone/>
                        <a:defRPr sz="1200" cap="none">
                          <a:latin typeface="Cambria" pitchFamily="2" charset="0"/>
                          <a:ea typeface="Cambria" pitchFamily="2" charset="0"/>
                          <a:cs typeface="Cambria" pitchFamily="2" charset="0"/>
                        </a:defRPr>
                      </a:pPr>
                      <a:r>
                        <a:t>1. Strategie: </a:t>
                      </a:r>
                      <a:br/>
                      <a:r>
                        <a:t>Vorhandene Ressourcen und Kenntnisse verwenden, Kundenbeziehungen pflegen.</a:t>
                      </a:r>
                    </a:p>
                    <a:p>
                      <a:pPr marL="0" marR="0" indent="0" algn="l">
                        <a:buNone/>
                        <a:defRPr sz="1200" b="1" cap="none">
                          <a:solidFill>
                            <a:srgbClr val="FF0000"/>
                          </a:solidFill>
                          <a:latin typeface="Cambria" pitchFamily="2" charset="0"/>
                          <a:ea typeface="Cambria" pitchFamily="2" charset="0"/>
                          <a:cs typeface="Cambria" pitchFamily="2" charset="0"/>
                        </a:defRPr>
                      </a:pPr>
                      <a:r>
                        <a:t>Geringes Risiko – außer anderer</a:t>
                      </a:r>
                    </a:p>
                    <a:p>
                      <a:pPr marL="0" marR="0" indent="0" algn="l">
                        <a:buNone/>
                        <a:defRPr sz="1200" b="1" cap="none">
                          <a:solidFill>
                            <a:srgbClr val="FF0000"/>
                          </a:solidFill>
                          <a:latin typeface="Cambria" pitchFamily="2" charset="0"/>
                          <a:ea typeface="Cambria" pitchFamily="2" charset="0"/>
                          <a:cs typeface="Cambria" pitchFamily="2" charset="0"/>
                        </a:defRPr>
                      </a:pPr>
                      <a:r>
                        <a:t>Anbieter entwickelt Innovation</a:t>
                      </a: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tc>
                  <a:txBody>
                    <a:bodyPr wrap="square" numCol="1"/>
                    <a:lstStyle/>
                    <a:p>
                      <a:pPr marL="0" marR="0" indent="0" algn="l">
                        <a:buNone/>
                        <a:defRPr sz="1200" cap="none">
                          <a:latin typeface="Cambria" pitchFamily="2" charset="0"/>
                          <a:ea typeface="Cambria" pitchFamily="2" charset="0"/>
                          <a:cs typeface="Cambria" pitchFamily="2" charset="0"/>
                        </a:defRPr>
                      </a:pPr>
                      <a:r>
                        <a:t>2. Strategie: Neue Käuferschichten oder Ausland,  entsprechende </a:t>
                      </a:r>
                      <a:r>
                        <a:t>Absatzlogistik aufbauen.</a:t>
                      </a:r>
                      <a:br/>
                      <a:br/>
                      <a:r>
                        <a:rPr b="1" cap="none">
                          <a:solidFill>
                            <a:srgbClr val="FF0000"/>
                          </a:solidFill>
                        </a:rPr>
                        <a:t>Gewisser Aufwand, mittleres Risiko</a:t>
                      </a:r>
                      <a:endParaRPr b="1" cap="none">
                        <a:solidFill>
                          <a:srgbClr val="FF0000"/>
                        </a:solidFill>
                      </a:endParaRPr>
                    </a:p>
                    <a:p>
                      <a:pPr marL="0" marR="0" indent="0" algn="l">
                        <a:buNone/>
                        <a:defRPr sz="1200" cap="none">
                          <a:latin typeface="Cambria" pitchFamily="2" charset="0"/>
                          <a:ea typeface="Cambria" pitchFamily="2" charset="0"/>
                          <a:cs typeface="Cambria" pitchFamily="2" charset="0"/>
                        </a:defRPr>
                      </a:pP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extLst>
                  <a:ext uri="smNativeData">
                    <pr:rowheight xmlns="" xmlns:pr="smNativeData" dt="1765117934" type="min" val="1177290"/>
                  </a:ext>
                </a:extLst>
              </a:tr>
              <a:tr h="1178560">
                <a:tc>
                  <a:txBody>
                    <a:bodyPr wrap="square" numCol="1"/>
                    <a:lstStyle/>
                    <a:p>
                      <a:pPr marL="0" marR="0" indent="0" algn="ctr">
                        <a:buNone/>
                        <a:defRPr sz="1200" cap="none">
                          <a:solidFill>
                            <a:schemeClr val="accent5"/>
                          </a:solidFill>
                        </a:defRPr>
                      </a:pPr>
                    </a:p>
                    <a:p>
                      <a:pPr marL="0" marR="0" indent="0" algn="ctr">
                        <a:buNone/>
                        <a:defRPr sz="1400" b="1" cap="none">
                          <a:solidFill>
                            <a:schemeClr val="accent5"/>
                          </a:solidFill>
                        </a:defRPr>
                      </a:pPr>
                      <a:r>
                        <a:t>Neues Produkt </a:t>
                      </a:r>
                      <a:br/>
                      <a:r>
                        <a:t>entwickeln</a:t>
                      </a: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tc>
                  <a:txBody>
                    <a:bodyPr wrap="square" numCol="1"/>
                    <a:lstStyle/>
                    <a:p>
                      <a:pPr marL="0" marR="0" indent="0" algn="l">
                        <a:buNone/>
                        <a:defRPr sz="1200" cap="none">
                          <a:latin typeface="Cambria" pitchFamily="2" charset="0"/>
                          <a:ea typeface="Cambria" pitchFamily="2" charset="0"/>
                          <a:cs typeface="Cambria" pitchFamily="2" charset="0"/>
                        </a:defRPr>
                      </a:pPr>
                      <a:r>
                        <a:t>3. Strategie: </a:t>
                      </a:r>
                      <a:r>
                        <a:t>Produktinnovation entwickeln.</a:t>
                      </a:r>
                    </a:p>
                    <a:p>
                      <a:pPr marL="0" marR="0" indent="0" algn="l">
                        <a:buNone/>
                        <a:defRPr sz="1200" b="1" cap="none">
                          <a:solidFill>
                            <a:srgbClr val="FF0000"/>
                          </a:solidFill>
                          <a:latin typeface="Cambria" pitchFamily="2" charset="0"/>
                          <a:ea typeface="Cambria" pitchFamily="2" charset="0"/>
                          <a:cs typeface="Cambria" pitchFamily="2" charset="0"/>
                        </a:defRPr>
                      </a:pPr>
                      <a:r>
                        <a:t>Riskant, da nicht absehbar, ob es gelingt und wegen Gefahr für Kannibalismus</a:t>
                      </a: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tc>
                  <a:txBody>
                    <a:bodyPr wrap="square" numCol="1"/>
                    <a:lstStyle/>
                    <a:p>
                      <a:pPr marL="0" marR="0" indent="0" algn="l">
                        <a:buNone/>
                        <a:defRPr sz="1200" cap="none">
                          <a:latin typeface="Cambria" pitchFamily="2" charset="0"/>
                          <a:ea typeface="Cambria" pitchFamily="2" charset="0"/>
                          <a:cs typeface="Cambria" pitchFamily="2" charset="0"/>
                        </a:defRPr>
                      </a:pPr>
                      <a:r>
                        <a:t>4. Strategie (von Ansoff als Diversifikation bezeichnet): Mit neuem Produkt in einen neuen Markt gehen.</a:t>
                      </a:r>
                    </a:p>
                    <a:p>
                      <a:pPr marL="0" marR="0" indent="0" algn="l">
                        <a:buNone/>
                        <a:defRPr sz="1200" b="1" cap="none">
                          <a:solidFill>
                            <a:srgbClr val="FF0000"/>
                          </a:solidFill>
                          <a:latin typeface="Cambria" pitchFamily="2" charset="0"/>
                          <a:ea typeface="Cambria" pitchFamily="2" charset="0"/>
                          <a:cs typeface="Cambria" pitchFamily="2" charset="0"/>
                        </a:defRPr>
                      </a:pPr>
                      <a:r>
                        <a:t>Größter Aufwand und höchstes Risiko</a:t>
                      </a:r>
                    </a:p>
                  </a:txBody>
                  <a:tcPr marL="35560" marR="35560" marT="35560" marB="35560" vert="horz">
                    <a:lnL>
                      <a:noFill/>
                    </a:lnL>
                    <a:lnR>
                      <a:noFill/>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extLst>
                  <a:ext uri="smNativeData">
                    <pr:rowheight xmlns="" xmlns:pr="smNativeData" dt="1765117934" type="min" val="1178560"/>
                  </a:ext>
                </a:extLst>
              </a:tr>
            </a:tbl>
          </a:graphicData>
        </a:graphic>
      </p:graphicFrame>
      <p:sp>
        <p:nvSpPr>
          <p:cNvPr id="7"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E0LAADDRwAAWSkAABAAAAAmAAAACAAAAP//////////MAAAABQAAAAAAAAAAAD//wAAAQAAAP//AAABAA=="/>
              </a:ext>
            </a:extLst>
          </p:cNvSpPr>
          <p:nvPr/>
        </p:nvSpPr>
        <p:spPr>
          <a:xfrm>
            <a:off x="9396730" y="1837055"/>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r>
              <a:rPr sz="1200" cap="none">
                <a:latin typeface="Cambria" pitchFamily="2" charset="0"/>
                <a:ea typeface="Arial" pitchFamily="2" charset="0"/>
                <a:cs typeface="Arial" pitchFamily="2" charset="0"/>
              </a:rPr>
              <a:t>Wahl zwischen den Strategien 2 und 3: </a:t>
            </a:r>
            <a:br/>
            <a:br/>
            <a:r>
              <a:rPr sz="1200" cap="none">
                <a:latin typeface="Cambria" pitchFamily="2" charset="0"/>
                <a:ea typeface="Arial" pitchFamily="2" charset="0"/>
                <a:cs typeface="Arial" pitchFamily="2" charset="0"/>
              </a:rPr>
              <a:t>Strategie 2, falls Unternehmen für ihr Produkt bekannt ist.</a:t>
            </a:r>
            <a:endParaRPr sz="1200" cap="none">
              <a:latin typeface="Cambria" pitchFamily="2" charset="0"/>
              <a:ea typeface="Arial" pitchFamily="2" charset="0"/>
              <a:cs typeface="Arial" pitchFamily="2" charset="0"/>
            </a:endParaR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r>
              <a:rPr sz="1200" cap="none">
                <a:solidFill>
                  <a:srgbClr val="000000"/>
                </a:solidFill>
                <a:latin typeface="Cambria" pitchFamily="2" charset="0"/>
                <a:ea typeface="Arial" pitchFamily="2" charset="0"/>
                <a:cs typeface="Arial" pitchFamily="2" charset="0"/>
              </a:rPr>
              <a:t>Strategie 3, falls Unternehmen im Herkunftsland hohe Reputation hat. </a:t>
            </a:r>
            <a:endParaRPr sz="1200" cap="none">
              <a:solidFill>
                <a:srgbClr val="000000"/>
              </a:solidFill>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27.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ODGhk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Clayton Christensen zeigt Dilemma auf</a:t>
            </a:r>
            <a:endParaRPr sz="2400" b="1" cap="none">
              <a:solidFill>
                <a:schemeClr val="accent5"/>
              </a:solidFill>
              <a:latin typeface="Cambria" pitchFamily="2" charset="0"/>
              <a:ea typeface="Basic Roman" pitchFamily="1" charset="0"/>
              <a:cs typeface="Basic Roman"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cABw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554F4AE6-A8B8-1ABC-F6F7-5EE904B9000B}" type="slidenum">
              <a:t>27</a:t>
            </a:fld>
          </a:p>
        </p:txBody>
      </p:sp>
      <p:sp>
        <p:nvSpPr>
          <p:cNvPr id="5"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JgKAAAmOwAAlScAABAAAAAmAAAACAAAAP//////////MAAAABQAAAAAAAAAAAD//wAAAQAAAP//AAABAA=="/>
              </a:ext>
            </a:extLst>
          </p:cNvSpPr>
          <p:nvPr/>
        </p:nvSpPr>
        <p:spPr>
          <a:xfrm>
            <a:off x="553720" y="1722120"/>
            <a:ext cx="9061450" cy="4712335"/>
          </a:xfrm>
          <a:prstGeom prst="rect">
            <a:avLst/>
          </a:prstGeom>
          <a:noFill/>
          <a:ln>
            <a:noFill/>
          </a:ln>
          <a:effectLst/>
        </p:spPr>
        <p:txBody>
          <a:bodyPr vert="horz" wrap="square" lIns="91440" tIns="45720" rIns="91440" bIns="45720" numCol="1" spcCol="215900" anchor="t"/>
          <a:lstStyle/>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Wie kann es dazu kommen, das sich ein etabliertes Unternehmen mit einem gut im Markt positioniertem Produkt von einem Innovator </a:t>
            </a:r>
            <a:r>
              <a:rPr i="1" cap="none"/>
              <a:t>verdrängen</a:t>
            </a:r>
            <a:r>
              <a:t> lässt? Beispiele: General Motors, </a:t>
            </a:r>
            <a:r>
              <a:t>Kodak?Diese Unternehmen hatten die innovative Technologie gesehen und sogar selbst    entsprechende innovative Produkte entwickelt. Drei Entscheidungsmöglichkeiten:  </a:t>
            </a:r>
          </a:p>
          <a:p>
            <a:pPr marL="342900" defTabSz="914400">
              <a:lnSpc>
                <a:spcPct val="110000"/>
              </a:lnSpc>
              <a:spcBef>
                <a:spcPts val="1275"/>
              </a:spcBef>
              <a:spcAft>
                <a:spcPts val="275"/>
              </a:spcAft>
              <a:buAutoNum type="arabicPlain"/>
              <a:tabLst>
                <a:tab pos="0" algn="l"/>
              </a:tabLst>
              <a:defRPr sz="1600" cap="none">
                <a:latin typeface="Cambria" pitchFamily="2" charset="0"/>
                <a:ea typeface="Arial" pitchFamily="2" charset="0"/>
                <a:cs typeface="Arial" pitchFamily="2" charset="0"/>
              </a:defRPr>
            </a:pPr>
            <a:r>
              <a:t>Erweiterung von Produktion und Absatz auf </a:t>
            </a:r>
            <a:r>
              <a:rPr i="1" cap="none"/>
              <a:t>beide Produkte</a:t>
            </a:r>
            <a:r>
              <a:t> – unmöglich (</a:t>
            </a:r>
            <a:r>
              <a:rPr b="1" cap="none">
                <a:solidFill>
                  <a:srgbClr val="FF0000"/>
                </a:solidFill>
              </a:rPr>
              <a:t>Kannibalisierung</a:t>
            </a:r>
            <a:r>
              <a:t>).</a:t>
            </a:r>
          </a:p>
          <a:p>
            <a:pPr marL="342900" defTabSz="914400">
              <a:lnSpc>
                <a:spcPct val="110000"/>
              </a:lnSpc>
              <a:spcBef>
                <a:spcPts val="1275"/>
              </a:spcBef>
              <a:spcAft>
                <a:spcPts val="275"/>
              </a:spcAft>
              <a:buAutoNum type="arabicPlain"/>
              <a:tabLst>
                <a:tab pos="0" algn="l"/>
              </a:tabLst>
              <a:defRPr sz="1600" cap="none">
                <a:latin typeface="Cambria" pitchFamily="2" charset="0"/>
                <a:ea typeface="Arial" pitchFamily="2" charset="0"/>
                <a:cs typeface="Arial" pitchFamily="2" charset="0"/>
              </a:defRPr>
            </a:pPr>
            <a:r>
              <a:rPr i="1" cap="none"/>
              <a:t>Umschalten</a:t>
            </a:r>
            <a:r>
              <a:t> auf Innovation – riskant und hätte </a:t>
            </a:r>
            <a:r>
              <a:rPr b="1" cap="none">
                <a:solidFill>
                  <a:srgbClr val="FF0000"/>
                </a:solidFill>
              </a:rPr>
              <a:t>irreversible Investitionen</a:t>
            </a:r>
            <a:r>
              <a:t> zerstört.</a:t>
            </a:r>
          </a:p>
          <a:p>
            <a:pPr marL="342900" defTabSz="914400">
              <a:lnSpc>
                <a:spcPct val="110000"/>
              </a:lnSpc>
              <a:spcBef>
                <a:spcPts val="1275"/>
              </a:spcBef>
              <a:spcAft>
                <a:spcPts val="275"/>
              </a:spcAft>
              <a:buAutoNum type="arabicPlain"/>
              <a:tabLst>
                <a:tab pos="0" algn="l"/>
              </a:tabLst>
              <a:defRPr sz="1600" cap="none">
                <a:latin typeface="Cambria" pitchFamily="2" charset="0"/>
                <a:ea typeface="Arial" pitchFamily="2" charset="0"/>
                <a:cs typeface="Arial" pitchFamily="2" charset="0"/>
              </a:defRPr>
            </a:pPr>
            <a:r>
              <a:rPr i="1" cap="none"/>
              <a:t>In das bisherige Produkt und </a:t>
            </a:r>
            <a:r>
              <a:rPr i="1" cap="none"/>
              <a:t>Kundenpflege investieren</a:t>
            </a:r>
            <a:r>
              <a:t> – </a:t>
            </a:r>
            <a:r>
              <a:rPr b="1" cap="none">
                <a:solidFill>
                  <a:srgbClr val="FF0000"/>
                </a:solidFill>
              </a:rPr>
              <a:t>risikoarmer Zeitgewinn</a:t>
            </a:r>
            <a:r>
              <a:t>: </a:t>
            </a:r>
            <a:br/>
            <a:br/>
            <a:r>
              <a:t>	</a:t>
            </a:r>
            <a:r>
              <a:t>3a:  Innovation findet letztlich doch keine Akzeptanz: </a:t>
            </a:r>
            <a:r>
              <a:rPr b="1" cap="none">
                <a:solidFill>
                  <a:srgbClr val="FF0000"/>
                </a:solidFill>
              </a:rPr>
              <a:t>Gewinn, keine Verdrängung</a:t>
            </a:r>
            <a:br/>
            <a:r>
              <a:t>	</a:t>
            </a:r>
            <a:r>
              <a:t>3b:  Innovation entwickelt sich weiter und findet später Akzeptanz: </a:t>
            </a:r>
            <a:br/>
            <a:r>
              <a:t>	</a:t>
            </a:r>
            <a:r>
              <a:rPr b="1" cap="none">
                <a:solidFill>
                  <a:srgbClr val="FF0000"/>
                </a:solidFill>
              </a:rPr>
              <a:t>Verlust der ohnehin irreversiblen Investition</a:t>
            </a:r>
            <a:r>
              <a:t> </a:t>
            </a:r>
            <a:r>
              <a:rPr b="1" cap="none">
                <a:solidFill>
                  <a:srgbClr val="FF0000"/>
                </a:solidFill>
              </a:rPr>
              <a:t>durch Verdrängung</a:t>
            </a:r>
            <a:r>
              <a:t>.  </a:t>
            </a:r>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Die Unternehmen der Fallstudie von Christensen wählten die Pflege des bisherigen Produkts (Ausweg 3), hatten aber Pech (</a:t>
            </a:r>
            <a:r>
              <a:t>3b) bei Weiterentwicklung und Akzeptanz der Innovation. </a:t>
            </a:r>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E0LAADDRwAAWSkAABAAAAAmAAAACAAAAP//////////MAAAABQAAAAAAAAAAAD//wAAAQAAAP//AAABAA=="/>
              </a:ext>
            </a:extLst>
          </p:cNvSpPr>
          <p:nvPr/>
        </p:nvSpPr>
        <p:spPr>
          <a:xfrm>
            <a:off x="9396730" y="1837055"/>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br/>
            <a:br/>
            <a:r>
              <a:rPr sz="1200" cap="none">
                <a:latin typeface="Cambria" pitchFamily="2" charset="0"/>
                <a:ea typeface="Arial" pitchFamily="2" charset="0"/>
                <a:cs typeface="Arial" pitchFamily="2" charset="0"/>
              </a:rPr>
              <a:t>Etablierte Unternehmen erleiden Wertverlust </a:t>
            </a:r>
            <a:r>
              <a:rPr sz="1200" cap="none">
                <a:solidFill>
                  <a:schemeClr val="accent5"/>
                </a:solidFill>
                <a:latin typeface="Cambria" pitchFamily="2" charset="0"/>
                <a:ea typeface="Arial" pitchFamily="2" charset="0"/>
                <a:cs typeface="Arial" pitchFamily="2" charset="0"/>
              </a:rPr>
              <a:t>bereits beim ersten Aufkommen von Innovation</a:t>
            </a:r>
            <a:r>
              <a:rPr sz="1200" cap="none">
                <a:solidFill>
                  <a:srgbClr val="FF0000"/>
                </a:solidFill>
                <a:latin typeface="Cambria" pitchFamily="2" charset="0"/>
                <a:ea typeface="Arial" pitchFamily="2" charset="0"/>
                <a:cs typeface="Arial" pitchFamily="2" charset="0"/>
              </a:rPr>
              <a:t> </a:t>
            </a:r>
            <a:r>
              <a:rPr sz="1200" cap="none">
                <a:latin typeface="Cambria" pitchFamily="2" charset="0"/>
                <a:ea typeface="Arial" pitchFamily="2" charset="0"/>
                <a:cs typeface="Arial" pitchFamily="2" charset="0"/>
              </a:rPr>
              <a:t>und sind </a:t>
            </a:r>
            <a:r>
              <a:rPr sz="1200" cap="none">
                <a:solidFill>
                  <a:schemeClr val="accent5"/>
                </a:solidFill>
                <a:latin typeface="Cambria" pitchFamily="2" charset="0"/>
                <a:ea typeface="Arial" pitchFamily="2" charset="0"/>
                <a:cs typeface="Arial" pitchFamily="2" charset="0"/>
              </a:rPr>
              <a:t>bereits dann in einem Dilemma</a:t>
            </a:r>
            <a:r>
              <a:rPr sz="1200" cap="none">
                <a:latin typeface="Cambria" pitchFamily="2" charset="0"/>
                <a:ea typeface="Arial" pitchFamily="2" charset="0"/>
                <a:cs typeface="Arial" pitchFamily="2" charset="0"/>
              </a:rPr>
              <a:t>. </a:t>
            </a:r>
            <a:r>
              <a:rPr sz="1200" cap="none">
                <a:solidFill>
                  <a:srgbClr val="000000"/>
                </a:solidFill>
                <a:latin typeface="Cambria" pitchFamily="2" charset="0"/>
                <a:ea typeface="Arial" pitchFamily="2" charset="0"/>
                <a:cs typeface="Arial" pitchFamily="2" charset="0"/>
              </a:rPr>
              <a:t> </a:t>
            </a:r>
            <a:endParaRPr sz="1200" cap="none">
              <a:solidFill>
                <a:srgbClr val="000000"/>
              </a:solidFill>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28.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E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Disruptive Innovation und </a:t>
            </a:r>
            <a:r>
              <a:rPr sz="2400" b="1" cap="none">
                <a:solidFill>
                  <a:schemeClr val="accent5"/>
                </a:solidFill>
                <a:latin typeface="Cambria" pitchFamily="2" charset="0"/>
                <a:ea typeface="Basic Roman" pitchFamily="1" charset="0"/>
                <a:cs typeface="Basic Roman" pitchFamily="1" charset="0"/>
              </a:rPr>
              <a:t>Innovator’s Dilemma </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BAAAAAAAAANjY2AA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P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NjY2AB/f38A5+bmA8zMzADAwP8Af39/AAAAAAAAAAAAAAAAAAAAAAAAAAAAIQAAABgAAAAUAAAAujwAACQDAADDRwAABwYAABAAAAAmAAAACAAAAP//////////MAAAABQAAAAAAAAAAAD//wAAAQAAAP//AAABAA=="/>
              </a:ext>
            </a:extLst>
          </p:cNvSpPr>
          <p:nvPr/>
        </p:nvSpPr>
        <p:spPr>
          <a:xfrm>
            <a:off x="9871710" y="510540"/>
            <a:ext cx="1793875" cy="469265"/>
          </a:xfrm>
          <a:prstGeom prst="rect">
            <a:avLst/>
          </a:prstGeom>
          <a:noFill/>
          <a:ln w="12700" cap="flat" cmpd="sng" algn="ctr">
            <a:solidFill>
              <a:srgbClr val="D8D8D8"/>
            </a:solidFill>
            <a:prstDash val="solid"/>
            <a:headEnd type="none"/>
            <a:tailEnd type="none"/>
          </a:ln>
          <a:effectLst/>
        </p:spPr>
        <p:txBody>
          <a:bodyPr vert="horz" wrap="square" lIns="91440" tIns="45720" rIns="91440" bIns="45720" numCol="1" spcCol="215900" anchor="ctr"/>
          <a:lstStyle/>
          <a:p>
            <a:pPr algn="ctr" defTabSz="914400">
              <a:lnSpc>
                <a:spcPct val="100000"/>
              </a:lnSpc>
              <a:tabLst/>
            </a:pPr>
            <a:r>
              <a:rPr sz="1400" i="1" cap="none">
                <a:solidFill>
                  <a:srgbClr val="000000"/>
                </a:solidFill>
                <a:latin typeface="Cambria" pitchFamily="2" charset="0"/>
                <a:ea typeface="Arial" pitchFamily="2" charset="0"/>
                <a:cs typeface="Arial" pitchFamily="2" charset="0"/>
              </a:rPr>
              <a:t>Logo hier hinzufügen</a:t>
            </a:r>
            <a:endParaRPr sz="1400" cap="none">
              <a:solidFill>
                <a:srgbClr val="000000"/>
              </a:solidFill>
            </a:endParaR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7DA603C4-8A90-F3F5-DE1E-7CA04D502829}" type="slidenum">
              <a:t>28</a:t>
            </a:fld>
          </a:p>
        </p:txBody>
      </p:sp>
      <p:sp>
        <p:nvSpPr>
          <p:cNvPr id="6"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P//////////MAAAABQAAAAAAAAAAAD//wAAAQAAAP//AAABAA=="/>
              </a:ext>
            </a:extLst>
          </p:cNvSpPr>
          <p:nvPr/>
        </p:nvSpPr>
        <p:spPr>
          <a:xfrm>
            <a:off x="553720" y="1550035"/>
            <a:ext cx="9166225" cy="4884420"/>
          </a:xfrm>
          <a:prstGeom prst="rect">
            <a:avLst/>
          </a:prstGeom>
          <a:noFill/>
          <a:ln>
            <a:noFill/>
          </a:ln>
          <a:effectLst/>
        </p:spPr>
        <p:txBody>
          <a:bodyPr vert="horz" wrap="square" lIns="91440" tIns="45720" rIns="91440" bIns="45720" numCol="1" spcCol="215900" anchor="t"/>
          <a:lstStyle/>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rPr i="1" cap="none"/>
              <a:t>Christensen</a:t>
            </a:r>
            <a:r>
              <a:t> prägt 1995 den Begriff der </a:t>
            </a:r>
            <a:r>
              <a:rPr b="1" cap="none">
                <a:solidFill>
                  <a:srgbClr val="FF0000"/>
                </a:solidFill>
              </a:rPr>
              <a:t>disruptiven Innovation</a:t>
            </a:r>
            <a:r>
              <a:t> und publiziert 1997 das damit verbundene </a:t>
            </a:r>
            <a:r>
              <a:rPr b="1" cap="none">
                <a:solidFill>
                  <a:srgbClr val="FF0000"/>
                </a:solidFill>
              </a:rPr>
              <a:t>Innovator's Dilemma</a:t>
            </a:r>
            <a:r>
              <a:t>. Kernaussage: Ein kleineres Unternehmen kann ein etabliertes Unternehmen erfolgreich herausfordern.  </a:t>
            </a:r>
            <a:br/>
            <a:r>
              <a:rPr i="1" cap="none"/>
              <a:t>1. </a:t>
            </a:r>
            <a:r>
              <a:rPr i="1" cap="none"/>
              <a:t>Markteinstieg am unteren Ende (oder in einer Nische).</a:t>
            </a:r>
            <a:br/>
            <a:r>
              <a:rPr i="1" cap="none"/>
              <a:t>2. </a:t>
            </a:r>
            <a:r>
              <a:t>Kontinuierliche Verbesserung und </a:t>
            </a:r>
            <a:r>
              <a:rPr i="1" cap="none"/>
              <a:t>Aufstieg in </a:t>
            </a:r>
            <a:r>
              <a:rPr i="1" cap="none"/>
              <a:t>höherwertige Marktsegmente</a:t>
            </a:r>
            <a:r>
              <a:t>, bis schließlich die etablierten Marktführer verdrängt werden. </a:t>
            </a:r>
          </a:p>
        </p:txBody>
      </p:sp>
      <p:pic>
        <p:nvPicPr>
          <p:cNvPr id="7" name="Grafik1"/>
          <p:cNvPicPr>
            <a:picLocks noChangeAspect="1"/>
            <a:extLst>
              <a:ext uri="smNativeData">
                <pr:smNativeData xmlns:pr="smNativeData" xmlns="smNativeData" val="SMDATA_18_7o81aRMAAAAlAAAAEQAAAC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IAAg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Lo8AADsAgAA1kcAAKUTAAAQAAAAJgAAAAgAAAD//////////zAAAAAUAAAAAAAAAAAA//8AAAEAAAD//wAAAQA="/>
              </a:ext>
            </a:extLst>
          </p:cNvPicPr>
          <p:nvPr/>
        </p:nvPicPr>
        <p:blipFill>
          <a:blip r:embed="rId3"/>
          <a:stretch>
            <a:fillRect/>
          </a:stretch>
        </p:blipFill>
        <p:spPr>
          <a:xfrm>
            <a:off x="9871710" y="474980"/>
            <a:ext cx="1805940" cy="2718435"/>
          </a:xfrm>
          <a:prstGeom prst="rect">
            <a:avLst/>
          </a:prstGeom>
          <a:noFill/>
          <a:ln>
            <a:noFill/>
          </a:ln>
          <a:effectLst/>
        </p:spPr>
      </p:pic>
      <p:graphicFrame>
        <p:nvGraphicFramePr>
          <p:cNvPr id="8" name=""/>
          <p:cNvGraphicFramePr>
            <a:graphicFrameLocks noGrp="1"/>
          </p:cNvGraphicFramePr>
          <p:nvPr/>
        </p:nvGraphicFramePr>
        <p:xfrm>
          <a:off x="1363345" y="3946525"/>
          <a:ext cx="7964805" cy="2026285"/>
        </p:xfrm>
        <a:graphic>
          <a:graphicData uri="http://schemas.openxmlformats.org/drawingml/2006/table">
            <a:tbl>
              <a:tblPr>
                <a:noFill/>
              </a:tblPr>
              <a:tblGrid>
                <a:gridCol w="7964805"/>
              </a:tblGrid>
              <a:tr h="1812925">
                <a:tc>
                  <a:txBody>
                    <a:bodyPr wrap="square" numCol="1"/>
                    <a:lstStyle/>
                    <a:p>
                      <a:pPr marL="0" marR="0" indent="0" algn="l" defTabSz="914400">
                        <a:spcBef>
                          <a:spcPts val="1275"/>
                        </a:spcBef>
                        <a:spcAft>
                          <a:spcPts val="275"/>
                        </a:spcAft>
                        <a:buNone/>
                        <a:tabLst>
                          <a:tab pos="0" algn="l"/>
                        </a:tabLst>
                        <a:defRPr sz="1600" cap="none">
                          <a:latin typeface="Cambria" pitchFamily="2" charset="0"/>
                          <a:ea typeface="Arial" pitchFamily="2" charset="0"/>
                          <a:cs typeface="Arial" pitchFamily="2" charset="0"/>
                        </a:defRPr>
                      </a:pPr>
                      <a:r>
                        <a:rPr sz="1400" cap="none"/>
                        <a:t>Die etablierten Unternehmen handeln </a:t>
                      </a:r>
                      <a:r>
                        <a:rPr sz="1400" i="1" cap="none"/>
                        <a:t>mit der Investition in den Kundenstamm nicht falsch</a:t>
                      </a:r>
                      <a:r>
                        <a:rPr sz="1400" cap="none"/>
                        <a:t>, geraten aber  in eine abträgliche Lage und sie können sich aufgrund ihrer Größe und Position kaum bewegen.</a:t>
                      </a:r>
                      <a:br/>
                      <a:br/>
                      <a:r>
                        <a:rPr sz="1400" cap="none"/>
                        <a:t>Vorschläge: </a:t>
                      </a:r>
                      <a:br/>
                      <a:r>
                        <a:rPr sz="1400" cap="none"/>
                        <a:t>1. Etablierte Unternehmen sollten unter fremden Namen nach Innovation forschen – etwa durch </a:t>
                      </a:r>
                      <a:r>
                        <a:rPr sz="1400" b="1" cap="none">
                          <a:solidFill>
                            <a:schemeClr val="accent5"/>
                          </a:solidFill>
                        </a:rPr>
                        <a:t>Corporate Venture Capital</a:t>
                      </a:r>
                      <a:r>
                        <a:rPr sz="1400" cap="none"/>
                        <a:t>.</a:t>
                      </a:r>
                      <a:br/>
                      <a:r>
                        <a:rPr sz="1400" cap="none"/>
                        <a:t>2. Etablierte Unternehmen sollten primär </a:t>
                      </a:r>
                      <a:r>
                        <a:rPr sz="1400" b="1" cap="none">
                          <a:solidFill>
                            <a:schemeClr val="accent5"/>
                          </a:solidFill>
                        </a:rPr>
                        <a:t>Lösungen</a:t>
                      </a:r>
                      <a:r>
                        <a:rPr sz="1400" cap="none"/>
                        <a:t> anbieten und nicht Produkte, die mit Innovationen ausgetauscht werden können.</a:t>
                      </a:r>
                      <a:br/>
                      <a:r>
                        <a:rPr sz="1400" cap="none"/>
                        <a:t>3. Vorsicht bei </a:t>
                      </a:r>
                      <a:r>
                        <a:rPr sz="1400" b="1" cap="none">
                          <a:solidFill>
                            <a:schemeClr val="accent5"/>
                          </a:solidFill>
                        </a:rPr>
                        <a:t>irreversiblen Investitionen</a:t>
                      </a:r>
                      <a:r>
                        <a:rPr sz="1400" cap="none"/>
                        <a:t> in Objekte, die im Fluss sind.   </a:t>
                      </a:r>
                      <a:endParaRPr sz="1400" cap="none"/>
                    </a:p>
                  </a:txBody>
                  <a:tcPr marL="35560" marR="35560" marT="35560" marB="35560" vert="horz">
                    <a:lnL w="635" cap="flat" cmpd="sng" algn="ctr">
                      <a:solidFill>
                        <a:srgbClr val="000000"/>
                      </a:solidFill>
                      <a:prstDash val="solid"/>
                      <a:headEnd type="none"/>
                      <a:tailEnd type="none"/>
                    </a:lnL>
                    <a:lnR w="635" cap="flat" cmpd="sng" algn="ctr">
                      <a:solidFill>
                        <a:srgbClr val="000000"/>
                      </a:solidFill>
                      <a:prstDash val="solid"/>
                      <a:headEnd type="none"/>
                      <a:tailEnd type="none"/>
                    </a:lnR>
                    <a:lnT w="28575" cap="flat" cmpd="sng" algn="ctr">
                      <a:solidFill>
                        <a:srgbClr val="2F75B5"/>
                      </a:solidFill>
                      <a:prstDash val="solid"/>
                      <a:headEnd type="none"/>
                      <a:tailEnd type="none"/>
                    </a:lnT>
                    <a:lnB w="28575" cap="flat" cmpd="sng" algn="ctr">
                      <a:solidFill>
                        <a:srgbClr val="2F75B5"/>
                      </a:solidFill>
                      <a:prstDash val="solid"/>
                      <a:headEnd type="none"/>
                      <a:tailEnd type="none"/>
                    </a:lnB>
                    <a:lnTlToBr>
                      <a:noFill/>
                    </a:lnTlToBr>
                    <a:lnBlToTr>
                      <a:noFill/>
                    </a:lnBlToTr>
                    <a:noFill/>
                  </a:tcPr>
                </a:tc>
                <a:extLst>
                  <a:ext uri="smNativeData">
                    <pr:rowheight xmlns="" xmlns:pr="smNativeData" dt="1765117934" type="min" val="1812925"/>
                  </a:ext>
                </a:extLst>
              </a:tr>
            </a:tbl>
          </a:graphicData>
        </a:graphic>
      </p:graphicFrame>
    </p:spTree>
  </p:cSld>
  <p:clrMapOvr>
    <a:masterClrMapping/>
  </p:clrMapOvr>
  <p:timing>
    <p:tnLst>
      <p:par>
        <p:cTn id="1" dur="indefinite" restart="never" nodeType="tmRoot"/>
      </p:par>
    </p:tnLst>
  </p:timing>
</p:sld>
</file>

<file path=ppt/slides/slide29.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MDXXU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Jobs </a:t>
            </a:r>
            <a:r>
              <a:rPr sz="2400" b="1" cap="none">
                <a:solidFill>
                  <a:schemeClr val="accent5"/>
                </a:solidFill>
                <a:latin typeface="Cambria" pitchFamily="2" charset="0"/>
                <a:ea typeface="Basic Roman" pitchFamily="1" charset="0"/>
                <a:cs typeface="Basic Roman" pitchFamily="1" charset="0"/>
              </a:rPr>
              <a:t>to </a:t>
            </a:r>
            <a:r>
              <a:rPr sz="2400" b="1" cap="none">
                <a:solidFill>
                  <a:schemeClr val="accent5"/>
                </a:solidFill>
                <a:latin typeface="Cambria" pitchFamily="2" charset="0"/>
                <a:ea typeface="Basic Roman" pitchFamily="1" charset="0"/>
                <a:cs typeface="Basic Roman" pitchFamily="1" charset="0"/>
              </a:rPr>
              <a:t>be </a:t>
            </a:r>
            <a:r>
              <a:rPr sz="2400" b="1" cap="none">
                <a:solidFill>
                  <a:schemeClr val="accent5"/>
                </a:solidFill>
                <a:latin typeface="Cambria" pitchFamily="2" charset="0"/>
                <a:ea typeface="Basic Roman" pitchFamily="1" charset="0"/>
                <a:cs typeface="Basic Roman" pitchFamily="1" charset="0"/>
              </a:rPr>
              <a:t>Done (</a:t>
            </a:r>
            <a:r>
              <a:rPr sz="2400" b="1" cap="none">
                <a:solidFill>
                  <a:schemeClr val="accent5"/>
                </a:solidFill>
                <a:latin typeface="Cambria" pitchFamily="2" charset="0"/>
                <a:ea typeface="Basic Roman" pitchFamily="1" charset="0"/>
                <a:cs typeface="Basic Roman" pitchFamily="1" charset="0"/>
              </a:rPr>
              <a:t>JTBD)</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BAAAAAAAAANjY2AA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NjY2AB/f38A5+bmA8zMzADAwP8Af39/AAAAAAAAAAAAAAAAAAAAAAAAAAAAIQAAABgAAAAUAAAAujwAACQDAADDRwAABwYAABAAAAAmAAAACAAAAP//////////MAAAABQAAAAAAAAAAAD//wAAAQAAAP//AAABAA=="/>
              </a:ext>
            </a:extLst>
          </p:cNvSpPr>
          <p:nvPr/>
        </p:nvSpPr>
        <p:spPr>
          <a:xfrm>
            <a:off x="9871710" y="510540"/>
            <a:ext cx="1793875" cy="469265"/>
          </a:xfrm>
          <a:prstGeom prst="rect">
            <a:avLst/>
          </a:prstGeom>
          <a:noFill/>
          <a:ln w="12700" cap="flat" cmpd="sng" algn="ctr">
            <a:solidFill>
              <a:srgbClr val="D8D8D8"/>
            </a:solidFill>
            <a:prstDash val="solid"/>
            <a:headEnd type="none"/>
            <a:tailEnd type="none"/>
          </a:ln>
          <a:effectLst/>
        </p:spPr>
        <p:txBody>
          <a:bodyPr vert="horz" wrap="square" lIns="91440" tIns="45720" rIns="91440" bIns="45720" numCol="1" spcCol="215900" anchor="ctr"/>
          <a:lstStyle/>
          <a:p>
            <a:pPr algn="ctr" defTabSz="914400">
              <a:lnSpc>
                <a:spcPct val="100000"/>
              </a:lnSpc>
              <a:tabLst/>
            </a:pPr>
            <a:r>
              <a:rPr sz="1400" i="1" cap="none">
                <a:solidFill>
                  <a:srgbClr val="000000"/>
                </a:solidFill>
                <a:latin typeface="Cambria" pitchFamily="2" charset="0"/>
                <a:ea typeface="Arial" pitchFamily="2" charset="0"/>
                <a:cs typeface="Arial" pitchFamily="2" charset="0"/>
              </a:rPr>
              <a:t>Logo hier hinzufügen</a:t>
            </a:r>
            <a:endParaRPr sz="1400" cap="none">
              <a:solidFill>
                <a:srgbClr val="000000"/>
              </a:solidFill>
            </a:endParaR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Hg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BgCA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7ACB0B5D-1397-9EFD-D973-E5A8453D2FB0}" type="slidenum">
              <a:t>29</a:t>
            </a:fld>
          </a:p>
        </p:txBody>
      </p:sp>
      <p:sp>
        <p:nvSpPr>
          <p:cNvPr id="6"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FwMAABAHAAC6PAAAHCUAABAAAAAmAAAACAAAAP//////////MAAAABQAAAAAAAAAAAD//wAAAQAAAP//AAABAA=="/>
              </a:ext>
            </a:extLst>
          </p:cNvSpPr>
          <p:nvPr/>
        </p:nvSpPr>
        <p:spPr>
          <a:xfrm>
            <a:off x="502285" y="1148080"/>
            <a:ext cx="9369425" cy="4884420"/>
          </a:xfrm>
          <a:prstGeom prst="rect">
            <a:avLst/>
          </a:prstGeom>
          <a:noFill/>
          <a:ln>
            <a:noFill/>
          </a:ln>
          <a:effectLst/>
        </p:spPr>
        <p:txBody>
          <a:bodyPr vert="horz" wrap="square" lIns="91440" tIns="45720" rIns="91440" bIns="45720" numCol="1" spcCol="215900" anchor="t"/>
          <a:lstStyle/>
          <a:p>
            <a:pPr marL="0" defTabSz="914400">
              <a:spcBef>
                <a:spcPts val="1275"/>
              </a:spcBef>
              <a:spcAft>
                <a:spcPts val="275"/>
              </a:spcAft>
              <a:buNone/>
              <a:tabLst>
                <a:tab pos="0" algn="l"/>
              </a:tabLst>
              <a:defRPr sz="1600" cap="none">
                <a:latin typeface="Cambria" pitchFamily="2" charset="0"/>
                <a:ea typeface="Arial" pitchFamily="2" charset="0"/>
                <a:cs typeface="Arial" pitchFamily="2" charset="0"/>
              </a:defRPr>
            </a:pPr>
          </a:p>
          <a:p>
            <a:pPr marL="342900" defTabSz="914400">
              <a:spcBef>
                <a:spcPts val="1275"/>
              </a:spcBef>
              <a:spcAft>
                <a:spcPts val="275"/>
              </a:spcAft>
              <a:tabLst>
                <a:tab pos="0" algn="l"/>
              </a:tabLst>
              <a:defRPr sz="1600" cap="none">
                <a:latin typeface="Cambria" pitchFamily="2" charset="0"/>
                <a:ea typeface="Arial" pitchFamily="2" charset="0"/>
                <a:cs typeface="Arial" pitchFamily="2" charset="0"/>
              </a:defRPr>
            </a:pPr>
            <a:r>
              <a:t>Ist die Innovation nur „technologisch“ besser oder auch besser in der Aufgabe, die es beim Kunden erfüllen soll? Ist das Neue nützlicher?  </a:t>
            </a:r>
          </a:p>
          <a:p>
            <a:pPr marL="342900" defTabSz="914400">
              <a:spcBef>
                <a:spcPts val="1275"/>
              </a:spcBef>
              <a:spcAft>
                <a:spcPts val="275"/>
              </a:spcAft>
              <a:tabLst>
                <a:tab pos="0" algn="l"/>
              </a:tabLst>
              <a:defRPr sz="1600" cap="none">
                <a:latin typeface="Cambria" pitchFamily="2" charset="0"/>
                <a:ea typeface="Arial" pitchFamily="2" charset="0"/>
                <a:cs typeface="Arial" pitchFamily="2" charset="0"/>
              </a:defRPr>
            </a:pPr>
            <a:r>
              <a:t>In späteren Arbeiten popularisierte Christensen das von </a:t>
            </a:r>
            <a:r>
              <a:rPr b="1" cap="none">
                <a:solidFill>
                  <a:schemeClr val="accent5"/>
                </a:solidFill>
              </a:rPr>
              <a:t>Anthony </a:t>
            </a:r>
            <a:r>
              <a:rPr b="1" cap="none">
                <a:solidFill>
                  <a:schemeClr val="accent5"/>
                </a:solidFill>
              </a:rPr>
              <a:t>Ulwick </a:t>
            </a:r>
            <a:r>
              <a:t>formulierte Konzept der </a:t>
            </a:r>
            <a:br/>
            <a:r>
              <a:rPr b="1" cap="none">
                <a:solidFill>
                  <a:srgbClr val="FF0000"/>
                </a:solidFill>
              </a:rPr>
              <a:t>Jobs </a:t>
            </a:r>
            <a:r>
              <a:rPr b="1" cap="none">
                <a:solidFill>
                  <a:srgbClr val="FF0000"/>
                </a:solidFill>
              </a:rPr>
              <a:t>to </a:t>
            </a:r>
            <a:r>
              <a:rPr b="1" cap="none">
                <a:solidFill>
                  <a:srgbClr val="FF0000"/>
                </a:solidFill>
              </a:rPr>
              <a:t>be </a:t>
            </a:r>
            <a:r>
              <a:rPr b="1" cap="none">
                <a:solidFill>
                  <a:srgbClr val="FF0000"/>
                </a:solidFill>
              </a:rPr>
              <a:t>Done</a:t>
            </a:r>
            <a:r>
              <a:t>: </a:t>
            </a:r>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	Kunden kaufen nicht einfach Produkte und achten auf deren technische Qualität.</a:t>
            </a:r>
            <a:r>
              <a:rPr b="1" cap="none">
                <a:solidFill>
                  <a:schemeClr val="accent5"/>
                </a:solidFill>
              </a:rPr>
              <a:t>  </a:t>
            </a:r>
            <a:br/>
            <a:r>
              <a:rPr b="1" cap="none">
                <a:solidFill>
                  <a:schemeClr val="accent5"/>
                </a:solidFill>
              </a:rPr>
              <a:t>	Kunden haben Aufgaben, die sie mit Hilfe von Gütern (Produkte, Services) lösen wollen</a:t>
            </a:r>
            <a:r>
              <a:t>:</a:t>
            </a:r>
            <a:r>
              <a:rPr b="1" cap="none">
                <a:solidFill>
                  <a:schemeClr val="accent5"/>
                </a:solidFill>
              </a:rPr>
              <a:t> </a:t>
            </a:r>
            <a:r>
              <a:t>	Es gibt </a:t>
            </a:r>
            <a:r>
              <a:rPr i="1" cap="none"/>
              <a:t>Jobs </a:t>
            </a:r>
            <a:r>
              <a:rPr i="1" cap="none"/>
              <a:t>to </a:t>
            </a:r>
            <a:r>
              <a:rPr i="1" cap="none"/>
              <a:t>be </a:t>
            </a:r>
            <a:r>
              <a:rPr i="1" cap="none"/>
              <a:t>Done</a:t>
            </a:r>
            <a:r>
              <a:t>. </a:t>
            </a:r>
            <a:br/>
            <a:r>
              <a:t>	Die Güter sind „</a:t>
            </a:r>
            <a:r>
              <a:rPr i="1" cap="none"/>
              <a:t>Hilfskräfte</a:t>
            </a:r>
            <a:r>
              <a:t>“ die (temporär) „</a:t>
            </a:r>
            <a:r>
              <a:rPr i="1" cap="none"/>
              <a:t>angestellt</a:t>
            </a:r>
            <a:r>
              <a:t>“ werden, um die Aufgaben zu lösen.</a:t>
            </a:r>
            <a:br/>
            <a:r>
              <a:t>	Innovatoren sollten diese Aufgaben verstehen, bevor sie sich auf die technologieorientierte 	Produktentwicklung  fokussieren.</a:t>
            </a:r>
            <a:br/>
            <a:br/>
            <a:r>
              <a:t>Lehren: </a:t>
            </a:r>
            <a:br/>
            <a:r>
              <a:t>1. Wichtig ist die </a:t>
            </a:r>
            <a:r>
              <a:rPr b="1" cap="none">
                <a:solidFill>
                  <a:srgbClr val="FF0000"/>
                </a:solidFill>
              </a:rPr>
              <a:t>Nützlichkeit</a:t>
            </a:r>
            <a:r>
              <a:t>, nicht die technologische Neuheit. </a:t>
            </a:r>
            <a:br/>
            <a:r>
              <a:t>2. Unterschätze nie kleine Anfänge im unteren Segment und in Nischen! </a:t>
            </a:r>
            <a:br/>
          </a:p>
        </p:txBody>
      </p:sp>
      <p:pic>
        <p:nvPicPr>
          <p:cNvPr id="7" name="Grafik1"/>
          <p:cNvPicPr>
            <a:picLocks noChangeAspect="1"/>
            <a:extLst>
              <a:ext uri="smNativeData">
                <pr:smNativeData xmlns:pr="smNativeData" xmlns="smNativeData" val="SMDATA_18_7o81aRMAAAAlAAAAEQAAAC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D/////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Lo8AADsAgAAAkgAAGwTAAAQAAAAJgAAAAgAAAD//////////zAAAAAUAAAAAAAAAAAA//8AAAEAAAD//wAAAQA="/>
              </a:ext>
            </a:extLst>
          </p:cNvPicPr>
          <p:nvPr/>
        </p:nvPicPr>
        <p:blipFill>
          <a:blip r:embed="rId3"/>
          <a:stretch>
            <a:fillRect/>
          </a:stretch>
        </p:blipFill>
        <p:spPr>
          <a:xfrm>
            <a:off x="9871710" y="474980"/>
            <a:ext cx="1833880" cy="2682240"/>
          </a:xfrm>
          <a:prstGeom prst="rect">
            <a:avLst/>
          </a:prstGeom>
          <a:noFill/>
          <a:ln>
            <a:noFill/>
          </a:ln>
          <a:effectLst/>
        </p:spPr>
      </p:pic>
    </p:spTree>
  </p:cSld>
  <p:clrMapOvr>
    <a:masterClrMapping/>
  </p:clrMapOvr>
  <p:timing>
    <p:tnLst>
      <p:par>
        <p:cTn id="1" dur="indefinite" restart="never" nodeType="tmRoot"/>
      </p:par>
    </p:tnLst>
  </p:timing>
</p:sld>
</file>

<file path=ppt/slides/slide3.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nDcC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L0QAAD//8EB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t>Änderungen und Wandel werden von verschiedenen Personen, Gruppen und Institutionen getragen, bewältigt und vorangetrieben, </a:t>
            </a:r>
            <a:r>
              <a:rPr b="1" cap="none">
                <a:solidFill>
                  <a:schemeClr val="accent5"/>
                </a:solidFill>
              </a:rPr>
              <a:t>vor allem von Unternehmungen</a:t>
            </a:r>
            <a:r>
              <a:t>:  </a:t>
            </a:r>
          </a:p>
          <a:p>
            <a:pPr indent="0" defTabSz="914400">
              <a:lnSpc>
                <a:spcPct val="110000"/>
              </a:lnSpc>
              <a:spcBef>
                <a:spcPts val="180"/>
              </a:spcBef>
              <a:spcAft>
                <a:spcPts val="280"/>
              </a:spcAft>
              <a:buNone/>
              <a:tabLst>
                <a:tab pos="0" algn="l"/>
              </a:tabLst>
              <a:defRPr sz="1600" cap="none">
                <a:latin typeface="Cambria" pitchFamily="2" charset="0"/>
                <a:ea typeface="Basic Roman" pitchFamily="1" charset="0"/>
                <a:cs typeface="Basic Roman" pitchFamily="1" charset="0"/>
              </a:defRPr>
            </a:pPr>
            <a:r>
              <a:rPr cap="none">
                <a:solidFill>
                  <a:srgbClr val="000000"/>
                </a:solidFill>
              </a:rPr>
              <a:t>	&gt; durch Arbeit an Produktverbesserungen und </a:t>
            </a:r>
            <a:r>
              <a:rPr i="1" cap="none">
                <a:solidFill>
                  <a:srgbClr val="000000"/>
                </a:solidFill>
              </a:rPr>
              <a:t>Entwicklung</a:t>
            </a:r>
            <a:r>
              <a:rPr cap="none">
                <a:solidFill>
                  <a:srgbClr val="000000"/>
                </a:solidFill>
              </a:rPr>
              <a:t> neuer Produkte,</a:t>
            </a:r>
            <a:br/>
            <a:r>
              <a:t>	&gt; durch die mediale </a:t>
            </a:r>
            <a:r>
              <a:rPr i="1" cap="none"/>
              <a:t>Vorführung</a:t>
            </a:r>
            <a:r>
              <a:t> der Innovationen,</a:t>
            </a:r>
            <a:br/>
            <a:r>
              <a:t>	&gt; durch Übergang zu </a:t>
            </a:r>
            <a:r>
              <a:rPr i="1" cap="none"/>
              <a:t>neuen</a:t>
            </a:r>
            <a:r>
              <a:t> </a:t>
            </a:r>
            <a:r>
              <a:rPr i="1" cap="none"/>
              <a:t>Werkstoffen</a:t>
            </a:r>
            <a:r>
              <a:t> und </a:t>
            </a:r>
            <a:r>
              <a:rPr i="1" cap="none"/>
              <a:t>Fertigungsverfahren</a:t>
            </a:r>
            <a:r>
              <a:t>, </a:t>
            </a:r>
            <a:br/>
            <a:r>
              <a:rPr cap="none">
                <a:solidFill>
                  <a:srgbClr val="000000"/>
                </a:solidFill>
              </a:rPr>
              <a:t>	&gt; Anpassung der Geschäftsmodelle an </a:t>
            </a:r>
            <a:r>
              <a:rPr i="1" cap="none">
                <a:solidFill>
                  <a:srgbClr val="000000"/>
                </a:solidFill>
              </a:rPr>
              <a:t>neue Realitäten</a:t>
            </a:r>
            <a:r>
              <a:rPr cap="none">
                <a:solidFill>
                  <a:srgbClr val="000000"/>
                </a:solidFill>
              </a:rPr>
              <a:t> (wie Digitalisierung und </a:t>
            </a:r>
            <a:r>
              <a:rPr cap="none">
                <a:solidFill>
                  <a:srgbClr val="000000"/>
                </a:solidFill>
              </a:rPr>
              <a:t>KI) </a:t>
            </a:r>
            <a:br/>
            <a:r>
              <a:rPr cap="none">
                <a:solidFill>
                  <a:srgbClr val="000000"/>
                </a:solidFill>
              </a:rPr>
              <a:t>	&gt; Suche nach Problemlösungen für Kunden </a:t>
            </a:r>
            <a:r>
              <a:rPr i="1" cap="none">
                <a:solidFill>
                  <a:srgbClr val="000000"/>
                </a:solidFill>
              </a:rPr>
              <a:t>out-of-the-box </a:t>
            </a:r>
            <a:r>
              <a:rPr cap="none">
                <a:solidFill>
                  <a:srgbClr val="000000"/>
                </a:solidFill>
              </a:rPr>
              <a:t>(unkonventionelles Denken), </a:t>
            </a:r>
            <a:br/>
            <a:r>
              <a:rPr cap="none">
                <a:solidFill>
                  <a:srgbClr val="000000"/>
                </a:solidFill>
              </a:rPr>
              <a:t>	&gt; durch angewandte </a:t>
            </a:r>
            <a:r>
              <a:rPr i="1" cap="none">
                <a:solidFill>
                  <a:srgbClr val="000000"/>
                </a:solidFill>
              </a:rPr>
              <a:t>Forschung</a:t>
            </a:r>
            <a:r>
              <a:rPr cap="none">
                <a:solidFill>
                  <a:srgbClr val="000000"/>
                </a:solidFill>
              </a:rPr>
              <a:t> und Investitionen in Innovationen,</a:t>
            </a:r>
            <a:br/>
            <a:r>
              <a:rPr cap="none">
                <a:solidFill>
                  <a:srgbClr val="000000"/>
                </a:solidFill>
              </a:rPr>
              <a:t>	&gt; durch </a:t>
            </a:r>
            <a:r>
              <a:rPr i="1" cap="none">
                <a:solidFill>
                  <a:srgbClr val="000000"/>
                </a:solidFill>
              </a:rPr>
              <a:t>Innovationsorientierung</a:t>
            </a:r>
            <a:r>
              <a:rPr cap="none">
                <a:solidFill>
                  <a:srgbClr val="000000"/>
                </a:solidFill>
              </a:rPr>
              <a:t> bei Human </a:t>
            </a:r>
            <a:r>
              <a:rPr cap="none">
                <a:solidFill>
                  <a:srgbClr val="000000"/>
                </a:solidFill>
              </a:rPr>
              <a:t>Resources und bei Partnerschaften. </a:t>
            </a:r>
            <a:endParaRPr cap="none">
              <a:solidFill>
                <a:srgbClr val="000000"/>
              </a:solidFill>
            </a:endParaR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br/>
            <a:r>
              <a:rPr cap="none">
                <a:solidFill>
                  <a:srgbClr val="000000"/>
                </a:solidFill>
              </a:rPr>
              <a:t> </a:t>
            </a:r>
            <a:br/>
            <a:endParaRPr cap="none">
              <a:solidFill>
                <a:srgbClr val="000000"/>
              </a:solidFill>
            </a:endParaR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rPr cap="none">
                <a:solidFill>
                  <a:srgbClr val="000000"/>
                </a:solidFill>
              </a:rPr>
              <a:t>     </a:t>
            </a:r>
            <a:br/>
            <a:br/>
            <a:r>
              <a:rPr cap="none">
                <a:solidFill>
                  <a:srgbClr val="000000"/>
                </a:solidFill>
              </a:rPr>
              <a:t>    </a:t>
            </a:r>
            <a:endParaRPr cap="none">
              <a:solidFill>
                <a:srgbClr val="000000"/>
              </a:solidFill>
            </a:endParaR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br/>
            <a:endParaRPr cap="none">
              <a:solidFill>
                <a:srgbClr val="000000"/>
              </a:solidFill>
            </a:endParaR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br/>
            <a:br/>
            <a:r>
              <a:rPr cap="none">
                <a:solidFill>
                  <a:srgbClr val="000000"/>
                </a:solidFill>
              </a:rPr>
              <a:t>  </a:t>
            </a:r>
            <a:endParaRPr cap="none">
              <a:solidFill>
                <a:srgbClr val="000000"/>
              </a:solidFill>
            </a:endParaR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rPr cap="none">
                <a:solidFill>
                  <a:srgbClr val="000000"/>
                </a:solidFill>
              </a:rPr>
              <a:t>  </a:t>
            </a:r>
            <a:endParaRPr cap="none">
              <a:solidFill>
                <a:srgbClr val="000000"/>
              </a:solidFill>
            </a:endParaRPr>
          </a:p>
          <a:p>
            <a:pPr indent="0" defTabSz="914400">
              <a:lnSpc>
                <a:spcPct val="100000"/>
              </a:lnSpc>
              <a:spcBef>
                <a:spcPts val="1280"/>
              </a:spcBef>
              <a:spcAft>
                <a:spcPts val="280"/>
              </a:spcAft>
              <a:buNone/>
              <a:tabLst>
                <a:tab pos="0" algn="l"/>
              </a:tabLst>
              <a:defRPr sz="1600" cap="none">
                <a:solidFill>
                  <a:srgbClr val="000000"/>
                </a:solidFill>
                <a:latin typeface="Cambria" pitchFamily="2" charset="0"/>
                <a:ea typeface="Basic Roman" pitchFamily="1" charset="0"/>
                <a:cs typeface="Basic Roman" pitchFamily="1" charset="0"/>
              </a:defRPr>
            </a:pPr>
          </a:p>
          <a:p>
            <a:pPr indent="0" defTabSz="914400">
              <a:lnSpc>
                <a:spcPct val="100000"/>
              </a:lnSpc>
              <a:spcBef>
                <a:spcPts val="1280"/>
              </a:spcBef>
              <a:spcAft>
                <a:spcPts val="280"/>
              </a:spcAft>
              <a:buNone/>
              <a:tabLst>
                <a:tab pos="0" algn="l"/>
              </a:tabLst>
            </a:pPr>
            <a:br/>
            <a:endParaRPr sz="1500" cap="none">
              <a:solidFill>
                <a:srgbClr val="000000"/>
              </a:solidFill>
              <a:latin typeface="Cambria" pitchFamily="2" charset="0"/>
              <a:ea typeface="Basic Roman" pitchFamily="1" charset="0"/>
              <a:cs typeface="Basic Roman" pitchFamily="1" charset="0"/>
            </a:endParaRPr>
          </a:p>
          <a:p>
            <a:pPr indent="0" defTabSz="914400">
              <a:lnSpc>
                <a:spcPct val="100000"/>
              </a:lnSpc>
              <a:spcBef>
                <a:spcPts val="1275"/>
              </a:spcBef>
              <a:spcAft>
                <a:spcPts val="275"/>
              </a:spcAft>
              <a:buNone/>
              <a:tabLst>
                <a:tab pos="0" algn="l"/>
              </a:tabLst>
              <a:defRPr sz="1500" i="1" cap="none">
                <a:solidFill>
                  <a:srgbClr val="000000"/>
                </a:solidFill>
                <a:latin typeface="Times New Roman" pitchFamily="1" charset="0"/>
                <a:ea typeface="Basic Roman" pitchFamily="1" charset="0"/>
                <a:cs typeface="Basic Roman" pitchFamily="1" charset="0"/>
              </a:defRPr>
            </a:pPr>
          </a:p>
          <a:p>
            <a:pPr indent="0" defTabSz="914400">
              <a:lnSpc>
                <a:spcPct val="100000"/>
              </a:lnSpc>
              <a:spcBef>
                <a:spcPts val="1275"/>
              </a:spcBef>
              <a:spcAft>
                <a:spcPts val="275"/>
              </a:spcAft>
              <a:buNone/>
              <a:tabLst>
                <a:tab pos="0" algn="l"/>
              </a:tabLst>
            </a:pPr>
            <a:r>
              <a:rPr sz="1500" cap="none">
                <a:solidFill>
                  <a:srgbClr val="000000"/>
                </a:solidFill>
                <a:latin typeface="Cambria" pitchFamily="2" charset="0"/>
                <a:ea typeface="Basic Roman" pitchFamily="1" charset="0"/>
                <a:cs typeface="Basic Roman" pitchFamily="1" charset="0"/>
              </a:rPr>
              <a:t>    </a:t>
            </a:r>
            <a:endParaRPr sz="1500" cap="none">
              <a:solidFill>
                <a:srgbClr val="000000"/>
              </a:solidFill>
              <a:latin typeface="Cambria" pitchFamily="2" charset="0"/>
              <a:ea typeface="Basic Roman" pitchFamily="1" charset="0"/>
              <a:cs typeface="Basic Roman" pitchFamily="1" charset="0"/>
            </a:endParaRPr>
          </a:p>
          <a:p>
            <a:pPr indent="0" defTabSz="914400">
              <a:lnSpc>
                <a:spcPct val="100000"/>
              </a:lnSpc>
              <a:spcBef>
                <a:spcPts val="1275"/>
              </a:spcBef>
              <a:spcAft>
                <a:spcPts val="275"/>
              </a:spcAft>
              <a:buNone/>
              <a:tabLst>
                <a:tab pos="0" algn="l"/>
              </a:tabLst>
              <a:defRPr sz="1500" cap="none">
                <a:solidFill>
                  <a:srgbClr val="000000"/>
                </a:solidFill>
              </a:defRPr>
            </a:pPr>
          </a:p>
          <a:p>
            <a:pPr indent="0" defTabSz="914400">
              <a:lnSpc>
                <a:spcPct val="100000"/>
              </a:lnSpc>
              <a:spcBef>
                <a:spcPts val="1280"/>
              </a:spcBef>
              <a:spcAft>
                <a:spcPts val="280"/>
              </a:spcAft>
              <a:buNone/>
              <a:tabLst>
                <a:tab pos="0" algn="l"/>
              </a:tabLst>
              <a:defRPr sz="1500" cap="none">
                <a:solidFill>
                  <a:srgbClr val="000000"/>
                </a:solidFill>
              </a:defRPr>
            </a:pPr>
          </a:p>
        </p:txBody>
      </p:sp>
      <p:sp>
        <p:nvSpPr>
          <p:cNvPr id="3" name="Rechteck1"/>
          <p:cNvSpPr>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BAAAAAAAAANjY2AA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JB420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NjY2AB/f38A5+bmA8zMzADAwP8Af39/AAAAAAAAAAAAAAAAAAAAAAAAAAAAIQAAABgAAAAUAAAAujwAACQDAADDRwAABwYAABAAAAAmAAAACAAAAP//////////MAAAABQAAAAAAAAAAAD//wAAAQAAAP//AAABAA=="/>
              </a:ext>
            </a:extLst>
          </p:cNvSpPr>
          <p:nvPr/>
        </p:nvSpPr>
        <p:spPr>
          <a:xfrm>
            <a:off x="9871710" y="510540"/>
            <a:ext cx="1793875" cy="469265"/>
          </a:xfrm>
          <a:prstGeom prst="rect">
            <a:avLst/>
          </a:prstGeom>
          <a:noFill/>
          <a:ln w="12700" cap="flat" cmpd="sng" algn="ctr">
            <a:solidFill>
              <a:srgbClr val="D8D8D8"/>
            </a:solidFill>
            <a:prstDash val="solid"/>
            <a:headEnd type="none"/>
            <a:tailEnd type="none"/>
          </a:ln>
          <a:effectLst/>
        </p:spPr>
        <p:txBody>
          <a:bodyPr vert="horz" wrap="square" lIns="91440" tIns="45720" rIns="91440" bIns="45720" numCol="1" spcCol="215900" anchor="ctr"/>
          <a:lstStyle/>
          <a:p>
            <a:pPr algn="ctr" defTabSz="914400">
              <a:lnSpc>
                <a:spcPct val="100000"/>
              </a:lnSpc>
              <a:tabLst/>
            </a:pPr>
            <a:r>
              <a:rPr sz="1400" i="1" cap="none">
                <a:solidFill>
                  <a:srgbClr val="000000"/>
                </a:solidFill>
                <a:latin typeface="Cambria" pitchFamily="2" charset="0"/>
                <a:ea typeface="Arial" pitchFamily="2" charset="0"/>
                <a:cs typeface="Arial" pitchFamily="2" charset="0"/>
              </a:rPr>
              <a:t>Logo hier hinzufügen</a:t>
            </a:r>
            <a:endParaRPr sz="1400" cap="none">
              <a:solidFill>
                <a:srgbClr val="000000"/>
              </a:solidFill>
            </a:endParaR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J+vfu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F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20D05C9D-D3CD-85AA-8368-25FF12267570}" type="slidenum">
              <a:t>3</a:t>
            </a:fld>
          </a:p>
        </p:txBody>
      </p:sp>
      <p:sp>
        <p:nvSpPr>
          <p:cNvPr id="6" name="Folienuntertitel1"/>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wEEw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0zkAACwLAADIRwAAOCkAABAAAAAmAAAACAAAAP//////////MAAAABQAAAAAAAAAAAD//wAAAQAAAP//AAABAA=="/>
              </a:ext>
            </a:extLst>
          </p:cNvSpPr>
          <p:nvPr/>
        </p:nvSpPr>
        <p:spPr>
          <a:xfrm>
            <a:off x="9399905" y="1816100"/>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endParaRPr sz="1200" cap="none">
              <a:solidFill>
                <a:srgbClr val="000000"/>
              </a:solidFill>
              <a:latin typeface="Cambria" pitchFamily="2" charset="0"/>
              <a:ea typeface="Arial" pitchFamily="2" charset="0"/>
              <a:cs typeface="Arial" pitchFamily="2" charset="0"/>
            </a:endParaRPr>
          </a:p>
          <a:p>
            <a:pPr marL="342900" defTabSz="914400">
              <a:spcBef>
                <a:spcPts val="1280"/>
              </a:spcBef>
              <a:spcAft>
                <a:spcPts val="280"/>
              </a:spcAft>
              <a:tabLst>
                <a:tab pos="0" algn="l"/>
              </a:tabLst>
              <a:defRPr sz="1200" cap="none">
                <a:solidFill>
                  <a:srgbClr val="000000"/>
                </a:solidFill>
                <a:latin typeface="Cambria" pitchFamily="2" charset="0"/>
                <a:ea typeface="Arial" pitchFamily="2" charset="0"/>
                <a:cs typeface="Arial" pitchFamily="2" charset="0"/>
              </a:defRPr>
            </a:p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r>
              <a:rPr sz="1200" cap="none">
                <a:solidFill>
                  <a:srgbClr val="000000"/>
                </a:solidFill>
                <a:latin typeface="Cambria" pitchFamily="2" charset="0"/>
                <a:ea typeface="Arial" pitchFamily="2" charset="0"/>
                <a:cs typeface="Arial" pitchFamily="2" charset="0"/>
              </a:rPr>
              <a:t>Zu den innovativsten der großen Unternehmungen gehören: Apple, Microsoft, </a:t>
            </a:r>
            <a:r>
              <a:rPr sz="1200" cap="none">
                <a:solidFill>
                  <a:srgbClr val="000000"/>
                </a:solidFill>
                <a:latin typeface="Cambria" pitchFamily="2" charset="0"/>
                <a:ea typeface="Arial" pitchFamily="2" charset="0"/>
                <a:cs typeface="Arial" pitchFamily="2" charset="0"/>
              </a:rPr>
              <a:t>Amazon, Alphabet/Google, Tesla, </a:t>
            </a:r>
            <a:r>
              <a:rPr sz="1200" cap="none">
                <a:solidFill>
                  <a:srgbClr val="000000"/>
                </a:solidFill>
                <a:latin typeface="Cambria" pitchFamily="2" charset="0"/>
                <a:ea typeface="Arial" pitchFamily="2" charset="0"/>
                <a:cs typeface="Arial" pitchFamily="2" charset="0"/>
              </a:rPr>
              <a:t>Samsung, </a:t>
            </a:r>
            <a:r>
              <a:rPr sz="1200" cap="none">
                <a:solidFill>
                  <a:srgbClr val="000000"/>
                </a:solidFill>
                <a:latin typeface="Cambria" pitchFamily="2" charset="0"/>
                <a:ea typeface="Arial" pitchFamily="2" charset="0"/>
                <a:cs typeface="Arial" pitchFamily="2" charset="0"/>
              </a:rPr>
              <a:t>Moderna, </a:t>
            </a:r>
            <a:r>
              <a:rPr sz="1200" cap="none">
                <a:solidFill>
                  <a:srgbClr val="000000"/>
                </a:solidFill>
                <a:latin typeface="Cambria" pitchFamily="2" charset="0"/>
                <a:ea typeface="Arial" pitchFamily="2" charset="0"/>
                <a:cs typeface="Arial" pitchFamily="2" charset="0"/>
              </a:rPr>
              <a:t>Huawei, </a:t>
            </a:r>
            <a:r>
              <a:rPr sz="1200" cap="none">
                <a:solidFill>
                  <a:srgbClr val="000000"/>
                </a:solidFill>
                <a:latin typeface="Cambria" pitchFamily="2" charset="0"/>
                <a:ea typeface="Arial" pitchFamily="2" charset="0"/>
                <a:cs typeface="Arial" pitchFamily="2" charset="0"/>
              </a:rPr>
              <a:t>Sony, IBM, </a:t>
            </a:r>
            <a:r>
              <a:rPr sz="1200" cap="none">
                <a:solidFill>
                  <a:srgbClr val="000000"/>
                </a:solidFill>
                <a:latin typeface="Cambria" pitchFamily="2" charset="0"/>
                <a:ea typeface="Arial" pitchFamily="2" charset="0"/>
                <a:cs typeface="Arial" pitchFamily="2" charset="0"/>
              </a:rPr>
              <a:t>Meta, Nike, </a:t>
            </a:r>
            <a:r>
              <a:rPr sz="1200" cap="none">
                <a:solidFill>
                  <a:srgbClr val="000000"/>
                </a:solidFill>
                <a:latin typeface="Cambria" pitchFamily="2" charset="0"/>
                <a:ea typeface="Arial" pitchFamily="2" charset="0"/>
                <a:cs typeface="Arial" pitchFamily="2" charset="0"/>
              </a:rPr>
              <a:t>Wallmart, </a:t>
            </a:r>
            <a:r>
              <a:rPr sz="1200" cap="none">
                <a:solidFill>
                  <a:srgbClr val="000000"/>
                </a:solidFill>
                <a:latin typeface="Cambria" pitchFamily="2" charset="0"/>
                <a:ea typeface="Arial" pitchFamily="2" charset="0"/>
                <a:cs typeface="Arial" pitchFamily="2" charset="0"/>
              </a:rPr>
              <a:t>Dell, </a:t>
            </a:r>
            <a:r>
              <a:rPr sz="1200" cap="none">
                <a:solidFill>
                  <a:srgbClr val="000000"/>
                </a:solidFill>
                <a:latin typeface="Cambria" pitchFamily="2" charset="0"/>
                <a:ea typeface="Arial" pitchFamily="2" charset="0"/>
                <a:cs typeface="Arial" pitchFamily="2" charset="0"/>
              </a:rPr>
              <a:t>Nvidia, </a:t>
            </a:r>
            <a:r>
              <a:rPr sz="1200" cap="none">
                <a:solidFill>
                  <a:srgbClr val="000000"/>
                </a:solidFill>
                <a:latin typeface="Cambria" pitchFamily="2" charset="0"/>
                <a:ea typeface="Arial" pitchFamily="2" charset="0"/>
                <a:cs typeface="Arial" pitchFamily="2" charset="0"/>
              </a:rPr>
              <a:t>LG </a:t>
            </a:r>
            <a:r>
              <a:rPr sz="1200" cap="none">
                <a:solidFill>
                  <a:srgbClr val="000000"/>
                </a:solidFill>
                <a:latin typeface="Cambria" pitchFamily="2" charset="0"/>
                <a:ea typeface="Arial" pitchFamily="2" charset="0"/>
                <a:cs typeface="Arial" pitchFamily="2" charset="0"/>
              </a:rPr>
              <a:t>Electronics, Target, </a:t>
            </a:r>
            <a:r>
              <a:rPr sz="1200" cap="none">
                <a:solidFill>
                  <a:srgbClr val="000000"/>
                </a:solidFill>
                <a:latin typeface="Cambria" pitchFamily="2" charset="0"/>
                <a:ea typeface="Arial" pitchFamily="2" charset="0"/>
                <a:cs typeface="Arial" pitchFamily="2" charset="0"/>
              </a:rPr>
              <a:t>Pfizer, </a:t>
            </a:r>
            <a:r>
              <a:rPr sz="1200" cap="none">
                <a:solidFill>
                  <a:srgbClr val="000000"/>
                </a:solidFill>
                <a:latin typeface="Cambria" pitchFamily="2" charset="0"/>
                <a:ea typeface="Arial" pitchFamily="2" charset="0"/>
                <a:cs typeface="Arial" pitchFamily="2" charset="0"/>
              </a:rPr>
              <a:t>Oracle, Siemens.   </a:t>
            </a:r>
            <a:endParaRPr sz="1200" cap="none">
              <a:solidFill>
                <a:srgbClr val="000000"/>
              </a:solidFill>
              <a:latin typeface="Cambria" pitchFamily="2" charset="0"/>
              <a:ea typeface="Arial" pitchFamily="2" charset="0"/>
              <a:cs typeface="Arial" pitchFamily="2" charset="0"/>
            </a:endParaR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endParaRPr sz="1500" cap="none">
              <a:solidFill>
                <a:srgbClr val="000000"/>
              </a:solidFill>
              <a:latin typeface="Cambria" pitchFamily="2" charset="0"/>
              <a:ea typeface="Arial" pitchFamily="2" charset="0"/>
              <a:cs typeface="Arial" pitchFamily="2" charset="0"/>
            </a:endParaRPr>
          </a:p>
          <a:p>
            <a:pPr marL="342900" defTabSz="914400">
              <a:spcBef>
                <a:spcPts val="1275"/>
              </a:spcBef>
              <a:spcAft>
                <a:spcPts val="275"/>
              </a:spcAft>
              <a:tabLst>
                <a:tab pos="0" algn="l"/>
              </a:tabLst>
              <a:defRPr sz="1500" i="1" cap="none">
                <a:solidFill>
                  <a:srgbClr val="000000"/>
                </a:solidFill>
                <a:latin typeface="Times New Roman" pitchFamily="1" charset="0"/>
                <a:ea typeface="Arial" pitchFamily="2" charset="0"/>
                <a:cs typeface="Arial" pitchFamily="2" charset="0"/>
              </a:defRPr>
            </a:pPr>
          </a:p>
          <a:p>
            <a:pPr marL="342900" defTabSz="914400">
              <a:spcBef>
                <a:spcPts val="1275"/>
              </a:spcBef>
              <a:spcAft>
                <a:spcPts val="275"/>
              </a:spcAft>
              <a:tabLst>
                <a:tab pos="0" algn="l"/>
              </a:tabLst>
              <a:defRPr sz="3200" cap="none">
                <a:latin typeface="Basic Sans" pitchFamily="1" charset="0"/>
                <a:ea typeface="Arial" pitchFamily="2" charset="0"/>
                <a:cs typeface="Arial" pitchFamily="2" charset="0"/>
              </a:defRPr>
            </a:pPr>
            <a:r>
              <a:rPr sz="1500" cap="none">
                <a:solidFill>
                  <a:srgbClr val="000000"/>
                </a:solidFill>
                <a:latin typeface="Cambria" pitchFamily="2" charset="0"/>
                <a:ea typeface="Arial" pitchFamily="2" charset="0"/>
                <a:cs typeface="Arial" pitchFamily="2" charset="0"/>
              </a:rPr>
              <a:t>    </a:t>
            </a:r>
            <a:endParaRPr sz="1500" cap="none">
              <a:solidFill>
                <a:srgbClr val="000000"/>
              </a:solidFill>
              <a:latin typeface="Cambria" pitchFamily="2" charset="0"/>
              <a:ea typeface="Arial" pitchFamily="2" charset="0"/>
              <a:cs typeface="Arial" pitchFamily="2" charset="0"/>
            </a:endParaRPr>
          </a:p>
          <a:p>
            <a:pPr marL="342900" defTabSz="914400">
              <a:spcBef>
                <a:spcPts val="1275"/>
              </a:spcBef>
              <a:spcAft>
                <a:spcPts val="275"/>
              </a:spcAft>
              <a:tabLst>
                <a:tab pos="0" algn="l"/>
              </a:tabLst>
              <a:defRPr sz="1500" cap="none">
                <a:solidFill>
                  <a:srgbClr val="000000"/>
                </a:solidFill>
                <a:latin typeface="Basic Sans" pitchFamily="1" charset="0"/>
                <a:ea typeface="Arial" pitchFamily="2" charset="0"/>
                <a:cs typeface="Arial" pitchFamily="2" charset="0"/>
              </a:defRPr>
            </a:pPr>
          </a:p>
          <a:p>
            <a:pPr marL="342900" defTabSz="914400">
              <a:spcBef>
                <a:spcPts val="1280"/>
              </a:spcBef>
              <a:spcAft>
                <a:spcPts val="280"/>
              </a:spcAft>
              <a:tabLst>
                <a:tab pos="0" algn="l"/>
              </a:tabLst>
              <a:defRPr sz="1500" cap="none">
                <a:solidFill>
                  <a:srgbClr val="000000"/>
                </a:solidFill>
                <a:latin typeface="Basic Sans" pitchFamily="1" charset="0"/>
                <a:ea typeface="Arial" pitchFamily="2" charset="0"/>
                <a:cs typeface="Arial" pitchFamily="2" charset="0"/>
              </a:defRPr>
            </a:pPr>
          </a:p>
        </p:txBody>
      </p:sp>
      <p:pic>
        <p:nvPicPr>
          <p:cNvPr id="7" name="Grafik1"/>
          <p:cNvPicPr>
            <a:extLst>
              <a:ext uri="smNativeData">
                <pr:smNativeData xmlns:pr="smNativeData" xmlns="smNativeData" val="SMDATA_18_7o81aRMAAAAlAAAAEQ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CZmJmd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CQ8AAC6AgAAw0cAAIIJAAAQAAAAJgAAAAgAAAD//////////zAAAAAUAAAAAAAAAAAA//8AAAEAAAD//wAAAQA="/>
              </a:ext>
            </a:extLst>
          </p:cNvPicPr>
          <p:nvPr/>
        </p:nvPicPr>
        <p:blipFill>
          <a:blip r:embed="rId3"/>
          <a:stretch>
            <a:fillRect/>
          </a:stretch>
        </p:blipFill>
        <p:spPr>
          <a:xfrm>
            <a:off x="9776460" y="443230"/>
            <a:ext cx="1889125" cy="1102360"/>
          </a:xfrm>
          <a:prstGeom prst="rect">
            <a:avLst/>
          </a:prstGeom>
          <a:noFill/>
          <a:ln>
            <a:noFill/>
          </a:ln>
          <a:effectLst/>
        </p:spPr>
      </p:pic>
      <p:sp>
        <p:nvSpPr>
          <p:cNvPr id="8" name="Folientitel1"/>
          <p:cNvSpPr>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NC338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P//////////MAAAABQAAAAAAAAAAAD//wAAAQAAAP//AAABAA=="/>
              </a:ext>
            </a:extLst>
          </p:cNvSpPr>
          <p:nvPr/>
        </p:nvSpPr>
        <p:spPr>
          <a:xfrm>
            <a:off x="553720" y="474980"/>
            <a:ext cx="9163685" cy="1020445"/>
          </a:xfrm>
          <a:prstGeom prst="rect">
            <a:avLst/>
          </a:prstGeom>
          <a:noFill/>
          <a:ln>
            <a:noFill/>
          </a:ln>
          <a:effectLst/>
        </p:spPr>
        <p:txBody>
          <a:bodyPr vert="horz" wrap="square" lIns="91440" tIns="45720" rIns="91440" bIns="45720" numCol="1" spcCol="215900" anchor="ctr"/>
          <a:lstStyle/>
          <a:p>
            <a:pPr defTabSz="914400">
              <a:lnSpc>
                <a:spcPct val="90000"/>
              </a:lnSpc>
              <a:tabLst>
                <a:tab pos="0" algn="l"/>
              </a:tabLst>
              <a:defRPr sz="4400" cap="none">
                <a:solidFill>
                  <a:schemeClr val="tx2"/>
                </a:solidFill>
                <a:latin typeface="Basic Sans" pitchFamily="1" charset="0"/>
                <a:ea typeface="Arial" pitchFamily="2" charset="0"/>
                <a:cs typeface="Arial" pitchFamily="2" charset="0"/>
              </a:defRPr>
            </a:pPr>
            <a:r>
              <a:rPr sz="2400" b="1" cap="none">
                <a:solidFill>
                  <a:schemeClr val="accent5"/>
                </a:solidFill>
                <a:latin typeface="Cambria" pitchFamily="2" charset="0"/>
                <a:ea typeface="Arial" pitchFamily="2" charset="0"/>
                <a:cs typeface="Arial" pitchFamily="2" charset="0"/>
              </a:rPr>
              <a:t>Unternehmen sind Träger und Treiber des Wandel</a:t>
            </a:r>
            <a:r>
              <a:rPr sz="2400" cap="none">
                <a:solidFill>
                  <a:srgbClr val="000000"/>
                </a:solidFill>
              </a:rPr>
              <a:t>s</a:t>
            </a:r>
            <a:endParaRPr sz="2400" cap="none">
              <a:solidFill>
                <a:srgbClr val="000000"/>
              </a:solidFill>
            </a:endParaRPr>
          </a:p>
        </p:txBody>
      </p:sp>
    </p:spTree>
  </p:cSld>
  <p:clrMapOvr>
    <a:masterClrMapping/>
  </p:clrMapOvr>
  <p:timing>
    <p:tnLst>
      <p:par>
        <p:cTn id="1" dur="indefinite" restart="never" nodeType="tmRoot"/>
      </p:par>
    </p:tnLst>
  </p:timing>
</p:sld>
</file>

<file path=ppt/slides/slide30.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CCtA0M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H1w////////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Outcome-Driven Innovation (</a:t>
            </a:r>
            <a:r>
              <a:rPr sz="2400" b="1" cap="none">
                <a:solidFill>
                  <a:schemeClr val="accent5"/>
                </a:solidFill>
                <a:latin typeface="Cambria" pitchFamily="2" charset="0"/>
                <a:ea typeface="Basic Roman" pitchFamily="1" charset="0"/>
                <a:cs typeface="Basic Roman" pitchFamily="1" charset="0"/>
              </a:rPr>
              <a:t>ODI)</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BAAAAAAAAANjY2AA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NjY2AB/f38A5+bmA8zMzADAwP8Af39/AAAAAAAAAAAAAAAAAAAAAAAAAAAAIQAAABgAAAAUAAAAujwAACQDAADDRwAABwYAABAAAAAmAAAACAAAAP//////////MAAAABQAAAAAAAAAAAD//wAAAQAAAP//AAABAA=="/>
              </a:ext>
            </a:extLst>
          </p:cNvSpPr>
          <p:nvPr/>
        </p:nvSpPr>
        <p:spPr>
          <a:xfrm>
            <a:off x="9871710" y="510540"/>
            <a:ext cx="1793875" cy="469265"/>
          </a:xfrm>
          <a:prstGeom prst="rect">
            <a:avLst/>
          </a:prstGeom>
          <a:noFill/>
          <a:ln w="12700" cap="flat" cmpd="sng" algn="ctr">
            <a:solidFill>
              <a:srgbClr val="D8D8D8"/>
            </a:solidFill>
            <a:prstDash val="solid"/>
            <a:headEnd type="none"/>
            <a:tailEnd type="none"/>
          </a:ln>
          <a:effectLst/>
        </p:spPr>
        <p:txBody>
          <a:bodyPr vert="horz" wrap="square" lIns="91440" tIns="45720" rIns="91440" bIns="45720" numCol="1" spcCol="215900" anchor="ctr"/>
          <a:lstStyle/>
          <a:p>
            <a:pPr algn="ctr" defTabSz="914400">
              <a:lnSpc>
                <a:spcPct val="100000"/>
              </a:lnSpc>
              <a:tabLst/>
            </a:pPr>
            <a:r>
              <a:rPr sz="1400" i="1" cap="none">
                <a:solidFill>
                  <a:srgbClr val="000000"/>
                </a:solidFill>
                <a:latin typeface="Cambria" pitchFamily="2" charset="0"/>
                <a:ea typeface="Arial" pitchFamily="2" charset="0"/>
                <a:cs typeface="Arial" pitchFamily="2" charset="0"/>
              </a:rPr>
              <a:t>Logo hier hinzufügen</a:t>
            </a:r>
            <a:endParaRPr sz="1400" cap="none">
              <a:solidFill>
                <a:srgbClr val="000000"/>
              </a:solidFill>
            </a:endParaR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497CEFAA-E4A4-2919-EAC4-124CA18A1C47}" type="slidenum">
              <a:t>30</a:t>
            </a:fld>
          </a:p>
        </p:txBody>
      </p:sp>
      <p:sp>
        <p:nvSpPr>
          <p:cNvPr id="6"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FwMAABAHAAAIPAAAHCUAABAAAAAmAAAACAAAAP//////////MAAAABQAAAAAAAAAAAD//wAAAQAAAP//AAABAA=="/>
              </a:ext>
            </a:extLst>
          </p:cNvSpPr>
          <p:nvPr/>
        </p:nvSpPr>
        <p:spPr>
          <a:xfrm>
            <a:off x="502285" y="1148080"/>
            <a:ext cx="9256395" cy="4884420"/>
          </a:xfrm>
          <a:prstGeom prst="rect">
            <a:avLst/>
          </a:prstGeom>
          <a:noFill/>
          <a:ln>
            <a:noFill/>
          </a:ln>
          <a:effectLst/>
        </p:spPr>
        <p:txBody>
          <a:bodyPr vert="horz" wrap="square" lIns="91440" tIns="45720" rIns="91440" bIns="45720" numCol="1" spcCol="215900" anchor="t"/>
          <a:lstStyle/>
          <a:p>
            <a:pPr marL="0" defTabSz="914400">
              <a:spcBef>
                <a:spcPts val="1275"/>
              </a:spcBef>
              <a:spcAft>
                <a:spcPts val="275"/>
              </a:spcAft>
              <a:buNone/>
              <a:tabLst>
                <a:tab pos="0" algn="l"/>
              </a:tabLst>
              <a:defRPr sz="1600" cap="none">
                <a:latin typeface="Cambria" pitchFamily="2" charset="0"/>
                <a:ea typeface="Arial" pitchFamily="2" charset="0"/>
                <a:cs typeface="Arial" pitchFamily="2" charset="0"/>
              </a:defRPr>
            </a:pPr>
          </a:p>
          <a:p>
            <a:pPr marL="342900" defTabSz="914400">
              <a:spcBef>
                <a:spcPts val="1275"/>
              </a:spcBef>
              <a:spcAft>
                <a:spcPts val="275"/>
              </a:spcAft>
              <a:tabLst>
                <a:tab pos="0" algn="l"/>
              </a:tabLst>
              <a:defRPr sz="1600" cap="none">
                <a:latin typeface="Cambria" pitchFamily="2" charset="0"/>
                <a:ea typeface="Arial" pitchFamily="2" charset="0"/>
                <a:cs typeface="Arial" pitchFamily="2" charset="0"/>
              </a:defRPr>
            </a:pPr>
            <a:r>
              <a:rPr i="1" cap="none"/>
              <a:t>Ulwick</a:t>
            </a:r>
            <a:r>
              <a:t> entwickelt den Ansatz </a:t>
            </a:r>
            <a:r>
              <a:t>JTBD – Nützlichkeit wichtiger als Neuheit – zur die </a:t>
            </a:r>
            <a:r>
              <a:rPr b="1" cap="none">
                <a:solidFill>
                  <a:schemeClr val="accent5"/>
                </a:solidFill>
              </a:rPr>
              <a:t>Outcome-Driven Innovation </a:t>
            </a:r>
            <a:r>
              <a:t>(</a:t>
            </a:r>
            <a:r>
              <a:t>ODI) weiter. </a:t>
            </a:r>
            <a:br/>
            <a:br/>
            <a:r>
              <a:t>Die </a:t>
            </a:r>
            <a:r>
              <a:t>ODI konzentriert sich auf </a:t>
            </a:r>
            <a:r>
              <a:rPr b="1" cap="none">
                <a:solidFill>
                  <a:schemeClr val="accent5"/>
                </a:solidFill>
              </a:rPr>
              <a:t>messbaren</a:t>
            </a:r>
            <a:r>
              <a:t> Nutzen und </a:t>
            </a:r>
            <a:r>
              <a:rPr b="1" cap="none">
                <a:solidFill>
                  <a:schemeClr val="accent5"/>
                </a:solidFill>
              </a:rPr>
              <a:t>messbare Ergebnisse</a:t>
            </a:r>
            <a:r>
              <a:t>, die private und unternehmerische Kunden mit einer Innovation erreichen wollen. Die Metriken drücken den Grad der </a:t>
            </a:r>
            <a:r>
              <a:t>Aufgabenerfüllung auf einer Skala aus – dazu statistische Analyse der Feedbacks. </a:t>
            </a:r>
            <a:br/>
            <a:br/>
            <a:r>
              <a:t>Es geht um messbare Aussagen in den Feedbacks.</a:t>
            </a:r>
          </a:p>
          <a:p>
            <a:pPr marL="342900" defTabSz="914400">
              <a:spcBef>
                <a:spcPts val="1275"/>
              </a:spcBef>
              <a:spcAft>
                <a:spcPts val="275"/>
              </a:spcAft>
              <a:tabLst>
                <a:tab pos="0" algn="l"/>
              </a:tabLst>
              <a:defRPr sz="1600" cap="none">
                <a:latin typeface="Cambria" pitchFamily="2" charset="0"/>
                <a:ea typeface="Arial" pitchFamily="2" charset="0"/>
                <a:cs typeface="Arial" pitchFamily="2" charset="0"/>
              </a:defRPr>
            </a:pPr>
            <a:r>
              <a:t>Mit diesen Auswertungen können Unternehmen ihre Produkte verbessern. </a:t>
            </a:r>
          </a:p>
          <a:p>
            <a:pPr marL="342900" defTabSz="914400">
              <a:spcBef>
                <a:spcPts val="1275"/>
              </a:spcBef>
              <a:spcAft>
                <a:spcPts val="275"/>
              </a:spcAft>
              <a:tabLst>
                <a:tab pos="0" algn="l"/>
              </a:tabLst>
              <a:defRPr sz="1600" cap="none">
                <a:latin typeface="Cambria" pitchFamily="2" charset="0"/>
                <a:ea typeface="Arial" pitchFamily="2" charset="0"/>
                <a:cs typeface="Arial" pitchFamily="2" charset="0"/>
              </a:defRPr>
            </a:pPr>
            <a:r>
              <a:t>Im </a:t>
            </a:r>
            <a:r>
              <a:t>Konsumentenbereich kann die </a:t>
            </a:r>
            <a:r>
              <a:t>ODI gut als eine </a:t>
            </a:r>
            <a:r>
              <a:t>informatorische Dienstleistung von Händlern übernommen werden. Die zusätzliche Dienstleistung – Feedbacks statistisch auszuwerten – stärkt Unternehmen, die nahe beim Kunden sind und die aus Vorleistungen zusammengesetzte Produkte anbieten. </a:t>
            </a:r>
            <a:r>
              <a:rPr b="1" cap="none">
                <a:solidFill>
                  <a:schemeClr val="accent5"/>
                </a:solidFill>
              </a:rPr>
              <a:t>Beim Händler laufen alle Informationen zusammen</a:t>
            </a:r>
            <a:r>
              <a:t>. </a:t>
            </a:r>
          </a:p>
          <a:p>
            <a:pPr marL="342900" defTabSz="914400">
              <a:spcBef>
                <a:spcPts val="1275"/>
              </a:spcBef>
              <a:spcAft>
                <a:spcPts val="275"/>
              </a:spcAft>
              <a:tabLst>
                <a:tab pos="0" algn="l"/>
              </a:tabLst>
              <a:defRPr sz="1600" cap="none">
                <a:latin typeface="Cambria" pitchFamily="2" charset="0"/>
                <a:ea typeface="Arial" pitchFamily="2" charset="0"/>
                <a:cs typeface="Arial" pitchFamily="2" charset="0"/>
              </a:defRPr>
            </a:pPr>
          </a:p>
        </p:txBody>
      </p:sp>
      <p:pic>
        <p:nvPicPr>
          <p:cNvPr id="7" name="Grafik1"/>
          <p:cNvPicPr>
            <a:picLocks noChangeAspect="1"/>
            <a:extLst>
              <a:ext uri="smNativeData">
                <pr:smNativeData xmlns:pr="smNativeData" xmlns="smNativeData" val="SMDATA_18_7o81aRMAAAAlAAAAEQAAAC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B76n7q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Lo8AADsAgAAw0cAAEATAAAQAAAAJgAAAAgAAAD//////////zAAAAAUAAAAAAAAAAAA//8AAAEAAAD//wAAAQA="/>
              </a:ext>
            </a:extLst>
          </p:cNvPicPr>
          <p:nvPr/>
        </p:nvPicPr>
        <p:blipFill>
          <a:blip r:embed="rId3"/>
          <a:stretch>
            <a:fillRect/>
          </a:stretch>
        </p:blipFill>
        <p:spPr>
          <a:xfrm>
            <a:off x="9871710" y="474980"/>
            <a:ext cx="1793875" cy="2654300"/>
          </a:xfrm>
          <a:prstGeom prst="rect">
            <a:avLst/>
          </a:prstGeom>
          <a:noFill/>
          <a:ln>
            <a:noFill/>
          </a:ln>
          <a:effectLst/>
        </p:spPr>
      </p:pic>
    </p:spTree>
  </p:cSld>
  <p:clrMapOvr>
    <a:masterClrMapping/>
  </p:clrMapOvr>
  <p:timing>
    <p:tnLst>
      <p:par>
        <p:cTn id="1" dur="indefinite" restart="never" nodeType="tmRoot"/>
      </p:par>
    </p:tnLst>
  </p:timing>
</p:sld>
</file>

<file path=ppt/slides/slide31.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CCtA0M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Nutzer-Innovation (</a:t>
            </a:r>
            <a:r>
              <a:rPr sz="2400" b="1" cap="none">
                <a:solidFill>
                  <a:schemeClr val="accent5"/>
                </a:solidFill>
                <a:latin typeface="Cambria" pitchFamily="2" charset="0"/>
                <a:ea typeface="Basic Roman" pitchFamily="1" charset="0"/>
                <a:cs typeface="Basic Roman" pitchFamily="1" charset="0"/>
              </a:rPr>
              <a:t>Eric von </a:t>
            </a:r>
            <a:r>
              <a:rPr sz="2400" b="1" cap="none">
                <a:solidFill>
                  <a:schemeClr val="accent5"/>
                </a:solidFill>
                <a:latin typeface="Cambria" pitchFamily="2" charset="0"/>
                <a:ea typeface="Basic Roman" pitchFamily="1" charset="0"/>
                <a:cs typeface="Basic Roman" pitchFamily="1" charset="0"/>
              </a:rPr>
              <a:t>Hippel)  </a:t>
            </a:r>
            <a:endParaRPr sz="2400" b="1" cap="none">
              <a:solidFill>
                <a:schemeClr val="accent5"/>
              </a:solidFill>
              <a:latin typeface="Cambria" pitchFamily="2" charset="0"/>
              <a:ea typeface="Basic Roman" pitchFamily="1" charset="0"/>
              <a:cs typeface="Basic Roman"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6145A62F-618C-1050-C2FD-9705E8B334C2}" type="slidenum">
              <a:t>31</a:t>
            </a:fld>
          </a:p>
        </p:txBody>
      </p:sp>
      <p:sp>
        <p:nvSpPr>
          <p:cNvPr id="5"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FwMAAAcGAAAIPAAAHCUAABAAAAAmAAAACAAAAP//////////MAAAABQAAAAAAAAAAAD//wAAAQAAAP//AAABAA=="/>
              </a:ext>
            </a:extLst>
          </p:cNvSpPr>
          <p:nvPr/>
        </p:nvSpPr>
        <p:spPr>
          <a:xfrm>
            <a:off x="502285" y="979805"/>
            <a:ext cx="9256395" cy="5052695"/>
          </a:xfrm>
          <a:prstGeom prst="rect">
            <a:avLst/>
          </a:prstGeom>
          <a:noFill/>
          <a:ln>
            <a:noFill/>
          </a:ln>
          <a:effectLst/>
        </p:spPr>
        <p:txBody>
          <a:bodyPr vert="horz" wrap="square" lIns="91440" tIns="45720" rIns="91440" bIns="45720" numCol="1" spcCol="215900" anchor="t"/>
          <a:lstStyle/>
          <a:p>
            <a:pPr marL="0" defTabSz="914400">
              <a:spcBef>
                <a:spcPts val="1275"/>
              </a:spcBef>
              <a:spcAft>
                <a:spcPts val="275"/>
              </a:spcAft>
              <a:buNone/>
              <a:tabLst>
                <a:tab pos="0" algn="l"/>
              </a:tabLst>
              <a:defRPr sz="1600" cap="none">
                <a:latin typeface="Cambria" pitchFamily="2" charset="0"/>
                <a:ea typeface="Arial" pitchFamily="2" charset="0"/>
                <a:cs typeface="Arial" pitchFamily="2" charset="0"/>
              </a:defRPr>
            </a:pPr>
          </a:p>
          <a:p>
            <a:pPr marL="342900" defTabSz="914400">
              <a:spcBef>
                <a:spcPts val="1275"/>
              </a:spcBef>
              <a:spcAft>
                <a:spcPts val="275"/>
              </a:spcAft>
              <a:tabLst>
                <a:tab pos="0" algn="l"/>
              </a:tabLst>
              <a:defRPr sz="1600" cap="none">
                <a:latin typeface="Cambria" pitchFamily="2" charset="0"/>
                <a:ea typeface="Arial" pitchFamily="2" charset="0"/>
                <a:cs typeface="Arial" pitchFamily="2" charset="0"/>
              </a:defRPr>
            </a:pPr>
            <a:r>
              <a:rPr i="1" cap="none"/>
              <a:t>Eric von </a:t>
            </a:r>
            <a:r>
              <a:rPr i="1" cap="none"/>
              <a:t>Hippel </a:t>
            </a:r>
            <a:r>
              <a:t>(geboren 1941, MIT) meint, den Brückenschlag zwischen innovativem Produkt („technologisch überlegen“) und dem Nutzen </a:t>
            </a:r>
            <a:r>
              <a:rPr b="1" cap="none">
                <a:solidFill>
                  <a:schemeClr val="accent5"/>
                </a:solidFill>
              </a:rPr>
              <a:t>können die Nutzerinnen und Nutzer selbst schlagen</a:t>
            </a:r>
            <a:r>
              <a:t>. </a:t>
            </a:r>
          </a:p>
          <a:p>
            <a:pPr marL="342900" defTabSz="914400">
              <a:spcBef>
                <a:spcPts val="1275"/>
              </a:spcBef>
              <a:spcAft>
                <a:spcPts val="275"/>
              </a:spcAft>
              <a:tabLst>
                <a:tab pos="0" algn="l"/>
              </a:tabLst>
              <a:defRPr sz="1600" cap="none">
                <a:latin typeface="Cambria" pitchFamily="2" charset="0"/>
                <a:ea typeface="Arial" pitchFamily="2" charset="0"/>
                <a:cs typeface="Arial" pitchFamily="2" charset="0"/>
              </a:defRPr>
            </a:pPr>
            <a:r>
              <a:t>Von </a:t>
            </a:r>
            <a:r>
              <a:t>Hippel identifiziert </a:t>
            </a:r>
            <a:r>
              <a:rPr b="1" cap="none">
                <a:solidFill>
                  <a:schemeClr val="accent5"/>
                </a:solidFill>
              </a:rPr>
              <a:t>Lead User</a:t>
            </a:r>
            <a:r>
              <a:t>, die aufgrund ihrer fortgeschrittenen Bedürfnisse – sie sind zu Experten geworden – und ihrer Position am Markt früher als andere einen Bedarf an Neuerungen haben und diese dann oft selbst ansatzweise entwickeln und in Foren vorschlagen. Die von Lead-Nutzern entwickelten Innovationen werden dann von Herstellern aufgegriffen, standardisiert, weiterentwickelt und für den </a:t>
            </a:r>
            <a:r>
              <a:t>Massenmarkt produziert. </a:t>
            </a:r>
            <a:br/>
            <a:br/>
            <a:r>
              <a:t>Die Nutzer-Innovation ist verwandt mit der </a:t>
            </a:r>
            <a:r>
              <a:rPr b="1" cap="none">
                <a:solidFill>
                  <a:schemeClr val="accent5"/>
                </a:solidFill>
              </a:rPr>
              <a:t>Open Innovation</a:t>
            </a:r>
            <a:r>
              <a:t> = Öffnung des </a:t>
            </a:r>
            <a:r>
              <a:t>Innovationsprozesses zur Vergrößerung des </a:t>
            </a:r>
            <a:r>
              <a:t>Innovationspotenzials, wie zum Beispiel bei der </a:t>
            </a:r>
            <a:r>
              <a:rPr i="1" cap="none"/>
              <a:t>Open-Source-Software</a:t>
            </a:r>
            <a:r>
              <a:t>: Die Industrie liest in Diskussionsforen, welche Erfahrungen und Wünsche der User zeigen. Dann konstruiert die Industrie entsprechende Produkte (die unter </a:t>
            </a:r>
            <a:r>
              <a:rPr i="1" cap="none"/>
              <a:t>Property </a:t>
            </a:r>
            <a:r>
              <a:rPr i="1" cap="none"/>
              <a:t>Rights</a:t>
            </a:r>
            <a:r>
              <a:t> fallen).    </a:t>
            </a:r>
          </a:p>
          <a:p>
            <a:pPr marL="342900" defTabSz="914400">
              <a:spcBef>
                <a:spcPts val="1275"/>
              </a:spcBef>
              <a:spcAft>
                <a:spcPts val="275"/>
              </a:spcAft>
              <a:tabLst>
                <a:tab pos="0" algn="l"/>
              </a:tabLst>
              <a:defRPr sz="1600" cap="none">
                <a:latin typeface="Cambria" pitchFamily="2" charset="0"/>
                <a:ea typeface="Arial" pitchFamily="2" charset="0"/>
                <a:cs typeface="Arial" pitchFamily="2" charset="0"/>
              </a:defRPr>
            </a:pPr>
            <a:r>
              <a:t>Man könnte auch sagen, die </a:t>
            </a:r>
            <a:r>
              <a:t>Von-Hippel-Innovation sei eine der Quellen für Innovation seitens industrieller Produzenten und verkürze deren Entwicklungszeit (siehe </a:t>
            </a:r>
            <a:r>
              <a:rPr cap="none">
                <a:hlinkClick r:id="rId3" action="ppaction://hlinksldjump"/>
              </a:rPr>
              <a:t>Folie 14</a:t>
            </a:r>
            <a:r>
              <a:t>). </a:t>
            </a:r>
            <a:br/>
          </a:p>
        </p:txBody>
      </p:sp>
    </p:spTree>
  </p:cSld>
  <p:clrMapOvr>
    <a:masterClrMapping/>
  </p:clrMapOvr>
  <p:timing>
    <p:tnLst>
      <p:par>
        <p:cTn id="1" dur="indefinite" restart="never" nodeType="tmRoot"/>
      </p:par>
    </p:tnLst>
  </p:timing>
</p:sld>
</file>

<file path=ppt/slides/slide32.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ODGhk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Trends und Zyklen?</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BAAAAAAAAANjY2AA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NjY2AB/f38A5+bmA8zMzADAwP8Af39/AAAAAAAAAAAAAAAAAAAAAAAAAAAAIQAAABgAAAAUAAAAujwAACQDAADDRwAABwYAABAAAAAmAAAACAAAAP//////////MAAAABQAAAAAAAAAAAD//wAAAQAAAP//AAABAA=="/>
              </a:ext>
            </a:extLst>
          </p:cNvSpPr>
          <p:nvPr/>
        </p:nvSpPr>
        <p:spPr>
          <a:xfrm>
            <a:off x="9871710" y="510540"/>
            <a:ext cx="1793875" cy="469265"/>
          </a:xfrm>
          <a:prstGeom prst="rect">
            <a:avLst/>
          </a:prstGeom>
          <a:noFill/>
          <a:ln w="12700" cap="flat" cmpd="sng" algn="ctr">
            <a:solidFill>
              <a:srgbClr val="D8D8D8"/>
            </a:solidFill>
            <a:prstDash val="solid"/>
            <a:headEnd type="none"/>
            <a:tailEnd type="none"/>
          </a:ln>
          <a:effectLst/>
        </p:spPr>
        <p:txBody>
          <a:bodyPr vert="horz" wrap="square" lIns="91440" tIns="45720" rIns="91440" bIns="45720" numCol="1" spcCol="215900" anchor="ctr"/>
          <a:lstStyle/>
          <a:p>
            <a:pPr algn="ctr" defTabSz="914400">
              <a:lnSpc>
                <a:spcPct val="100000"/>
              </a:lnSpc>
              <a:tabLst/>
            </a:pPr>
            <a:r>
              <a:rPr sz="1400" i="1" cap="none">
                <a:solidFill>
                  <a:srgbClr val="000000"/>
                </a:solidFill>
                <a:latin typeface="Cambria" pitchFamily="2" charset="0"/>
                <a:ea typeface="Arial" pitchFamily="2" charset="0"/>
                <a:cs typeface="Arial" pitchFamily="2" charset="0"/>
              </a:rPr>
              <a:t>Logo hier hinzufügen</a:t>
            </a:r>
            <a:endParaRPr sz="1400" cap="none">
              <a:solidFill>
                <a:srgbClr val="000000"/>
              </a:solidFill>
            </a:endParaR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3E0E1960-2ED3-5BEF-9DB6-D8BA57F86B8D}" type="slidenum">
              <a:t>32</a:t>
            </a:fld>
          </a:p>
        </p:txBody>
      </p:sp>
      <p:sp>
        <p:nvSpPr>
          <p:cNvPr id="6"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P//////////MAAAABQAAAAAAAAAAAD//wAAAQAAAP//AAABAA=="/>
              </a:ext>
            </a:extLst>
          </p:cNvSpPr>
          <p:nvPr/>
        </p:nvSpPr>
        <p:spPr>
          <a:xfrm>
            <a:off x="553720" y="1550035"/>
            <a:ext cx="9166225" cy="4884420"/>
          </a:xfrm>
          <a:prstGeom prst="rect">
            <a:avLst/>
          </a:prstGeom>
          <a:noFill/>
          <a:ln>
            <a:noFill/>
          </a:ln>
          <a:effectLst/>
        </p:spPr>
        <p:txBody>
          <a:bodyPr vert="horz" wrap="square" lIns="91440" tIns="45720" rIns="91440" bIns="45720" numCol="1" spcCol="215900" anchor="t"/>
          <a:lstStyle/>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Joseph Schumpeter betont die positiven externen Effekte, die als Impulse von Innovationen ausgehen, etwa für weitere Forschungen und die Entwicklung </a:t>
            </a:r>
            <a:r>
              <a:rPr i="1" cap="none"/>
              <a:t>nachfolgender Innovationen</a:t>
            </a:r>
            <a:r>
              <a:t>. </a:t>
            </a:r>
            <a:br/>
            <a:r>
              <a:t>Dadurch können innovative </a:t>
            </a:r>
            <a:r>
              <a:rPr b="1" cap="none">
                <a:solidFill>
                  <a:srgbClr val="FF0000"/>
                </a:solidFill>
              </a:rPr>
              <a:t>Trends</a:t>
            </a:r>
            <a:r>
              <a:t> entstehen, die eine Zeit halten. Irgendwann lassen die Externalitäten nach, und die Trends verändern sich zu </a:t>
            </a:r>
            <a:r>
              <a:rPr b="1" cap="none">
                <a:solidFill>
                  <a:srgbClr val="FF0000"/>
                </a:solidFill>
              </a:rPr>
              <a:t>Zyklen</a:t>
            </a:r>
            <a:r>
              <a:t>.</a:t>
            </a:r>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Handelt es sich um eine </a:t>
            </a:r>
            <a:r>
              <a:rPr b="1" cap="none">
                <a:solidFill>
                  <a:srgbClr val="FF0000"/>
                </a:solidFill>
              </a:rPr>
              <a:t>Basisinnovation</a:t>
            </a:r>
            <a:r>
              <a:t> (die </a:t>
            </a:r>
            <a:r>
              <a:rPr i="1" cap="none"/>
              <a:t>mehrere Industriezweige</a:t>
            </a:r>
            <a:r>
              <a:t> betrifft), dann werden ganze Industrien im Trend innovativ verändert, bis sich der Zyklus abschwächt oder von einem neuen Zyklus abgelöst wird. </a:t>
            </a:r>
            <a:br/>
            <a:br/>
            <a:r>
              <a:t>S</a:t>
            </a:r>
            <a:r>
              <a:rPr sz="1400" cap="none"/>
              <a:t>o hat Schumpeter die nach </a:t>
            </a:r>
            <a:r>
              <a:rPr sz="1400" cap="none"/>
              <a:t>Nikolai  Kondratieff benannten Zyklen durch positive Externalitäten erklärt, die von </a:t>
            </a:r>
            <a:r>
              <a:rPr sz="1400" cap="none"/>
              <a:t>Basisinnovationen ausgehen: </a:t>
            </a:r>
            <a:br/>
            <a:r>
              <a:rPr sz="1400" cap="none"/>
              <a:t>1. Zyklus (1780–1830), </a:t>
            </a:r>
            <a:r>
              <a:rPr sz="1400" i="1" cap="none"/>
              <a:t>Dampfmaschine</a:t>
            </a:r>
            <a:r>
              <a:rPr sz="1400" cap="none"/>
              <a:t> und mechanische </a:t>
            </a:r>
            <a:r>
              <a:rPr sz="1400" cap="none"/>
              <a:t>Textilherstellung (wie Industrie 1.0).</a:t>
            </a:r>
            <a:br/>
            <a:r>
              <a:rPr sz="1400" cap="none"/>
              <a:t>2. Zyklus (1830–1880), </a:t>
            </a:r>
            <a:r>
              <a:rPr sz="1400" i="1" cap="none"/>
              <a:t>Stahl</a:t>
            </a:r>
            <a:r>
              <a:rPr sz="1400" cap="none"/>
              <a:t> und Eisenbahn.</a:t>
            </a:r>
            <a:br/>
            <a:r>
              <a:rPr sz="1400" cap="none"/>
              <a:t>3. Zyklus (1880–1930), </a:t>
            </a:r>
            <a:r>
              <a:rPr sz="1400" i="1" cap="none"/>
              <a:t>Elektrifizierung</a:t>
            </a:r>
            <a:r>
              <a:rPr sz="1400" cap="none"/>
              <a:t> und Chemie (wie Industrie 2.0).</a:t>
            </a:r>
            <a:br/>
            <a:r>
              <a:rPr sz="1400" cap="none"/>
              <a:t>4. Zyklus (1930–1980), </a:t>
            </a:r>
            <a:r>
              <a:rPr sz="1400" i="1" cap="none"/>
              <a:t>Automobil</a:t>
            </a:r>
            <a:r>
              <a:rPr sz="1400" cap="none"/>
              <a:t> und Petrochemie (wie Industrie 3.0). </a:t>
            </a:r>
            <a:br/>
            <a:r>
              <a:rPr sz="1400" cap="none"/>
              <a:t>5. Zyklus (1980–2030), </a:t>
            </a:r>
            <a:r>
              <a:rPr sz="1400" i="1" cap="none"/>
              <a:t>Informationstechnik</a:t>
            </a:r>
            <a:r>
              <a:rPr sz="1400" cap="none"/>
              <a:t> und Internet (wie Industrie 4.0).</a:t>
            </a:r>
            <a:br/>
            <a:r>
              <a:rPr sz="1400" cap="none"/>
              <a:t>6. Zyklus (ab 2030), wird später vielleicht mit </a:t>
            </a:r>
            <a:r>
              <a:rPr sz="1400" i="1" cap="none"/>
              <a:t>KI und </a:t>
            </a:r>
            <a:r>
              <a:rPr sz="1400" i="1" cap="none"/>
              <a:t>smarter </a:t>
            </a:r>
            <a:r>
              <a:rPr sz="1400" i="1" cap="none"/>
              <a:t>Robotic (</a:t>
            </a:r>
            <a:r>
              <a:rPr sz="1400" i="1" cap="none"/>
              <a:t>Cobots)</a:t>
            </a:r>
            <a:r>
              <a:rPr sz="1400" cap="none"/>
              <a:t> assoziiert. </a:t>
            </a:r>
            <a:endParaRPr sz="1400" cap="none"/>
          </a:p>
          <a:p>
            <a:pPr marL="342900" defTabSz="914400">
              <a:lnSpc>
                <a:spcPct val="120000"/>
              </a:lnSpc>
              <a:spcBef>
                <a:spcPts val="1275"/>
              </a:spcBef>
              <a:spcAft>
                <a:spcPts val="275"/>
              </a:spcAft>
              <a:tabLst>
                <a:tab pos="0" algn="l"/>
              </a:tabLst>
              <a:defRPr sz="1600" cap="none">
                <a:latin typeface="Cambria" pitchFamily="2" charset="0"/>
                <a:ea typeface="Arial" pitchFamily="2" charset="0"/>
                <a:cs typeface="Arial" pitchFamily="2" charset="0"/>
              </a:defRPr>
            </a:pPr>
            <a:r>
              <a:rPr sz="1400" cap="none"/>
              <a:t>    </a:t>
            </a:r>
            <a:br/>
            <a:br/>
            <a:endParaRPr sz="1400" cap="none"/>
          </a:p>
        </p:txBody>
      </p:sp>
      <p:sp>
        <p:nvSpPr>
          <p:cNvPr id="7"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E0LAADDRwAAWSkAABAAAAAmAAAACAAAAP//////////MAAAABQAAAAAAAAAAAD//wAAAQAAAP//AAABAA=="/>
              </a:ext>
            </a:extLst>
          </p:cNvSpPr>
          <p:nvPr/>
        </p:nvSpPr>
        <p:spPr>
          <a:xfrm>
            <a:off x="9396730" y="1837055"/>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br/>
            <a:br/>
            <a:r>
              <a:rPr sz="1200" cap="none">
                <a:solidFill>
                  <a:srgbClr val="000000"/>
                </a:solidFill>
                <a:latin typeface="Cambria" pitchFamily="2" charset="0"/>
                <a:ea typeface="Arial" pitchFamily="2" charset="0"/>
                <a:cs typeface="Arial" pitchFamily="2" charset="0"/>
              </a:rPr>
              <a:t>Schumpeter hat die </a:t>
            </a:r>
            <a:r>
              <a:rPr sz="1200" cap="none">
                <a:solidFill>
                  <a:srgbClr val="FF0000"/>
                </a:solidFill>
                <a:latin typeface="Cambria" pitchFamily="2" charset="0"/>
                <a:ea typeface="Arial" pitchFamily="2" charset="0"/>
                <a:cs typeface="Arial" pitchFamily="2" charset="0"/>
              </a:rPr>
              <a:t>Innovation</a:t>
            </a:r>
            <a:r>
              <a:rPr sz="1200" cap="none">
                <a:solidFill>
                  <a:srgbClr val="000000"/>
                </a:solidFill>
                <a:latin typeface="Cambria" pitchFamily="2" charset="0"/>
                <a:ea typeface="Arial" pitchFamily="2" charset="0"/>
                <a:cs typeface="Arial" pitchFamily="2" charset="0"/>
              </a:rPr>
              <a:t> in seinem Buch über </a:t>
            </a:r>
            <a:r>
              <a:rPr sz="1200" cap="none">
                <a:solidFill>
                  <a:srgbClr val="FF0000"/>
                </a:solidFill>
                <a:latin typeface="Cambria" pitchFamily="2" charset="0"/>
                <a:ea typeface="Arial" pitchFamily="2" charset="0"/>
                <a:cs typeface="Arial" pitchFamily="2" charset="0"/>
              </a:rPr>
              <a:t>Konjunkturzyklen</a:t>
            </a:r>
            <a:r>
              <a:rPr sz="1200" cap="none">
                <a:solidFill>
                  <a:srgbClr val="000000"/>
                </a:solidFill>
                <a:latin typeface="Cambria" pitchFamily="2" charset="0"/>
                <a:ea typeface="Arial" pitchFamily="2" charset="0"/>
                <a:cs typeface="Arial" pitchFamily="2" charset="0"/>
              </a:rPr>
              <a:t> dargestellt. </a:t>
            </a:r>
            <a:endParaRPr sz="1200" cap="none">
              <a:solidFill>
                <a:srgbClr val="000000"/>
              </a:solidFill>
              <a:latin typeface="Cambria" pitchFamily="2" charset="0"/>
              <a:ea typeface="Arial" pitchFamily="2" charset="0"/>
              <a:cs typeface="Arial" pitchFamily="2" charset="0"/>
            </a:endParaRPr>
          </a:p>
        </p:txBody>
      </p:sp>
      <p:pic>
        <p:nvPicPr>
          <p:cNvPr id="8" name="Grafik1"/>
          <p:cNvPicPr>
            <a:picLocks noChangeAspect="1"/>
            <a:extLst>
              <a:ext uri="smNativeData">
                <pr:smNativeData xmlns:pr="smNativeData" xmlns="smNativeData" val="SMDATA_18_7o81aRMAAAAlAAAAEQAAAC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Lo8AADsAgAA2EcAAIoSAAAQAAAAJgAAAAgAAAD//////////zAAAAAUAAAAAAAAAAAA//8AAAEAAAD//wAAAQA="/>
              </a:ext>
            </a:extLst>
          </p:cNvPicPr>
          <p:nvPr/>
        </p:nvPicPr>
        <p:blipFill>
          <a:blip r:embed="rId3"/>
          <a:stretch>
            <a:fillRect/>
          </a:stretch>
        </p:blipFill>
        <p:spPr>
          <a:xfrm>
            <a:off x="9871710" y="474980"/>
            <a:ext cx="1807210" cy="2538730"/>
          </a:xfrm>
          <a:prstGeom prst="rect">
            <a:avLst/>
          </a:prstGeom>
          <a:noFill/>
          <a:ln>
            <a:noFill/>
          </a:ln>
          <a:effectLst/>
        </p:spPr>
      </p:pic>
    </p:spTree>
  </p:cSld>
  <p:clrMapOvr>
    <a:masterClrMapping/>
  </p:clrMapOvr>
  <p:timing>
    <p:tnLst>
      <p:par>
        <p:cTn id="1" dur="indefinite" restart="never" nodeType="tmRoot"/>
      </p:par>
    </p:tnLst>
  </p:timing>
</p:sld>
</file>

<file path=ppt/slides/slide33.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D0QAAD//8EB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Risiko, Ungewissheit, Wagnis</a:t>
            </a:r>
            <a:endParaRPr sz="2400" cap="none">
              <a:solidFill>
                <a:srgbClr val="000000"/>
              </a:solidFill>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vQUAAEUJAACwOgAAZycAABAAAAAmAAAACAAAAL0QAAD//8EBMAAAABQAAAAAAAAAAAD//wAAAQAAAP//AAABAA=="/>
              </a:ext>
            </a:extLst>
          </p:cNvSpPr>
          <p:nvPr>
            <p:ph type="subTitle" idx="1"/>
          </p:nvPr>
        </p:nvSpPr>
        <p:spPr>
          <a:xfrm>
            <a:off x="932815" y="1506855"/>
            <a:ext cx="8607425" cy="4898390"/>
          </a:xfrm>
          <a:noFill/>
          <a:ln>
            <a:noFill/>
          </a:ln>
          <a:effectLst/>
        </p:spPr>
        <p:txBody>
          <a:bodyPr vert="horz" wrap="square" lIns="91440" tIns="45720" rIns="91440" bIns="45720" numCol="1" spcCol="215900" anchor="t">
            <a:prstTxWarp prst="textNoShape">
              <a:avLst/>
            </a:prstTxWarp>
          </a:bodyPr>
          <a:lstStyle/>
          <a:p>
            <a:pPr marL="0" indent="0">
              <a:buNone/>
            </a:pPr>
            <a:r>
              <a:rPr sz="1600" cap="none">
                <a:solidFill>
                  <a:srgbClr val="000000"/>
                </a:solidFill>
                <a:latin typeface="Caladea" pitchFamily="1" charset="0"/>
                <a:ea typeface="Basic Roman" pitchFamily="1" charset="0"/>
                <a:cs typeface="Basic Roman" pitchFamily="1" charset="0"/>
              </a:rPr>
              <a:t>Innovationen, so wie von Schumpeter und von Kirzner verstanden, verlangen Wagnisse in Umgebungen mit – weil es um Neues geht – nur wenig verfügbaren Informationen. </a:t>
            </a:r>
            <a:br/>
            <a:endParaRPr sz="1600" cap="none">
              <a:solidFill>
                <a:srgbClr val="000000"/>
              </a:solidFill>
              <a:latin typeface="Caladea" pitchFamily="1" charset="0"/>
              <a:ea typeface="Basic Roman" pitchFamily="1" charset="0"/>
              <a:cs typeface="Basic Roman" pitchFamily="1" charset="0"/>
            </a:endParaRPr>
          </a:p>
          <a:p>
            <a:pPr marL="0" indent="0">
              <a:buNone/>
              <a:defRPr sz="1600" cap="none">
                <a:solidFill>
                  <a:srgbClr val="000000"/>
                </a:solidFill>
                <a:latin typeface="Caladea" pitchFamily="1" charset="0"/>
                <a:ea typeface="Basic Roman" pitchFamily="1" charset="0"/>
                <a:cs typeface="Basic Roman" pitchFamily="1" charset="0"/>
              </a:defRPr>
            </a:pPr>
            <a:r>
              <a:rPr b="1" cap="none">
                <a:solidFill>
                  <a:schemeClr val="accent5"/>
                </a:solidFill>
              </a:rPr>
              <a:t>Frank Knight</a:t>
            </a:r>
            <a:r>
              <a:t> hat diese Wagnisse untersucht und dazu </a:t>
            </a:r>
            <a:r>
              <a:rPr b="1" cap="none">
                <a:solidFill>
                  <a:srgbClr val="FF0000"/>
                </a:solidFill>
              </a:rPr>
              <a:t>kalkulierbare </a:t>
            </a:r>
            <a:r>
              <a:rPr i="1" cap="none"/>
              <a:t>Risiken</a:t>
            </a:r>
            <a:r>
              <a:t> unterschieden von </a:t>
            </a:r>
            <a:r>
              <a:rPr b="1" cap="none">
                <a:solidFill>
                  <a:srgbClr val="FF0000"/>
                </a:solidFill>
              </a:rPr>
              <a:t>nicht kalkulierbarer </a:t>
            </a:r>
            <a:r>
              <a:rPr i="1" cap="none"/>
              <a:t>Ungewissheit</a:t>
            </a:r>
            <a:r>
              <a:t> – er nennt sie „</a:t>
            </a:r>
            <a:r>
              <a:t>true </a:t>
            </a:r>
            <a:r>
              <a:t>uncertainty“. </a:t>
            </a:r>
            <a:br/>
            <a:r>
              <a:t>Innovationen geschehen in Situationen von </a:t>
            </a:r>
            <a:r>
              <a:rPr i="1" cap="none"/>
              <a:t>Nicht-Wissen</a:t>
            </a:r>
            <a:r>
              <a:t>, das weder durch Wahrscheinlichkeitsrechnung noch durch Managementmethoden eliminierbar ist.   </a:t>
            </a:r>
          </a:p>
          <a:p>
            <a:pPr marL="0" indent="0">
              <a:buNone/>
              <a:defRPr sz="1600" cap="none">
                <a:solidFill>
                  <a:srgbClr val="000000"/>
                </a:solidFill>
                <a:latin typeface="Caladea" pitchFamily="1" charset="0"/>
                <a:ea typeface="Basic Roman" pitchFamily="1" charset="0"/>
                <a:cs typeface="Basic Roman" pitchFamily="1" charset="0"/>
              </a:defRPr>
            </a:pPr>
            <a:r>
              <a:t>  </a:t>
            </a:r>
          </a:p>
          <a:p>
            <a:pPr marL="0" indent="0">
              <a:buNone/>
              <a:defRPr sz="1600" cap="none">
                <a:solidFill>
                  <a:srgbClr val="000000"/>
                </a:solidFill>
                <a:latin typeface="Caladea" pitchFamily="1" charset="0"/>
                <a:ea typeface="Basic Roman" pitchFamily="1" charset="0"/>
                <a:cs typeface="Basic Roman" pitchFamily="1" charset="0"/>
              </a:defRPr>
            </a:pPr>
            <a:r>
              <a:t>Innovationen:</a:t>
            </a:r>
            <a:br/>
            <a:r>
              <a:t>1. Die Unsicherheiten sind besonders hoch, und es kann zu einem völligen Scheitern kommen. </a:t>
            </a:r>
            <a:br/>
            <a:r>
              <a:t>2. Die Entscheidungen und ihre Umsetzung seitens der wagemutigen Person lenken Ergebnisse und Ausgang des Vorhabens. Gleiches gilt für gewisse Erkundigungen, auch wenn nicht alles herausgefunden werden kann. </a:t>
            </a:r>
            <a:br/>
          </a:p>
          <a:p>
            <a:pPr marL="0" indent="0">
              <a:lnSpc>
                <a:spcPct val="112000"/>
              </a:lnSpc>
              <a:buNone/>
              <a:defRPr sz="1600" cap="none">
                <a:solidFill>
                  <a:srgbClr val="000000"/>
                </a:solidFill>
                <a:latin typeface="Caladea" pitchFamily="1" charset="0"/>
                <a:ea typeface="Basic Roman" pitchFamily="1" charset="0"/>
                <a:cs typeface="Basic Roman" pitchFamily="1" charset="0"/>
              </a:defRPr>
            </a:pPr>
            <a:r>
              <a:t>Das können nur Personen, oder, weil die Aufgaben so umfangreich sind, Partnerschaften und Teams, die einen </a:t>
            </a:r>
            <a:r>
              <a:rPr i="1" cap="none"/>
              <a:t>komparativen Vorteil </a:t>
            </a:r>
            <a:r>
              <a:t>bei Erkundungen und beim Treffen und der Umsetzung von Entscheidungen sowie eine hohe Risikobereitschaft haben. Dafür werden sie im Fall des Gelingens belohnt, und es gibt Wohlfahrtsgewinne für die Gesellschaft insgesamt. </a:t>
            </a:r>
          </a:p>
        </p:txBody>
      </p:sp>
      <p:sp>
        <p:nvSpPr>
          <p:cNvPr id="4"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F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Hg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03D42194-DAEE-81D7-A06C-2C826F225679}" type="slidenum">
              <a:t>33</a:t>
            </a:fld>
          </a:p>
        </p:txBody>
      </p:sp>
      <p:pic>
        <p:nvPicPr>
          <p:cNvPr id="6" name="Grafik1"/>
          <p:cNvPicPr>
            <a:picLocks noChangeAspect="1"/>
            <a:extLst>
              <a:ext uri="smNativeData">
                <pr:smNativeData xmlns:pr="smNativeData" xmlns="smNativeData" val="SMDATA_18_7o81aRMAAAAlAAAAEQAAAC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DnJmQs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No8AADsAgAA80cAAJIUAAAQAAAAJgAAAAgAAAD//////////zAAAAAUAAAAAAAAAAAA//8AAAEAAAD//wAAAQA="/>
              </a:ext>
            </a:extLst>
          </p:cNvPicPr>
          <p:nvPr/>
        </p:nvPicPr>
        <p:blipFill>
          <a:blip r:embed="rId3"/>
          <a:stretch>
            <a:fillRect/>
          </a:stretch>
        </p:blipFill>
        <p:spPr>
          <a:xfrm>
            <a:off x="9892030" y="474980"/>
            <a:ext cx="1804035" cy="2868930"/>
          </a:xfrm>
          <a:prstGeom prst="rect">
            <a:avLst/>
          </a:prstGeom>
          <a:noFill/>
          <a:ln>
            <a:noFill/>
          </a:ln>
          <a:effectLst/>
        </p:spPr>
      </p:pic>
    </p:spTree>
  </p:cSld>
  <p:clrMapOvr>
    <a:masterClrMapping/>
  </p:clrMapOvr>
  <p:timing>
    <p:tnLst>
      <p:par>
        <p:cTn id="1" dur="indefinite" restart="never" nodeType="tmRoot"/>
      </p:par>
    </p:tnLst>
  </p:timing>
</p:sld>
</file>

<file path=ppt/slides/slide34.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Der Innovator in dreierlei Sicht   </a:t>
            </a:r>
            <a:endParaRPr sz="2400" b="1" cap="none">
              <a:solidFill>
                <a:schemeClr val="accent5"/>
              </a:solidFill>
              <a:latin typeface="Cambria" pitchFamily="2" charset="0"/>
              <a:ea typeface="Basic Roman" pitchFamily="1" charset="0"/>
              <a:cs typeface="Basic Roman"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32638DA3-EDDF-367B-91DB-1B2EC395674E}" type="slidenum">
              <a:t>34</a:t>
            </a:fld>
          </a:p>
        </p:txBody>
      </p:sp>
      <p:sp>
        <p:nvSpPr>
          <p:cNvPr id="5"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B5PAAAlScAABAAAAAmAAAACAAAAP//////////MAAAABQAAAAAAAAAAAD//wAAAQAAAP//AAABAA=="/>
              </a:ext>
            </a:extLst>
          </p:cNvSpPr>
          <p:nvPr/>
        </p:nvSpPr>
        <p:spPr>
          <a:xfrm>
            <a:off x="553720" y="1550035"/>
            <a:ext cx="9276715" cy="4884420"/>
          </a:xfrm>
          <a:prstGeom prst="rect">
            <a:avLst/>
          </a:prstGeom>
          <a:noFill/>
          <a:ln>
            <a:noFill/>
          </a:ln>
          <a:effectLst/>
        </p:spPr>
        <p:txBody>
          <a:bodyPr vert="horz" wrap="square" lIns="91440" tIns="45720" rIns="91440" bIns="45720" numCol="1" spcCol="215900" anchor="t"/>
          <a:lstStyle/>
          <a:p>
            <a:pPr marL="342900" defTabSz="914400">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rgbClr val="FF0000"/>
                </a:solidFill>
              </a:rPr>
              <a:t>Joseph Schumpeter</a:t>
            </a:r>
            <a:r>
              <a:rPr i="1" cap="none"/>
              <a:t> – Produktentwicklung</a:t>
            </a:r>
            <a:r>
              <a:t>: Der Innovator ist ein industrieller Unternehmer, der den Strom neuer Technologien beobachtet, eine auswählt und </a:t>
            </a:r>
            <a:r>
              <a:t>herausgreift, um ein bisheriges Produkt „technologisch“ zu erneuern, diese Neuerung dann in den (bisherigen) Markt einführt, den Markt sodann durchdringt – wobei die alten Produkte und deren Anbieter verdrängt werden.</a:t>
            </a:r>
            <a:br/>
          </a:p>
          <a:p>
            <a:pPr marL="342900" defTabSz="914400">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rgbClr val="FF0000"/>
                </a:solidFill>
              </a:rPr>
              <a:t>Israel Kirzner</a:t>
            </a:r>
            <a:r>
              <a:t> – </a:t>
            </a:r>
            <a:r>
              <a:rPr i="1" cap="none"/>
              <a:t>Marktentwicklung</a:t>
            </a:r>
            <a:r>
              <a:t>: Die „Landkarte der Märkte“ hat weiße Flecken und zeigt dem aufmerksamen Entrepreneur Unausgeglichenes. Der Entrepreneur verbindet durch Arbitrage, bringt heimische Produkte in ausländische Märkte, macht Zwischenprodukte </a:t>
            </a:r>
            <a:r>
              <a:t>marktfähig. So werden die Märkte näher an ihr Gleichgewicht gebracht – wobei aufgrund der Dynamik in der Welt sich immer wieder neue Ungleichgewichte auftun.</a:t>
            </a:r>
            <a:br/>
          </a:p>
          <a:p>
            <a:pPr marL="342900" defTabSz="914400">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rgbClr val="FF0000"/>
                </a:solidFill>
              </a:rPr>
              <a:t>Frank Knight </a:t>
            </a:r>
            <a:r>
              <a:t>– </a:t>
            </a:r>
            <a:r>
              <a:rPr i="1" cap="none"/>
              <a:t>Ungewissheit</a:t>
            </a:r>
            <a:r>
              <a:t>: Der Innovator geht bislang unbewältigte Wagnisse ein, große Ungewissheit = unkalkulierbare, höchst unsichere Situationen mit fundamentalem Nicht-Wissen.  Innovatoren müssen enorme Risiken tragen, trotz Nicht-Wissen entscheiden, und sie müssen eine Partnerschaft bilden und ein Team zusammenstellen und führen, dass bei diesen Aufgaben unterstützt.           </a:t>
            </a:r>
          </a:p>
        </p:txBody>
      </p:sp>
    </p:spTree>
  </p:cSld>
  <p:clrMapOvr>
    <a:masterClrMapping/>
  </p:clrMapOvr>
  <p:timing>
    <p:tnLst>
      <p:par>
        <p:cTn id="1" dur="indefinite" restart="never" nodeType="tmRoot"/>
      </p:par>
    </p:tnLst>
  </p:timing>
</p:sld>
</file>

<file path=ppt/slides/slide35.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DDcpU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H1w////////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Vergleichende Beurteilung (nach Gemini)</a:t>
            </a:r>
            <a:endParaRPr sz="2400" b="1" cap="none">
              <a:solidFill>
                <a:schemeClr val="accent5"/>
              </a:solidFill>
              <a:latin typeface="Cambria" pitchFamily="2" charset="0"/>
              <a:ea typeface="Basic Roman" pitchFamily="1" charset="0"/>
              <a:cs typeface="Basic Roman"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2512EF39-77C8-4719-86AA-814CA1E470D4}" type="slidenum">
              <a:t>35</a:t>
            </a:fld>
          </a:p>
        </p:txBody>
      </p:sp>
      <p:sp>
        <p:nvSpPr>
          <p:cNvPr id="5"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B5PAAAlScAABAAAAAmAAAACAAAAP//////////MAAAABQAAAAAAAAAAAD//wAAAQAAAP//AAABAA=="/>
              </a:ext>
            </a:extLst>
          </p:cNvSpPr>
          <p:nvPr/>
        </p:nvSpPr>
        <p:spPr>
          <a:xfrm>
            <a:off x="553720" y="1550035"/>
            <a:ext cx="9276715" cy="4884420"/>
          </a:xfrm>
          <a:prstGeom prst="rect">
            <a:avLst/>
          </a:prstGeom>
          <a:noFill/>
          <a:ln>
            <a:noFill/>
          </a:ln>
          <a:effectLst/>
        </p:spPr>
        <p:txBody>
          <a:bodyPr vert="horz" wrap="square" lIns="91440" tIns="45720" rIns="91440" bIns="45720" numCol="1" spcCol="215900" anchor="t"/>
          <a:lstStyle/>
          <a:p>
            <a:pPr marL="342900" defTabSz="914400">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chemeClr val="accent5"/>
                </a:solidFill>
              </a:rPr>
              <a:t>Schumpeter</a:t>
            </a:r>
            <a:r>
              <a:t> hat die </a:t>
            </a:r>
            <a:r>
              <a:t>populärste und </a:t>
            </a:r>
            <a:r>
              <a:t>dramatischste Definition geliefert. Seine Sichtweise der „</a:t>
            </a:r>
            <a:r>
              <a:rPr i="1" cap="none"/>
              <a:t>schöpferischen Zerstörung</a:t>
            </a:r>
            <a:r>
              <a:t>“ wird herangezogen, um bahnbrechende Innovationen wie das Internet, das </a:t>
            </a:r>
            <a:r>
              <a:t>Smartphone oder die Eisenbahn zu erklären, die ganze Industrien </a:t>
            </a:r>
            <a:r>
              <a:t>umkrempeln. Wenn man nach </a:t>
            </a:r>
            <a:r>
              <a:t>disruptiver Innovation sucht, ist Schumpeter am treffendsten.</a:t>
            </a:r>
          </a:p>
          <a:p>
            <a:pPr marL="342900" defTabSz="914400">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chemeClr val="accent5"/>
                </a:solidFill>
              </a:rPr>
              <a:t>Kirzners</a:t>
            </a:r>
            <a:r>
              <a:t> Auffassung ist relevanter, wenn man </a:t>
            </a:r>
            <a:r>
              <a:rPr i="1" cap="none"/>
              <a:t>Innovation als einen kontinuierlichen Prozess der Anpassung und Verbesserung in einem </a:t>
            </a:r>
            <a:r>
              <a:rPr i="1" cap="none"/>
              <a:t>wettbewerblichen Markt</a:t>
            </a:r>
            <a:r>
              <a:t> versteht, bei dem Unternehmer Marktlücken entdecken.</a:t>
            </a:r>
          </a:p>
          <a:p>
            <a:pPr marL="342900" defTabSz="914400">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chemeClr val="accent5"/>
                </a:solidFill>
              </a:rPr>
              <a:t>Knights</a:t>
            </a:r>
            <a:r>
              <a:t> Fokus auf </a:t>
            </a:r>
            <a:r>
              <a:rPr i="1" cap="none"/>
              <a:t>Ungewissheit</a:t>
            </a:r>
            <a:r>
              <a:t> betont, warum Innovationen extrem riskant / ungewiss sind und warum Unternehmer, die diese Ungewissheit tragen, belohnt werden müssen. </a:t>
            </a:r>
            <a:br/>
            <a:br/>
            <a:r>
              <a:t>Alle drei Ökonomen – Joseph Schumpeter, Israel Kirzner und Frank Knight – bieten unterschiedliche, aber einflussreiche Perspektiven auf Innovation. Es lässt sich nicht entscheiden, welche davon die „treffendste“ Auffassung sei, da verschiedene Facetten der Realität beschrieben werden. Schumpeter wird am häufigsten zitiert, wenn es um die makroökonomische Wirkung und die fundamentale Natur von Innovation als treibende Kraft des Kapitalismus geht.</a:t>
            </a:r>
          </a:p>
        </p:txBody>
      </p:sp>
    </p:spTree>
  </p:cSld>
  <p:clrMapOvr>
    <a:masterClrMapping/>
  </p:clrMapOvr>
  <p:timing>
    <p:tnLst>
      <p:par>
        <p:cTn id="1" dur="indefinite" restart="never" nodeType="tmRoot"/>
      </p:par>
    </p:tnLst>
  </p:timing>
</p:sld>
</file>

<file path=ppt/slides/slide36.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CC1xD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Wo wird geschöpft und wo zerstört?</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L0QAAD//8EB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rPr cap="none">
                <a:solidFill>
                  <a:srgbClr val="000000"/>
                </a:solidFill>
                <a:latin typeface="Caladea" pitchFamily="1" charset="0"/>
                <a:ea typeface="Basic Roman" pitchFamily="1" charset="0"/>
                <a:cs typeface="Basic Roman" pitchFamily="1" charset="0"/>
              </a:rPr>
              <a:t>Ökonomische Effizienz und ein Maximum bei der Kosten-Nutzen-Analyse sind immer zu wünschen. Doch die Frage bleibt, wer genau bei der schöpferischen Zerstörung gewinnt und wer verliert. </a:t>
            </a:r>
            <a:endParaRPr cap="none">
              <a:solidFill>
                <a:srgbClr val="000000"/>
              </a:solidFill>
              <a:latin typeface="Caladea" pitchFamily="1" charset="0"/>
              <a:ea typeface="Basic Roman" pitchFamily="1" charset="0"/>
              <a:cs typeface="Basic Roman" pitchFamily="1" charset="0"/>
            </a:endParaRP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rPr cap="none">
                <a:solidFill>
                  <a:srgbClr val="000000"/>
                </a:solidFill>
                <a:latin typeface="Caladea" pitchFamily="1" charset="0"/>
                <a:ea typeface="Basic Roman" pitchFamily="1" charset="0"/>
                <a:cs typeface="Basic Roman" pitchFamily="1" charset="0"/>
              </a:rPr>
              <a:t>Insgesamt gewinnt die Gesellschaft als Ganzes (wie Schumpeter überzeugend argumentiert). </a:t>
            </a:r>
            <a:endParaRPr cap="none">
              <a:solidFill>
                <a:srgbClr val="000000"/>
              </a:solidFill>
              <a:latin typeface="Caladea" pitchFamily="1" charset="0"/>
              <a:ea typeface="Basic Roman" pitchFamily="1" charset="0"/>
              <a:cs typeface="Basic Roman" pitchFamily="1" charset="0"/>
            </a:endParaRP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rPr cap="none">
                <a:solidFill>
                  <a:srgbClr val="000000"/>
                </a:solidFill>
                <a:latin typeface="Caladea" pitchFamily="1" charset="0"/>
                <a:ea typeface="Basic Roman" pitchFamily="1" charset="0"/>
                <a:cs typeface="Basic Roman" pitchFamily="1" charset="0"/>
              </a:rPr>
              <a:t>Jedoch ist die Welt, die Gesellschaft als Ganzes, </a:t>
            </a:r>
            <a:r>
              <a:rPr b="1" cap="none">
                <a:solidFill>
                  <a:schemeClr val="accent5"/>
                </a:solidFill>
                <a:latin typeface="Caladea" pitchFamily="1" charset="0"/>
                <a:ea typeface="Basic Roman" pitchFamily="1" charset="0"/>
                <a:cs typeface="Basic Roman" pitchFamily="1" charset="0"/>
              </a:rPr>
              <a:t>fragmentiert</a:t>
            </a:r>
            <a:r>
              <a:rPr cap="none">
                <a:solidFill>
                  <a:srgbClr val="000000"/>
                </a:solidFill>
                <a:latin typeface="Caladea" pitchFamily="1" charset="0"/>
                <a:ea typeface="Basic Roman" pitchFamily="1" charset="0"/>
                <a:cs typeface="Basic Roman" pitchFamily="1" charset="0"/>
              </a:rPr>
              <a:t>. </a:t>
            </a:r>
            <a:endParaRPr cap="none">
              <a:solidFill>
                <a:srgbClr val="000000"/>
              </a:solidFill>
              <a:latin typeface="Caladea" pitchFamily="1" charset="0"/>
              <a:ea typeface="Basic Roman" pitchFamily="1" charset="0"/>
              <a:cs typeface="Basic Roman" pitchFamily="1" charset="0"/>
            </a:endParaRP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rPr cap="none">
                <a:solidFill>
                  <a:srgbClr val="000000"/>
                </a:solidFill>
                <a:latin typeface="Caladea" pitchFamily="1" charset="0"/>
                <a:ea typeface="Basic Roman" pitchFamily="1" charset="0"/>
                <a:cs typeface="Basic Roman" pitchFamily="1" charset="0"/>
              </a:rPr>
              <a:t>Neue geopolitische Gegebenheiten betonen eine </a:t>
            </a:r>
            <a:r>
              <a:rPr cap="none">
                <a:solidFill>
                  <a:srgbClr val="000000"/>
                </a:solidFill>
                <a:latin typeface="Caladea" pitchFamily="1" charset="0"/>
                <a:ea typeface="Basic Roman" pitchFamily="1" charset="0"/>
                <a:cs typeface="Basic Roman" pitchFamily="1" charset="0"/>
              </a:rPr>
              <a:t>Fragmentierung in Blöcke und Länder, die dennoch durch Bündnisse für Handel, Tourismus, Wissenschaft, Kultur und Sport nicht ganz getrennt sind. </a:t>
            </a:r>
            <a:endParaRPr cap="none">
              <a:solidFill>
                <a:srgbClr val="000000"/>
              </a:solidFill>
              <a:latin typeface="Caladea" pitchFamily="1" charset="0"/>
              <a:ea typeface="Basic Roman" pitchFamily="1" charset="0"/>
              <a:cs typeface="Basic Roman" pitchFamily="1" charset="0"/>
            </a:endParaRP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r>
              <a:rPr cap="none">
                <a:solidFill>
                  <a:srgbClr val="000000"/>
                </a:solidFill>
                <a:latin typeface="Caladea" pitchFamily="1" charset="0"/>
                <a:ea typeface="Basic Roman" pitchFamily="1" charset="0"/>
                <a:cs typeface="Basic Roman" pitchFamily="1" charset="0"/>
              </a:rPr>
              <a:t>Wie wird die schöpferische Zerstörung eingeschätzt, wenn die Schöpfung immer in einem Land und die Zerstörung immer in einem anderen Land stattfindet, es aber keinen „Finanzausgleich“, keine Kompensation gibt?</a:t>
            </a:r>
            <a:endParaRPr cap="none">
              <a:solidFill>
                <a:srgbClr val="000000"/>
              </a:solidFill>
              <a:latin typeface="Caladea" pitchFamily="1" charset="0"/>
              <a:ea typeface="Basic Roman" pitchFamily="1" charset="0"/>
              <a:cs typeface="Basic Roman" pitchFamily="1" charset="0"/>
            </a:endParaRPr>
          </a:p>
          <a:p>
            <a:pPr>
              <a:buNone/>
            </a:pPr>
            <a:r>
              <a:rPr sz="1600" cap="none">
                <a:solidFill>
                  <a:srgbClr val="000000"/>
                </a:solidFill>
                <a:latin typeface="Caladea" pitchFamily="1" charset="0"/>
                <a:ea typeface="Basic Roman" pitchFamily="1" charset="0"/>
                <a:cs typeface="Basic Roman" pitchFamily="1" charset="0"/>
              </a:rPr>
              <a:t>  </a:t>
            </a:r>
            <a:endParaRPr sz="1600" cap="none">
              <a:solidFill>
                <a:srgbClr val="000000"/>
              </a:solidFill>
              <a:latin typeface="Caladea" pitchFamily="1" charset="0"/>
              <a:ea typeface="Basic Roman" pitchFamily="1" charset="0"/>
              <a:cs typeface="Basic Roman" pitchFamily="1" charset="0"/>
            </a:endParaRPr>
          </a:p>
          <a:p>
            <a:pPr marL="685800" defTabSz="914400">
              <a:lnSpc>
                <a:spcPct val="100000"/>
              </a:lnSpc>
              <a:spcBef>
                <a:spcPts val="1280"/>
              </a:spcBef>
              <a:spcAft>
                <a:spcPts val="280"/>
              </a:spcAft>
              <a:buFont typeface="Wingdings" pitchFamily="2" charset="2"/>
              <a:buChar char=""/>
              <a:tabLst>
                <a:tab pos="0" algn="l"/>
              </a:tabLst>
              <a:defRPr sz="1600" cap="none">
                <a:solidFill>
                  <a:srgbClr val="000000"/>
                </a:solidFill>
                <a:latin typeface="Cambria" pitchFamily="2" charset="0"/>
                <a:ea typeface="Basic Roman" pitchFamily="1" charset="0"/>
                <a:cs typeface="Basic Roman" pitchFamily="1" charset="0"/>
              </a:defRPr>
            </a:pPr>
          </a:p>
          <a:p>
            <a:pPr marL="685800" defTabSz="914400">
              <a:lnSpc>
                <a:spcPct val="100000"/>
              </a:lnSpc>
              <a:spcBef>
                <a:spcPts val="1280"/>
              </a:spcBef>
              <a:spcAft>
                <a:spcPts val="280"/>
              </a:spcAft>
              <a:buFont typeface="Wingdings" pitchFamily="2" charset="2"/>
              <a:buChar char=""/>
              <a:tabLst>
                <a:tab pos="0" algn="l"/>
              </a:tabLst>
              <a:defRPr sz="1600" cap="none">
                <a:latin typeface="Cambria" pitchFamily="2" charset="0"/>
                <a:ea typeface="Basic Roman" pitchFamily="1" charset="0"/>
                <a:cs typeface="Basic Roman" pitchFamily="1" charset="0"/>
              </a:defRPr>
            </a:p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4E884458-16A3-DDB2-ED30-E0E70A7E1BB5}" type="slidenum">
              <a:t>36</a:t>
            </a:fld>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0zkAAGMIAADIRwAAOCkAABAAAAAmAAAACAAAAP//////////MAAAABQAAAAAAAAAAAD//wAAAQAAAP//AAABAA=="/>
              </a:ext>
            </a:extLst>
          </p:cNvSpPr>
          <p:nvPr/>
        </p:nvSpPr>
        <p:spPr>
          <a:xfrm>
            <a:off x="9399905" y="1363345"/>
            <a:ext cx="2268855" cy="5337175"/>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p>
        </p:txBody>
      </p:sp>
      <p:pic>
        <p:nvPicPr>
          <p:cNvPr id="7" name="Grafik1"/>
          <p:cNvPicPr>
            <a:picLocks noChangeAspect="1"/>
            <a:extLst>
              <a:ext uri="smNativeData">
                <pr:smNativeData xmlns:pr="smNativeData" xmlns="smNativeData" val="SMDATA_18_7o81aRMAAAAlAAAAEQAAAC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C49AAAZAwAAT0cAADUQAAAQAAAAJgAAAAgAAAD//////////zAAAAAUAAAAAAAAAAAA//8AAAEAAAD//wAAAQA="/>
              </a:ext>
            </a:extLst>
          </p:cNvPicPr>
          <p:nvPr/>
        </p:nvPicPr>
        <p:blipFill>
          <a:blip r:embed="rId3"/>
          <a:stretch>
            <a:fillRect/>
          </a:stretch>
        </p:blipFill>
        <p:spPr>
          <a:xfrm>
            <a:off x="9945370" y="503555"/>
            <a:ext cx="1646555" cy="2131060"/>
          </a:xfrm>
          <a:prstGeom prst="rect">
            <a:avLst/>
          </a:prstGeom>
          <a:noFill/>
          <a:ln>
            <a:noFill/>
          </a:ln>
          <a:effectLst/>
        </p:spPr>
      </p:pic>
    </p:spTree>
  </p:cSld>
  <p:clrMapOvr>
    <a:masterClrMapping/>
  </p:clrMapOvr>
  <p:timing>
    <p:tnLst>
      <p:par>
        <p:cTn id="1" dur="indefinite" restart="never" nodeType="tmRoot"/>
      </p:par>
    </p:tnLst>
  </p:timing>
</p:sld>
</file>

<file path=ppt/slides/slide37.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FwcAALYLAABwPwAAURMAABAAAAAmAAAACAAAAD0QAAD//8EBMAAAABQAAAAAAAAAAAD//wAAAQAAAP//AAABAA=="/>
              </a:ext>
            </a:extLst>
          </p:cNvSpPr>
          <p:nvPr>
            <p:ph type="title"/>
          </p:nvPr>
        </p:nvSpPr>
        <p:spPr>
          <a:xfrm>
            <a:off x="1152525" y="1903730"/>
            <a:ext cx="915987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defRPr cap="none">
                <a:solidFill>
                  <a:srgbClr val="FF0000"/>
                </a:solidFill>
              </a:defRPr>
            </a:pPr>
            <a:r>
              <a:rPr sz="2800" b="1" cap="none">
                <a:latin typeface="Lato Semibold" pitchFamily="1" charset="0"/>
                <a:ea typeface="Basic Roman" pitchFamily="1" charset="0"/>
                <a:cs typeface="Basic Roman" pitchFamily="1" charset="0"/>
              </a:rPr>
              <a:t>Teil III – Planung und Entscheidung</a:t>
            </a:r>
            <a:endParaRPr sz="2800" b="1" cap="none">
              <a:latin typeface="Lato Semibold" pitchFamily="1" charset="0"/>
              <a:ea typeface="Basic Roman" pitchFamily="1" charset="0"/>
              <a:cs typeface="Basic Roman" pitchFamily="1" charset="0"/>
            </a:endParaRPr>
          </a:p>
          <a:p>
            <a:pPr indent="0" algn="l" defTabSz="914400">
              <a:lnSpc>
                <a:spcPct val="90000"/>
              </a:lnSpc>
              <a:buNone/>
              <a:tabLst/>
              <a:defRPr cap="none">
                <a:solidFill>
                  <a:srgbClr val="FF0000"/>
                </a:solidFill>
              </a:defRPr>
            </a:pPr>
            <a:r>
              <a:rPr sz="2800" b="1" cap="none">
                <a:latin typeface="Lato Semibold" pitchFamily="1" charset="0"/>
                <a:ea typeface="Basic Roman" pitchFamily="1" charset="0"/>
                <a:cs typeface="Basic Roman" pitchFamily="1" charset="0"/>
              </a:rPr>
              <a:t>			~ Buchkapitel 5 und 6</a:t>
            </a:r>
            <a:endParaRPr sz="2800" b="1" cap="none">
              <a:latin typeface="Lato Semibold" pitchFamily="1"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Cc1w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0wYAAG4UAADEJgAArSsAABAAAAAmAAAACAAAAL0QAAD//8EBMAAAABQAAAAAAAAAAAD//wAAAQAAAP//AAABAA=="/>
              </a:ext>
            </a:extLst>
          </p:cNvSpPr>
          <p:nvPr>
            <p:ph type="subTitle" idx="1"/>
          </p:nvPr>
        </p:nvSpPr>
        <p:spPr>
          <a:xfrm>
            <a:off x="1109345" y="3321050"/>
            <a:ext cx="5192395" cy="3778885"/>
          </a:xfrm>
          <a:noFill/>
          <a:ln>
            <a:noFill/>
          </a:ln>
          <a:effectLst/>
        </p:spPr>
        <p:txBody>
          <a:bodyPr vert="horz" wrap="square" lIns="91440" tIns="45720" rIns="91440" bIns="45720" numCol="1" spcCol="215900" anchor="t">
            <a:prstTxWarp prst="textNoShape">
              <a:avLst/>
            </a:prstTxWarp>
          </a:bodyPr>
          <a:lstStyle/>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rPr cap="none">
                <a:solidFill>
                  <a:srgbClr val="000000"/>
                </a:solidFill>
              </a:rPr>
              <a:t>Einzelplanungen und </a:t>
            </a:r>
            <a:r>
              <a:rPr cap="none">
                <a:solidFill>
                  <a:srgbClr val="000000"/>
                </a:solidFill>
              </a:rPr>
              <a:t>Bottom-Up</a:t>
            </a:r>
            <a:endParaRPr cap="none">
              <a:solidFill>
                <a:srgbClr val="000000"/>
              </a:solidFill>
            </a:endParaRPr>
          </a:p>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rPr cap="none">
                <a:solidFill>
                  <a:srgbClr val="000000"/>
                </a:solidFill>
              </a:rPr>
              <a:t>Besonderheiten der drei Phasen </a:t>
            </a:r>
            <a:endParaRPr cap="none">
              <a:solidFill>
                <a:srgbClr val="000000"/>
              </a:solidFill>
            </a:endParaRPr>
          </a:p>
          <a:p>
            <a:pPr marL="685800" defTabSz="914400">
              <a:lnSpc>
                <a:spcPct val="90000"/>
              </a:lnSpc>
              <a:spcBef>
                <a:spcPts val="995"/>
              </a:spcBef>
              <a:buFont typeface="Wingdings" pitchFamily="2" charset="2"/>
              <a:buChar char=""/>
              <a:tabLst>
                <a:tab pos="0" algn="l"/>
              </a:tabLst>
              <a:defRPr sz="1600" b="1" cap="none">
                <a:solidFill>
                  <a:schemeClr val="accent5"/>
                </a:solidFill>
                <a:latin typeface="Cambria" pitchFamily="2" charset="0"/>
                <a:ea typeface="Basic Roman" pitchFamily="1" charset="0"/>
                <a:cs typeface="Basic Roman" pitchFamily="1" charset="0"/>
              </a:defRPr>
            </a:pPr>
            <a:r>
              <a:t>Strategisches Management</a:t>
            </a:r>
          </a:p>
          <a:p>
            <a:pPr marL="685800" defTabSz="914400">
              <a:lnSpc>
                <a:spcPct val="90000"/>
              </a:lnSpc>
              <a:spcBef>
                <a:spcPts val="995"/>
              </a:spcBef>
              <a:buFont typeface="Wingdings" pitchFamily="2" charset="2"/>
              <a:buChar char=""/>
              <a:tabLst>
                <a:tab pos="0" algn="l"/>
              </a:tabLst>
              <a:defRPr sz="1600" b="1" cap="none">
                <a:solidFill>
                  <a:schemeClr val="accent5"/>
                </a:solidFill>
                <a:latin typeface="Cambria" pitchFamily="2" charset="0"/>
                <a:ea typeface="Basic Roman" pitchFamily="1" charset="0"/>
                <a:cs typeface="Basic Roman" pitchFamily="1" charset="0"/>
              </a:defRPr>
            </a:pPr>
            <a:r>
              <a:t>Szenariotechnik</a:t>
            </a:r>
          </a:p>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rPr b="1" cap="none">
                <a:solidFill>
                  <a:schemeClr val="accent5"/>
                </a:solidFill>
              </a:rPr>
              <a:t>Delphi-Methodik</a:t>
            </a:r>
            <a:r>
              <a:rPr cap="none">
                <a:solidFill>
                  <a:srgbClr val="000000"/>
                </a:solidFill>
              </a:rPr>
              <a:t>  </a:t>
            </a:r>
            <a:endParaRPr cap="none">
              <a:solidFill>
                <a:srgbClr val="000000"/>
              </a:solidFill>
            </a:endParaRPr>
          </a:p>
        </p:txBody>
      </p:sp>
      <p:sp>
        <p:nvSpPr>
          <p:cNvPr id="4"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UFBT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VkoAAAAAAAAASwAATCoAABAAAAAmAAAACAAAAP//////////MAAAABQAAAAAAAAAAAD//wAAAQAAAP//AAABAA=="/>
              </a:ext>
            </a:extLst>
          </p:cNvSpPr>
          <p:nvPr/>
        </p:nvSpPr>
        <p:spPr>
          <a:xfrm>
            <a:off x="12084050" y="0"/>
            <a:ext cx="107950" cy="6875780"/>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pic>
        <p:nvPicPr>
          <p:cNvPr id="5" name="Grafik1"/>
          <p:cNvPicPr>
            <a:extLst>
              <a:ext uri="smNativeData">
                <pr:smNativeData xmlns:pr="smNativeData" xmlns="smNativeData" val="SMDATA_18_7o81aRMAAAAlAAAAEQ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PQoAAD1CAAA20MAAN4aAAAQAAAAJgAAAAgAAAD//////////zAAAAAUAAAAAAAAAAAA//8AAAEAAAD//wAAAQA="/>
              </a:ext>
            </a:extLst>
          </p:cNvPicPr>
          <p:nvPr/>
        </p:nvPicPr>
        <p:blipFill>
          <a:blip r:embed="rId3"/>
          <a:stretch>
            <a:fillRect/>
          </a:stretch>
        </p:blipFill>
        <p:spPr>
          <a:xfrm>
            <a:off x="6657340" y="1456055"/>
            <a:ext cx="4373245" cy="2911475"/>
          </a:xfrm>
          <a:prstGeom prst="rect">
            <a:avLst/>
          </a:prstGeom>
          <a:noFill/>
          <a:ln>
            <a:noFill/>
          </a:ln>
          <a:effectLst/>
        </p:spPr>
      </p:pic>
      <p:sp>
        <p:nvSpPr>
          <p:cNvPr id="6"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18C42604-4AF5-91D0-BB7C-BC8568324DE9}" type="slidenum">
              <a:t>37</a:t>
            </a:fld>
          </a:p>
        </p:txBody>
      </p:sp>
      <p:sp>
        <p:nvSpPr>
          <p:cNvPr id="7" name="Textbox1"/>
          <p:cNvSpPr txBox="1">
            <a:extLst>
              <a:ext uri="smNativeData">
                <pr:smNativeData xmlns:pr="smNativeData" xmlns="smNativeData" val="SMDATA_16_7o81aRMAAAAlAAAAEg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FsB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7AgAAL4kAABqRAAA/iYAABAAAAAmAAAACAAAAP//////////MAAAABQAAAAAAAAAAAD//wAAAQAAAP//AAABAA=="/>
              </a:ext>
            </a:extLst>
          </p:cNvSpPr>
          <p:nvPr/>
        </p:nvSpPr>
        <p:spPr>
          <a:xfrm>
            <a:off x="1450340" y="5972810"/>
            <a:ext cx="9671050" cy="365760"/>
          </a:xfrm>
          <a:prstGeom prst="rect">
            <a:avLst/>
          </a:prstGeom>
          <a:noFill/>
          <a:ln>
            <a:noFill/>
          </a:ln>
          <a:effectLst/>
        </p:spPr>
        <p:txBody>
          <a:bodyPr vert="horz" wrap="square" numCol="1" spcCol="215900" anchor="t"/>
          <a:lstStyle/>
          <a:p>
            <a:pPr defTabSz="914400">
              <a:lnSpc>
                <a:spcPct val="90000"/>
              </a:lnSpc>
              <a:spcBef>
                <a:spcPts val="995"/>
              </a:spcBef>
              <a:tabLst>
                <a:tab pos="0" algn="l"/>
              </a:tabLst>
              <a:defRPr cap="none">
                <a:solidFill>
                  <a:schemeClr val="accent5"/>
                </a:solidFill>
                <a:latin typeface="Cambria" pitchFamily="2" charset="0"/>
                <a:ea typeface="Cambria" pitchFamily="2" charset="0"/>
                <a:cs typeface="Arial" pitchFamily="2" charset="0"/>
              </a:defRPr>
            </a:pPr>
            <a:r>
              <a:t> </a:t>
            </a:r>
            <a:r>
              <a:rPr sz="1000" i="1" cap="none"/>
              <a:t>Mit Hyperlink (linke Maustaste) zu</a:t>
            </a:r>
            <a:r>
              <a:rPr sz="1000" cap="none"/>
              <a:t>:     </a:t>
            </a:r>
            <a:r>
              <a:rPr sz="1000" cap="none">
                <a:hlinkClick r:id="" action="ppaction://hlinkshowjump?jump=firstslide"/>
              </a:rPr>
              <a:t>Anfang</a:t>
            </a:r>
            <a:r>
              <a:rPr sz="1000" cap="none"/>
              <a:t>      </a:t>
            </a:r>
            <a:r>
              <a:rPr sz="1000" cap="none">
                <a:hlinkClick r:id="rId4" action="ppaction://hlinksldjump"/>
              </a:rPr>
              <a:t>Teil I Wandel</a:t>
            </a:r>
            <a:r>
              <a:rPr sz="1000" cap="none"/>
              <a:t>     </a:t>
            </a:r>
            <a:r>
              <a:rPr sz="1000" cap="none">
                <a:hlinkClick r:id="rId5" action="ppaction://hlinksldjump"/>
              </a:rPr>
              <a:t> Teil II Produkt und Markt</a:t>
            </a:r>
            <a:r>
              <a:rPr sz="1000" cap="none"/>
              <a:t>    …     </a:t>
            </a:r>
            <a:r>
              <a:rPr sz="1000" cap="none">
                <a:hlinkClick r:id="rId6" action="ppaction://hlinksldjump"/>
              </a:rPr>
              <a:t>Teil IV Finanzen</a:t>
            </a:r>
            <a:r>
              <a:rPr sz="1000" cap="none"/>
              <a:t>     </a:t>
            </a:r>
            <a:r>
              <a:rPr sz="1000" cap="none">
                <a:hlinkClick r:id="rId7" action="ppaction://hlinksldjump"/>
              </a:rPr>
              <a:t> Teil V Wagnisse</a:t>
            </a:r>
            <a:r>
              <a:t>   </a:t>
            </a:r>
            <a:r>
              <a:rPr sz="1000" cap="none">
                <a:hlinkClick r:id="rId8" action="ppaction://hlinksldjump"/>
              </a:rPr>
              <a:t>Essenz</a:t>
            </a:r>
            <a:r>
              <a:t>	  </a:t>
            </a:r>
          </a:p>
        </p:txBody>
      </p:sp>
    </p:spTree>
  </p:cSld>
  <p:clrMapOvr>
    <a:masterClrMapping/>
  </p:clrMapOvr>
  <p:timing>
    <p:tnLst>
      <p:par>
        <p:cTn id="1" dur="indefinite" restart="never" nodeType="tmRoot"/>
      </p:par>
    </p:tnLst>
  </p:timing>
</p:sld>
</file>

<file path=ppt/slides/slide38.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OBbVUM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H1w////////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Planung</a:t>
            </a:r>
            <a:endParaRPr sz="2400" b="1" cap="none">
              <a:solidFill>
                <a:schemeClr val="accent5"/>
              </a:solidFill>
              <a:latin typeface="Cambria" pitchFamily="2" charset="0"/>
              <a:ea typeface="Basic Roman" pitchFamily="1" charset="0"/>
              <a:cs typeface="Basic Roman"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38234EB3-FDD5-76B8-9B9B-0BED00D56D5E}" type="slidenum">
              <a:t>38</a:t>
            </a:fld>
          </a:p>
        </p:txBody>
      </p:sp>
      <p:sp>
        <p:nvSpPr>
          <p:cNvPr id="5"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P//////////MAAAABQAAAAAAAAAAAD//wAAAQAAAP//AAABAA=="/>
              </a:ext>
            </a:extLst>
          </p:cNvSpPr>
          <p:nvPr/>
        </p:nvSpPr>
        <p:spPr>
          <a:xfrm>
            <a:off x="553720" y="1550035"/>
            <a:ext cx="9166225" cy="4884420"/>
          </a:xfrm>
          <a:prstGeom prst="rect">
            <a:avLst/>
          </a:prstGeom>
          <a:noFill/>
          <a:ln>
            <a:noFill/>
          </a:ln>
          <a:effectLst/>
        </p:spPr>
        <p:txBody>
          <a:bodyPr vert="horz" wrap="square" lIns="91440" tIns="45720" rIns="91440" bIns="45720" numCol="1" spcCol="215900" anchor="t"/>
          <a:lstStyle/>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Planung schafft und zeigt </a:t>
            </a:r>
            <a:r>
              <a:rPr b="1" cap="none">
                <a:solidFill>
                  <a:schemeClr val="accent5"/>
                </a:solidFill>
              </a:rPr>
              <a:t>Struktur</a:t>
            </a:r>
            <a:r>
              <a:t>, definiert und verdeutlicht die </a:t>
            </a:r>
            <a:r>
              <a:rPr b="1" cap="none">
                <a:solidFill>
                  <a:schemeClr val="accent5"/>
                </a:solidFill>
              </a:rPr>
              <a:t>Ziele</a:t>
            </a:r>
            <a:r>
              <a:t>, legt die erforderlichen </a:t>
            </a:r>
            <a:r>
              <a:rPr b="1" cap="none">
                <a:solidFill>
                  <a:schemeClr val="accent5"/>
                </a:solidFill>
              </a:rPr>
              <a:t>Schritte</a:t>
            </a:r>
            <a:r>
              <a:t> zu deren Erreichung fest, nennt die </a:t>
            </a:r>
            <a:r>
              <a:rPr b="1" cap="none">
                <a:solidFill>
                  <a:schemeClr val="accent5"/>
                </a:solidFill>
              </a:rPr>
              <a:t>Ressourcen</a:t>
            </a:r>
            <a:r>
              <a:t> und gibt einen </a:t>
            </a:r>
            <a:r>
              <a:rPr b="1" cap="none">
                <a:solidFill>
                  <a:schemeClr val="accent5"/>
                </a:solidFill>
              </a:rPr>
              <a:t>Zeitrahmen</a:t>
            </a:r>
            <a:r>
              <a:t> für Vorhaben.</a:t>
            </a:r>
            <a:br/>
            <a:br/>
            <a:r>
              <a:t>Die Planung nennt weiter </a:t>
            </a:r>
            <a:r>
              <a:rPr b="1" cap="none">
                <a:solidFill>
                  <a:schemeClr val="accent5"/>
                </a:solidFill>
              </a:rPr>
              <a:t>Entscheidungen</a:t>
            </a:r>
            <a:r>
              <a:t>, die noch offen sind und welche </a:t>
            </a:r>
            <a:r>
              <a:rPr b="1" cap="none">
                <a:solidFill>
                  <a:schemeClr val="accent5"/>
                </a:solidFill>
              </a:rPr>
              <a:t>Instanzen</a:t>
            </a:r>
            <a:r>
              <a:t> sie treffen. Zudem werden </a:t>
            </a:r>
            <a:r>
              <a:rPr b="1" cap="none">
                <a:solidFill>
                  <a:schemeClr val="accent5"/>
                </a:solidFill>
              </a:rPr>
              <a:t>Zwischenziele</a:t>
            </a:r>
            <a:r>
              <a:t> (</a:t>
            </a:r>
            <a:r>
              <a:t>Milestones) festgelegt und erklärt, was geschehen soll wenn sie erreicht beziehungsweise nicht erreicht werden. </a:t>
            </a:r>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Die Planung soll Ordnung in einem Chaos der Möglichkeiten schaffen. Sie verringert Unsicherheit und Unklarheit und erhöht die Effizienz des Ressourceneinsatzes. Die Planung ist eine Aufgabe, die zu Anfang eines Vorhabens verlangt ist, im Verlauf des Projekts revidiert und später mit einer Analyse von Ist-Soll-Abweichungen analysiert wird.  </a:t>
            </a:r>
            <a:br/>
          </a:p>
          <a:p>
            <a:pPr marL="342900" defTabSz="914400">
              <a:lnSpc>
                <a:spcPct val="110000"/>
              </a:lnSpc>
              <a:spcBef>
                <a:spcPts val="1275"/>
              </a:spcBef>
              <a:spcAft>
                <a:spcPts val="275"/>
              </a:spcAft>
              <a:tabLst>
                <a:tab pos="0" algn="l"/>
              </a:tabLst>
              <a:defRPr sz="1300" cap="none">
                <a:latin typeface="Cambria" pitchFamily="2" charset="0"/>
                <a:ea typeface="Arial" pitchFamily="2" charset="0"/>
                <a:cs typeface="Arial" pitchFamily="2" charset="0"/>
              </a:defRPr>
            </a:pPr>
            <a:r>
              <a:t>Dwight D. Eisenhower (1880-1969) soll gesagt haben, „Pläne sind nichts, Planung ist alles.“ Er hat die Bedeutung des </a:t>
            </a:r>
            <a:r>
              <a:t>Planungsprozesses gegenüber den konkreten Plänen hervorgehoben. Pläne müssen bei geänderten Umständen geändert werden. Planung hingegen bedeutet, zu </a:t>
            </a:r>
            <a:r>
              <a:rPr b="1" cap="none">
                <a:solidFill>
                  <a:srgbClr val="FF0000"/>
                </a:solidFill>
              </a:rPr>
              <a:t>überlegen</a:t>
            </a:r>
            <a:r>
              <a:t>, sich mit anderen </a:t>
            </a:r>
            <a:r>
              <a:rPr b="1" cap="none">
                <a:solidFill>
                  <a:srgbClr val="FF0000"/>
                </a:solidFill>
              </a:rPr>
              <a:t>abzustimmen</a:t>
            </a:r>
            <a:r>
              <a:t>, </a:t>
            </a:r>
            <a:r>
              <a:rPr b="1" cap="none">
                <a:solidFill>
                  <a:srgbClr val="FF0000"/>
                </a:solidFill>
              </a:rPr>
              <a:t>Strategien</a:t>
            </a:r>
            <a:r>
              <a:t> zu entwickeln und auch an einen „</a:t>
            </a:r>
            <a:r>
              <a:rPr b="1" cap="none">
                <a:solidFill>
                  <a:srgbClr val="FF0000"/>
                </a:solidFill>
              </a:rPr>
              <a:t>Plan B</a:t>
            </a:r>
            <a:r>
              <a:t>“ zu denken. </a:t>
            </a:r>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 </a:t>
            </a:r>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bzoAAA4JAABkSAAAGicAABAAAAAmAAAACAAAAP//////////MAAAABQAAAAAAAAAAAD//wAAAQAAAP//AAABAA=="/>
              </a:ext>
            </a:extLst>
          </p:cNvSpPr>
          <p:nvPr/>
        </p:nvSpPr>
        <p:spPr>
          <a:xfrm>
            <a:off x="9498965" y="1471930"/>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r>
              <a:rPr sz="1200" cap="none">
                <a:solidFill>
                  <a:srgbClr val="000000"/>
                </a:solidFill>
                <a:latin typeface="Cambria" pitchFamily="2" charset="0"/>
                <a:ea typeface="Arial" pitchFamily="2" charset="0"/>
                <a:cs typeface="Arial" pitchFamily="2" charset="0"/>
              </a:rPr>
              <a:t>Struktur, Ziele, Schritte, Ressourcen, Zeitrahmen, </a:t>
            </a:r>
            <a:br/>
            <a:br/>
            <a:br/>
            <a:r>
              <a:rPr sz="1200" cap="none">
                <a:solidFill>
                  <a:srgbClr val="000000"/>
                </a:solidFill>
                <a:latin typeface="Cambria" pitchFamily="2" charset="0"/>
                <a:ea typeface="Arial" pitchFamily="2" charset="0"/>
                <a:cs typeface="Arial" pitchFamily="2" charset="0"/>
              </a:rPr>
              <a:t>Entscheidungen, Instanzen, Zwischenziele</a:t>
            </a:r>
            <a:endParaRPr sz="1200" cap="none">
              <a:solidFill>
                <a:srgbClr val="000000"/>
              </a:solidFill>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39.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OBbVUM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Modell und Plan</a:t>
            </a:r>
            <a:endParaRPr sz="2400" b="1" cap="none">
              <a:solidFill>
                <a:schemeClr val="accent5"/>
              </a:solidFill>
              <a:latin typeface="Cambria" pitchFamily="2" charset="0"/>
              <a:ea typeface="Basic Roman" pitchFamily="1" charset="0"/>
              <a:cs typeface="Basic Roman"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43392F24-6AAE-6CD9-E081-9C8C61CF16C9}" type="slidenum">
              <a:t>39</a:t>
            </a:fld>
          </a:p>
        </p:txBody>
      </p:sp>
      <p:sp>
        <p:nvSpPr>
          <p:cNvPr id="5"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P//////////MAAAABQAAAAAAAAAAAD//wAAAQAAAP//AAABAA=="/>
              </a:ext>
            </a:extLst>
          </p:cNvSpPr>
          <p:nvPr/>
        </p:nvSpPr>
        <p:spPr>
          <a:xfrm>
            <a:off x="553720" y="1550035"/>
            <a:ext cx="9166225" cy="4884420"/>
          </a:xfrm>
          <a:prstGeom prst="rect">
            <a:avLst/>
          </a:prstGeom>
          <a:noFill/>
          <a:ln>
            <a:noFill/>
          </a:ln>
          <a:effectLst/>
        </p:spPr>
        <p:txBody>
          <a:bodyPr vert="horz" wrap="square" lIns="91440" tIns="45720" rIns="91440" bIns="45720" numCol="1" spcCol="215900" anchor="t"/>
          <a:lstStyle/>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rPr b="1" cap="none">
                <a:solidFill>
                  <a:schemeClr val="accent5"/>
                </a:solidFill>
              </a:rPr>
              <a:t>Ein Modell ist ein vereinfachtes Abbild eines Ausschnitts der Welt und Wirklichkeit, das die für die Untersuchung wichtigen Strukturen von Welt und Wirklichkeit korrekt wiedergibt (</a:t>
            </a:r>
            <a:r>
              <a:rPr b="1" cap="none">
                <a:solidFill>
                  <a:schemeClr val="accent5"/>
                </a:solidFill>
              </a:rPr>
              <a:t>Homomorphie)</a:t>
            </a:r>
            <a:r>
              <a:t>. </a:t>
            </a:r>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Das Abbild wird in einer geeigneten </a:t>
            </a:r>
            <a:r>
              <a:rPr b="1" cap="none">
                <a:solidFill>
                  <a:schemeClr val="accent5"/>
                </a:solidFill>
              </a:rPr>
              <a:t>Sprache</a:t>
            </a:r>
            <a:r>
              <a:t> mit </a:t>
            </a:r>
            <a:r>
              <a:rPr b="1" cap="none">
                <a:solidFill>
                  <a:schemeClr val="accent5"/>
                </a:solidFill>
              </a:rPr>
              <a:t>Zeichen</a:t>
            </a:r>
            <a:r>
              <a:t> dargestellt – als Bild gezeichnet,  dreidimensional aus einem Werkstoff erstellt, verbal beschrieben, vermessen, mit Mathematik ausgedrückt, oder in einer Programmiersprache formuliert und digitalisiert. </a:t>
            </a:r>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Die Sprache in der das Modell formuliert wird, die </a:t>
            </a:r>
            <a:r>
              <a:rPr b="1" cap="none">
                <a:solidFill>
                  <a:schemeClr val="accent5"/>
                </a:solidFill>
              </a:rPr>
              <a:t>Modellebene</a:t>
            </a:r>
            <a:r>
              <a:t>, soll 1. eine einfache gedankliche und planerische Behandlung des Ausschnitts der Welt und Wirklichkeit erlauben, 2. eventuell eine algorithmische Optimierung gestatten sowie 3. das Studium der Auswirkungen von Entscheidungen im Verlauf der Zeit (Szenarien) unterstützen.  </a:t>
            </a:r>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Die Planung nutzt das Modell, um verschiedene Szenarien aufzuzeigen, zu bewerten, zukünftige Ergebnisse zu prognostizieren und optimale Entscheidungen und Strategien zu bestimmen. </a:t>
            </a:r>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bzoAAA4JAABkSAAAGicAABAAAAAmAAAACAAAAP//////////MAAAABQAAAAAAAAAAAD//wAAAQAAAP//AAABAA=="/>
              </a:ext>
            </a:extLst>
          </p:cNvSpPr>
          <p:nvPr/>
        </p:nvSpPr>
        <p:spPr>
          <a:xfrm>
            <a:off x="9498965" y="1471930"/>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r>
              <a:rPr sz="1200" cap="none">
                <a:solidFill>
                  <a:srgbClr val="000000"/>
                </a:solidFill>
                <a:latin typeface="Cambria" pitchFamily="2" charset="0"/>
                <a:ea typeface="Arial" pitchFamily="2" charset="0"/>
                <a:cs typeface="Arial" pitchFamily="2" charset="0"/>
              </a:rPr>
              <a:t>Struktur, Ziele, Schritte, Ressourcen, Zeitrahmen, Entscheidungen, Instanzen, Zwischenziele</a:t>
            </a:r>
            <a:endParaRPr sz="1200" cap="none">
              <a:solidFill>
                <a:srgbClr val="000000"/>
              </a:solidFill>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4.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BAtPj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L0QAAD//8EB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00000"/>
              </a:lnSpc>
              <a:spcBef>
                <a:spcPts val="1280"/>
              </a:spcBef>
              <a:spcAft>
                <a:spcPts val="280"/>
              </a:spcAft>
              <a:buNone/>
              <a:tabLst>
                <a:tab pos="0" algn="l"/>
              </a:tabLst>
              <a:defRPr sz="1600" cap="none">
                <a:solidFill>
                  <a:srgbClr val="000000"/>
                </a:solidFill>
                <a:latin typeface="Cambria" pitchFamily="2" charset="0"/>
                <a:ea typeface="Basic Roman" pitchFamily="1" charset="0"/>
                <a:cs typeface="Basic Roman" pitchFamily="1" charset="0"/>
              </a:defRPr>
            </a:p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rPr cap="none">
                <a:solidFill>
                  <a:srgbClr val="000000"/>
                </a:solidFill>
              </a:rPr>
              <a:t>Der zentrale Begriff ist die </a:t>
            </a:r>
            <a:r>
              <a:rPr b="1" cap="none">
                <a:solidFill>
                  <a:srgbClr val="FF0000"/>
                </a:solidFill>
              </a:rPr>
              <a:t>Innovation</a:t>
            </a:r>
            <a:r>
              <a:rPr cap="none">
                <a:solidFill>
                  <a:srgbClr val="000000"/>
                </a:solidFill>
              </a:rPr>
              <a:t>. </a:t>
            </a:r>
            <a:endParaRPr cap="none">
              <a:solidFill>
                <a:srgbClr val="000000"/>
              </a:solidFill>
            </a:endParaRPr>
          </a:p>
          <a:p>
            <a:pPr marL="685800" defTabSz="914400">
              <a:lnSpc>
                <a:spcPct val="100000"/>
              </a:lnSpc>
              <a:spcBef>
                <a:spcPts val="280"/>
              </a:spcBef>
              <a:spcAft>
                <a:spcPts val="280"/>
              </a:spcAft>
              <a:buChar char="•"/>
              <a:tabLst>
                <a:tab pos="0" algn="l"/>
              </a:tabLst>
              <a:defRPr sz="1600" cap="none">
                <a:latin typeface="Cambria" pitchFamily="2" charset="0"/>
                <a:ea typeface="Basic Roman" pitchFamily="1" charset="0"/>
                <a:cs typeface="Basic Roman" pitchFamily="1" charset="0"/>
              </a:defRPr>
            </a:pPr>
            <a:r>
              <a:rPr cap="none">
                <a:solidFill>
                  <a:srgbClr val="000000"/>
                </a:solidFill>
              </a:rPr>
              <a:t>Sie zeigt sich erstens bei den </a:t>
            </a:r>
            <a:r>
              <a:rPr i="1" cap="none">
                <a:solidFill>
                  <a:srgbClr val="000000"/>
                </a:solidFill>
              </a:rPr>
              <a:t>Produkten</a:t>
            </a:r>
            <a:r>
              <a:rPr cap="none">
                <a:solidFill>
                  <a:srgbClr val="000000"/>
                </a:solidFill>
              </a:rPr>
              <a:t> und in den </a:t>
            </a:r>
            <a:r>
              <a:rPr i="1" cap="none">
                <a:solidFill>
                  <a:srgbClr val="000000"/>
                </a:solidFill>
              </a:rPr>
              <a:t>Märkten</a:t>
            </a:r>
            <a:r>
              <a:rPr cap="none">
                <a:solidFill>
                  <a:srgbClr val="000000"/>
                </a:solidFill>
              </a:rPr>
              <a:t>. </a:t>
            </a:r>
            <a:r>
              <a:t>Durch ihre innovativen Kräfte schaffen Unternehmen </a:t>
            </a:r>
            <a:r>
              <a:rPr b="1" cap="none">
                <a:solidFill>
                  <a:schemeClr val="accent5"/>
                </a:solidFill>
              </a:rPr>
              <a:t>neue Produkte und neue </a:t>
            </a:r>
            <a:r>
              <a:rPr b="1" cap="none">
                <a:solidFill>
                  <a:schemeClr val="accent5"/>
                </a:solidFill>
              </a:rPr>
              <a:t>Marktkonfigurationen</a:t>
            </a:r>
            <a:r>
              <a:t>. </a:t>
            </a:r>
          </a:p>
          <a:p>
            <a:pPr marL="685800" defTabSz="914400">
              <a:lnSpc>
                <a:spcPct val="100000"/>
              </a:lnSpc>
              <a:spcBef>
                <a:spcPts val="1280"/>
              </a:spcBef>
              <a:spcAft>
                <a:spcPts val="280"/>
              </a:spcAft>
              <a:buChar char="•"/>
              <a:tabLst>
                <a:tab pos="0" algn="l"/>
              </a:tabLst>
              <a:defRPr sz="1600" cap="none">
                <a:latin typeface="Cambria" pitchFamily="2" charset="0"/>
                <a:ea typeface="Basic Roman" pitchFamily="1" charset="0"/>
                <a:cs typeface="Basic Roman" pitchFamily="1" charset="0"/>
              </a:defRPr>
            </a:pPr>
            <a:r>
              <a:rPr cap="none">
                <a:solidFill>
                  <a:srgbClr val="000000"/>
                </a:solidFill>
              </a:rPr>
              <a:t>sowie zweitens bei den </a:t>
            </a:r>
            <a:r>
              <a:rPr i="1" cap="none">
                <a:solidFill>
                  <a:srgbClr val="000000"/>
                </a:solidFill>
              </a:rPr>
              <a:t>Produktionsprozessen</a:t>
            </a:r>
            <a:r>
              <a:rPr cap="none">
                <a:solidFill>
                  <a:srgbClr val="000000"/>
                </a:solidFill>
              </a:rPr>
              <a:t> (Werkstoffen, Fertigungsverfahren, Robotern) </a:t>
            </a:r>
            <a:br/>
            <a:r>
              <a:rPr cap="none">
                <a:solidFill>
                  <a:srgbClr val="000000"/>
                </a:solidFill>
              </a:rPr>
              <a:t>– die wiederum </a:t>
            </a:r>
            <a:r>
              <a:rPr b="1" cap="none">
                <a:solidFill>
                  <a:schemeClr val="accent5"/>
                </a:solidFill>
              </a:rPr>
              <a:t>Produkte</a:t>
            </a:r>
            <a:r>
              <a:rPr cap="none">
                <a:solidFill>
                  <a:srgbClr val="000000"/>
                </a:solidFill>
              </a:rPr>
              <a:t> anderer Unternehmen (Zulieferanten, Ausrüstern, Anlagenbau) sind.    </a:t>
            </a:r>
            <a:endParaRPr cap="none">
              <a:solidFill>
                <a:srgbClr val="000000"/>
              </a:solidFill>
            </a:endParaR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br/>
            <a:r>
              <a:rPr cap="none">
                <a:solidFill>
                  <a:srgbClr val="000000"/>
                </a:solidFill>
              </a:rPr>
              <a:t>Mit Innovationen verändern Unternehmungen ihre Produkte und die Märkte, und sie verändern ihre industriellen Produktionsprozesse – all dies in einer Weise, die sich positiv auf Wirtschaft und Gesellschaft insgesamt auswirken soll.</a:t>
            </a:r>
            <a:br/>
            <a:endParaRPr cap="none">
              <a:solidFill>
                <a:srgbClr val="000000"/>
              </a:solidFill>
            </a:endParaR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rPr cap="none">
                <a:solidFill>
                  <a:srgbClr val="000000"/>
                </a:solidFill>
              </a:rPr>
              <a:t>Das Buch und diese Folien behandeln die Innovation in der Wirtschaft.  </a:t>
            </a:r>
            <a:br/>
            <a:r>
              <a:rPr cap="none">
                <a:solidFill>
                  <a:srgbClr val="000000"/>
                </a:solidFill>
              </a:rPr>
              <a:t> </a:t>
            </a:r>
            <a:br/>
            <a:endParaRPr cap="none">
              <a:solidFill>
                <a:srgbClr val="000000"/>
              </a:solidFill>
            </a:endParaR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rPr cap="none">
                <a:solidFill>
                  <a:srgbClr val="000000"/>
                </a:solidFill>
              </a:rPr>
              <a:t>     </a:t>
            </a:r>
            <a:br/>
            <a:br/>
            <a:r>
              <a:rPr cap="none">
                <a:solidFill>
                  <a:srgbClr val="000000"/>
                </a:solidFill>
              </a:rPr>
              <a:t>    </a:t>
            </a:r>
            <a:endParaRPr cap="none">
              <a:solidFill>
                <a:srgbClr val="000000"/>
              </a:solidFill>
            </a:endParaR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br/>
            <a:endParaRPr cap="none">
              <a:solidFill>
                <a:srgbClr val="000000"/>
              </a:solidFill>
            </a:endParaR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br/>
            <a:br/>
            <a:r>
              <a:rPr cap="none">
                <a:solidFill>
                  <a:srgbClr val="000000"/>
                </a:solidFill>
              </a:rPr>
              <a:t>  </a:t>
            </a:r>
            <a:endParaRPr cap="none">
              <a:solidFill>
                <a:srgbClr val="000000"/>
              </a:solidFill>
            </a:endParaRPr>
          </a:p>
          <a:p>
            <a:pPr indent="0" defTabSz="914400">
              <a:lnSpc>
                <a:spcPct val="100000"/>
              </a:lnSpc>
              <a:spcBef>
                <a:spcPts val="1280"/>
              </a:spcBef>
              <a:spcAft>
                <a:spcPts val="280"/>
              </a:spcAft>
              <a:buNone/>
              <a:tabLst>
                <a:tab pos="0" algn="l"/>
              </a:tabLst>
              <a:defRPr sz="1600" cap="none">
                <a:latin typeface="Cambria" pitchFamily="2" charset="0"/>
                <a:ea typeface="Basic Roman" pitchFamily="1" charset="0"/>
                <a:cs typeface="Basic Roman" pitchFamily="1" charset="0"/>
              </a:defRPr>
            </a:pPr>
            <a:r>
              <a:rPr cap="none">
                <a:solidFill>
                  <a:srgbClr val="000000"/>
                </a:solidFill>
              </a:rPr>
              <a:t>  </a:t>
            </a:r>
            <a:endParaRPr cap="none">
              <a:solidFill>
                <a:srgbClr val="000000"/>
              </a:solidFill>
            </a:endParaRPr>
          </a:p>
          <a:p>
            <a:pPr indent="0" defTabSz="914400">
              <a:lnSpc>
                <a:spcPct val="100000"/>
              </a:lnSpc>
              <a:spcBef>
                <a:spcPts val="1280"/>
              </a:spcBef>
              <a:spcAft>
                <a:spcPts val="280"/>
              </a:spcAft>
              <a:buNone/>
              <a:tabLst>
                <a:tab pos="0" algn="l"/>
              </a:tabLst>
              <a:defRPr sz="1600" cap="none">
                <a:solidFill>
                  <a:srgbClr val="000000"/>
                </a:solidFill>
                <a:latin typeface="Cambria" pitchFamily="2" charset="0"/>
                <a:ea typeface="Basic Roman" pitchFamily="1" charset="0"/>
                <a:cs typeface="Basic Roman" pitchFamily="1" charset="0"/>
              </a:defRPr>
            </a:pPr>
          </a:p>
          <a:p>
            <a:pPr indent="0" defTabSz="914400">
              <a:lnSpc>
                <a:spcPct val="100000"/>
              </a:lnSpc>
              <a:spcBef>
                <a:spcPts val="1280"/>
              </a:spcBef>
              <a:spcAft>
                <a:spcPts val="280"/>
              </a:spcAft>
              <a:buNone/>
              <a:tabLst>
                <a:tab pos="0" algn="l"/>
              </a:tabLst>
            </a:pPr>
            <a:br/>
            <a:endParaRPr sz="1500" cap="none">
              <a:solidFill>
                <a:srgbClr val="000000"/>
              </a:solidFill>
              <a:latin typeface="Cambria" pitchFamily="2" charset="0"/>
              <a:ea typeface="Basic Roman" pitchFamily="1" charset="0"/>
              <a:cs typeface="Basic Roman" pitchFamily="1" charset="0"/>
            </a:endParaRPr>
          </a:p>
          <a:p>
            <a:pPr indent="0" defTabSz="914400">
              <a:lnSpc>
                <a:spcPct val="100000"/>
              </a:lnSpc>
              <a:spcBef>
                <a:spcPts val="1275"/>
              </a:spcBef>
              <a:spcAft>
                <a:spcPts val="275"/>
              </a:spcAft>
              <a:buNone/>
              <a:tabLst>
                <a:tab pos="0" algn="l"/>
              </a:tabLst>
              <a:defRPr sz="1500" i="1" cap="none">
                <a:solidFill>
                  <a:srgbClr val="000000"/>
                </a:solidFill>
                <a:latin typeface="Times New Roman" pitchFamily="1" charset="0"/>
                <a:ea typeface="Basic Roman" pitchFamily="1" charset="0"/>
                <a:cs typeface="Basic Roman" pitchFamily="1" charset="0"/>
              </a:defRPr>
            </a:pPr>
          </a:p>
          <a:p>
            <a:pPr indent="0" defTabSz="914400">
              <a:lnSpc>
                <a:spcPct val="100000"/>
              </a:lnSpc>
              <a:spcBef>
                <a:spcPts val="1275"/>
              </a:spcBef>
              <a:spcAft>
                <a:spcPts val="275"/>
              </a:spcAft>
              <a:buNone/>
              <a:tabLst>
                <a:tab pos="0" algn="l"/>
              </a:tabLst>
            </a:pPr>
            <a:r>
              <a:rPr sz="1500" cap="none">
                <a:solidFill>
                  <a:srgbClr val="000000"/>
                </a:solidFill>
                <a:latin typeface="Cambria" pitchFamily="2" charset="0"/>
                <a:ea typeface="Basic Roman" pitchFamily="1" charset="0"/>
                <a:cs typeface="Basic Roman" pitchFamily="1" charset="0"/>
              </a:rPr>
              <a:t>    </a:t>
            </a:r>
            <a:endParaRPr sz="1500" cap="none">
              <a:solidFill>
                <a:srgbClr val="000000"/>
              </a:solidFill>
              <a:latin typeface="Cambria" pitchFamily="2" charset="0"/>
              <a:ea typeface="Basic Roman" pitchFamily="1" charset="0"/>
              <a:cs typeface="Basic Roman" pitchFamily="1" charset="0"/>
            </a:endParaRPr>
          </a:p>
          <a:p>
            <a:pPr indent="0" defTabSz="914400">
              <a:lnSpc>
                <a:spcPct val="100000"/>
              </a:lnSpc>
              <a:spcBef>
                <a:spcPts val="1275"/>
              </a:spcBef>
              <a:spcAft>
                <a:spcPts val="275"/>
              </a:spcAft>
              <a:buNone/>
              <a:tabLst>
                <a:tab pos="0" algn="l"/>
              </a:tabLst>
              <a:defRPr sz="1500" cap="none">
                <a:solidFill>
                  <a:srgbClr val="000000"/>
                </a:solidFill>
              </a:defRPr>
            </a:pPr>
          </a:p>
          <a:p>
            <a:pPr indent="0" defTabSz="914400">
              <a:lnSpc>
                <a:spcPct val="100000"/>
              </a:lnSpc>
              <a:spcBef>
                <a:spcPts val="1280"/>
              </a:spcBef>
              <a:spcAft>
                <a:spcPts val="280"/>
              </a:spcAft>
              <a:buNone/>
              <a:tabLst>
                <a:tab pos="0" algn="l"/>
              </a:tabLst>
              <a:defRPr sz="1500" cap="none">
                <a:solidFill>
                  <a:srgbClr val="000000"/>
                </a:solidFill>
              </a:defRPr>
            </a:pPr>
          </a:p>
        </p:txBody>
      </p:sp>
      <p:sp>
        <p:nvSpPr>
          <p:cNvPr id="3" name="Rechteck1"/>
          <p:cNvSpPr>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BAAAAAAAAANjY2AA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NjY2AB/f38A5+bmA8zMzADAwP8Af39/AAAAAAAAAAAAAAAAAAAAAAAAAAAAIQAAABgAAAAUAAAAujwAACQDAADDRwAABwYAABAAAAAmAAAACAAAAP//////////MAAAABQAAAAAAAAAAAD//wAAAQAAAP//AAABAA=="/>
              </a:ext>
            </a:extLst>
          </p:cNvSpPr>
          <p:nvPr/>
        </p:nvSpPr>
        <p:spPr>
          <a:xfrm>
            <a:off x="9871710" y="510540"/>
            <a:ext cx="1793875" cy="469265"/>
          </a:xfrm>
          <a:prstGeom prst="rect">
            <a:avLst/>
          </a:prstGeom>
          <a:noFill/>
          <a:ln w="12700" cap="flat" cmpd="sng" algn="ctr">
            <a:solidFill>
              <a:srgbClr val="D8D8D8"/>
            </a:solidFill>
            <a:prstDash val="solid"/>
            <a:headEnd type="none"/>
            <a:tailEnd type="none"/>
          </a:ln>
          <a:effectLst/>
        </p:spPr>
        <p:txBody>
          <a:bodyPr vert="horz" wrap="square" lIns="91440" tIns="45720" rIns="91440" bIns="45720" numCol="1" spcCol="215900" anchor="ctr"/>
          <a:lstStyle/>
          <a:p>
            <a:pPr algn="ctr" defTabSz="914400">
              <a:lnSpc>
                <a:spcPct val="100000"/>
              </a:lnSpc>
              <a:tabLst/>
            </a:pPr>
            <a:r>
              <a:rPr sz="1400" i="1" cap="none">
                <a:solidFill>
                  <a:srgbClr val="000000"/>
                </a:solidFill>
                <a:latin typeface="Cambria" pitchFamily="2" charset="0"/>
                <a:ea typeface="Arial" pitchFamily="2" charset="0"/>
                <a:cs typeface="Arial" pitchFamily="2" charset="0"/>
              </a:rPr>
              <a:t>Logo hier hinzufügen</a:t>
            </a:r>
            <a:endParaRPr sz="1400" cap="none">
              <a:solidFill>
                <a:srgbClr val="000000"/>
              </a:solidFill>
            </a:endParaR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CA7YHM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158F51D4-9AF8-DAA7-B637-6CF21F794039}" type="slidenum">
              <a:t>4</a:t>
            </a:fld>
          </a:p>
        </p:txBody>
      </p:sp>
      <p:sp>
        <p:nvSpPr>
          <p:cNvPr id="6" name="Folientitel1"/>
          <p:cNvSpPr>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E1U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P//////////MAAAABQAAAAAAAAAAAD//wAAAQAAAP//AAABAA=="/>
              </a:ext>
            </a:extLst>
          </p:cNvSpPr>
          <p:nvPr/>
        </p:nvSpPr>
        <p:spPr>
          <a:xfrm>
            <a:off x="553720" y="474980"/>
            <a:ext cx="9163685" cy="1020445"/>
          </a:xfrm>
          <a:prstGeom prst="rect">
            <a:avLst/>
          </a:prstGeom>
          <a:noFill/>
          <a:ln>
            <a:noFill/>
          </a:ln>
          <a:effectLst/>
        </p:spPr>
        <p:txBody>
          <a:bodyPr vert="horz" wrap="square" lIns="91440" tIns="45720" rIns="91440" bIns="45720" numCol="1" spcCol="215900" anchor="ctr"/>
          <a:lstStyle/>
          <a:p>
            <a:pPr defTabSz="914400">
              <a:lnSpc>
                <a:spcPct val="90000"/>
              </a:lnSpc>
              <a:tabLst>
                <a:tab pos="0" algn="l"/>
              </a:tabLst>
              <a:defRPr sz="4400" cap="none">
                <a:solidFill>
                  <a:schemeClr val="tx2"/>
                </a:solidFill>
                <a:latin typeface="Basic Sans" pitchFamily="1" charset="0"/>
                <a:ea typeface="Basic Roman" pitchFamily="1" charset="0"/>
                <a:cs typeface="Basic Roman" pitchFamily="1" charset="0"/>
              </a:defRPr>
            </a:pPr>
            <a:r>
              <a:rPr sz="2400" b="1" cap="none">
                <a:solidFill>
                  <a:schemeClr val="accent5"/>
                </a:solidFill>
                <a:latin typeface="Cambria" pitchFamily="2" charset="0"/>
                <a:ea typeface="Basic Roman" pitchFamily="1" charset="0"/>
                <a:cs typeface="Basic Roman" pitchFamily="1" charset="0"/>
              </a:rPr>
              <a:t>Neue Produkte und neue </a:t>
            </a:r>
            <a:r>
              <a:rPr sz="2400" b="1" cap="none">
                <a:solidFill>
                  <a:schemeClr val="accent5"/>
                </a:solidFill>
                <a:latin typeface="Cambria" pitchFamily="2" charset="0"/>
                <a:ea typeface="Basic Roman" pitchFamily="1" charset="0"/>
                <a:cs typeface="Basic Roman" pitchFamily="1" charset="0"/>
              </a:rPr>
              <a:t>Marktkonfigurationen</a:t>
            </a:r>
            <a:endParaRPr sz="2400" b="1" cap="none">
              <a:solidFill>
                <a:schemeClr val="accent5"/>
              </a:solidFill>
              <a:latin typeface="Cambria" pitchFamily="2" charset="0"/>
              <a:ea typeface="Basic Roman" pitchFamily="1" charset="0"/>
              <a:cs typeface="Basic Roman" pitchFamily="1" charset="0"/>
            </a:endParaRPr>
          </a:p>
        </p:txBody>
      </p:sp>
      <p:pic>
        <p:nvPicPr>
          <p:cNvPr id="7" name="Grafik1"/>
          <p:cNvPicPr>
            <a:extLst>
              <a:ext uri="smNativeData">
                <pr:smNativeData xmlns:pr="smNativeData" xmlns="smNativeData" val="SMDATA_18_7o81aRMAAAAlAAAAEQ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BUl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Lo8AAAkAwAAw0cAAPYSAAAQAAAAJgAAAAgAAAD//////////zAAAAAUAAAAAAAAAAAA//8AAAEAAAD//wAAAQA="/>
              </a:ext>
            </a:extLst>
          </p:cNvPicPr>
          <p:nvPr/>
        </p:nvPicPr>
        <p:blipFill>
          <a:blip r:embed="rId3"/>
          <a:stretch>
            <a:fillRect/>
          </a:stretch>
        </p:blipFill>
        <p:spPr>
          <a:xfrm>
            <a:off x="9871710" y="510540"/>
            <a:ext cx="1793875" cy="2571750"/>
          </a:xfrm>
          <a:prstGeom prst="rect">
            <a:avLst/>
          </a:prstGeom>
          <a:noFill/>
          <a:ln>
            <a:noFill/>
          </a:ln>
          <a:effectLst/>
        </p:spPr>
      </p:pic>
    </p:spTree>
  </p:cSld>
  <p:clrMapOvr>
    <a:masterClrMapping/>
  </p:clrMapOvr>
  <p:timing>
    <p:tnLst>
      <p:par>
        <p:cTn id="1" dur="indefinite" restart="never" nodeType="tmRoot"/>
      </p:par>
    </p:tnLst>
  </p:timing>
</p:sld>
</file>

<file path=ppt/slides/slide40.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F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Sans" pitchFamily="1" charset="0"/>
                <a:cs typeface="Basic Sans" pitchFamily="1" charset="0"/>
              </a:rPr>
              <a:t>Gesamtplan und </a:t>
            </a:r>
            <a:r>
              <a:rPr sz="2400" b="1" cap="none">
                <a:solidFill>
                  <a:schemeClr val="accent5"/>
                </a:solidFill>
                <a:latin typeface="Cambria" pitchFamily="2" charset="0"/>
                <a:ea typeface="Basic Sans" pitchFamily="1" charset="0"/>
                <a:cs typeface="Basic Sans" pitchFamily="1" charset="0"/>
              </a:rPr>
              <a:t>Teilpläne</a:t>
            </a:r>
            <a:endParaRPr sz="2400" b="1" cap="none">
              <a:solidFill>
                <a:schemeClr val="accent5"/>
              </a:solidFill>
              <a:latin typeface="Cambria" pitchFamily="2" charset="0"/>
              <a:ea typeface="Basic Sans" pitchFamily="1" charset="0"/>
              <a:cs typeface="Basic Sans"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mAQ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defRPr cap="none">
                <a:latin typeface="Arial" pitchFamily="2" charset="0"/>
                <a:ea typeface="Arial" pitchFamily="2" charset="0"/>
                <a:cs typeface="Arial" pitchFamily="2" charset="0"/>
              </a:defRPr>
            </a:pPr>
            <a:fld id="{0CEB1904-4AE1-BEEF-AF53-BCBA571D59E9}" type="slidenum">
              <a:t>40</a:t>
            </a:fld>
          </a:p>
        </p:txBody>
      </p:sp>
      <p:sp>
        <p:nvSpPr>
          <p:cNvPr id="5"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DABQ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P//////////MAAAABQAAAAAAAAAAAD//wAAAQAAAP//AAABAA=="/>
              </a:ext>
            </a:extLst>
          </p:cNvSpPr>
          <p:nvPr/>
        </p:nvSpPr>
        <p:spPr>
          <a:xfrm>
            <a:off x="553720" y="1550035"/>
            <a:ext cx="9166225" cy="4884420"/>
          </a:xfrm>
          <a:prstGeom prst="rect">
            <a:avLst/>
          </a:prstGeom>
          <a:noFill/>
          <a:ln>
            <a:noFill/>
          </a:ln>
          <a:effectLst/>
        </p:spPr>
        <p:txBody>
          <a:bodyPr vert="horz" wrap="square" lIns="91440" tIns="45720" rIns="91440" bIns="45720" numCol="1" spcCol="215900" anchor="t"/>
          <a:lstStyle/>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Planung kann </a:t>
            </a:r>
            <a:r>
              <a:rPr i="1" cap="none"/>
              <a:t>unterschiedlich fein und detailreich</a:t>
            </a:r>
            <a:r>
              <a:t> sein. Um mehr Details einzubeziehen, muss die Planung unterteilt werden. </a:t>
            </a:r>
            <a:br/>
            <a:r>
              <a:t>1. Es werden </a:t>
            </a:r>
            <a:r>
              <a:rPr b="1" cap="none">
                <a:solidFill>
                  <a:srgbClr val="FF0000"/>
                </a:solidFill>
              </a:rPr>
              <a:t>Einzelpläne</a:t>
            </a:r>
            <a:r>
              <a:t> erstellt. </a:t>
            </a:r>
            <a:br/>
            <a:r>
              <a:t>2. Ein </a:t>
            </a:r>
            <a:r>
              <a:rPr b="1" cap="none">
                <a:solidFill>
                  <a:srgbClr val="FF0000"/>
                </a:solidFill>
              </a:rPr>
              <a:t>Gesamtplan</a:t>
            </a:r>
            <a:r>
              <a:t> führt die </a:t>
            </a:r>
            <a:r>
              <a:t>Einzelpläne zusammen. </a:t>
            </a:r>
            <a:br/>
            <a:r>
              <a:t>3. Dabei werden die </a:t>
            </a:r>
            <a:r>
              <a:t>Einzelpläne aufeinander abgestimmt.   </a:t>
            </a:r>
            <a:br/>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rPr sz="1300" cap="none"/>
              <a:t>Die Vorgehensweise, bei </a:t>
            </a:r>
            <a:r>
              <a:rPr sz="1300" cap="none"/>
              <a:t>Einzelplänen zu beginnen und diese später zusammenzuführen – wobei zur Koordination ein gewisser Abgleich verlangt wird – wird als </a:t>
            </a:r>
            <a:r>
              <a:rPr sz="1300" b="1" cap="none">
                <a:solidFill>
                  <a:srgbClr val="FF0000"/>
                </a:solidFill>
              </a:rPr>
              <a:t>Bottom-Up </a:t>
            </a:r>
            <a:r>
              <a:rPr sz="1300" cap="none"/>
              <a:t>bezeichnet. </a:t>
            </a:r>
            <a:br/>
            <a:r>
              <a:rPr sz="1300" cap="none"/>
              <a:t>Wo zur Übersicht zunächst das ganze Vorhaben geplant wird, die dann auf einzelne Teile herab gebrochen und jeweils für sich verfeinert detailliert werden, ist Vorgehensweise des </a:t>
            </a:r>
            <a:r>
              <a:rPr sz="1300" b="1" cap="none">
                <a:solidFill>
                  <a:srgbClr val="FF0000"/>
                </a:solidFill>
              </a:rPr>
              <a:t>Top-Down</a:t>
            </a:r>
            <a:r>
              <a:rPr sz="1300" cap="none"/>
              <a:t>. </a:t>
            </a:r>
            <a:br/>
            <a:endParaRPr sz="1300" cap="none"/>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Bottom-Up bietet sich an, wenn das ganze Vorhaben auf natürliche Weise aus mehreren Teilen besteht, die </a:t>
            </a:r>
            <a:r>
              <a:rPr b="1" cap="none">
                <a:solidFill>
                  <a:schemeClr val="accent5"/>
                </a:solidFill>
              </a:rPr>
              <a:t>heterogen</a:t>
            </a:r>
            <a:r>
              <a:t> sind.  Das heißt, jeder der Teile verlangt Spezialwissen, eigene Expertise, und später ein eigenes Team. Das ist der Fall bei der Innovation, die drei heterogene Phasen verlangt – Produktentwicklung, Markteinführung, Marktdurchdringung.</a:t>
            </a:r>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E0LAADDRwAAWSkAABAAAAAmAAAACAAAAP//////////MAAAABQAAAAAAAAAAAD//wAAAQAAAP//AAABAA=="/>
              </a:ext>
            </a:extLst>
          </p:cNvSpPr>
          <p:nvPr/>
        </p:nvSpPr>
        <p:spPr>
          <a:xfrm>
            <a:off x="9396730" y="1837055"/>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br/>
          </a:p>
        </p:txBody>
      </p:sp>
    </p:spTree>
  </p:cSld>
  <p:clrMapOvr>
    <a:masterClrMapping/>
  </p:clrMapOvr>
  <p:timing>
    <p:tnLst>
      <p:par>
        <p:cTn id="1" dur="indefinite" restart="never" nodeType="tmRoot"/>
      </p:par>
    </p:tnLst>
  </p:timing>
</p:sld>
</file>

<file path=ppt/slides/slide41.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KA71z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H1w////////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Sans" pitchFamily="1" charset="0"/>
                <a:cs typeface="Basic Sans" pitchFamily="1" charset="0"/>
              </a:rPr>
              <a:t>Erste Phase: Produktentwicklung 1/2</a:t>
            </a:r>
            <a:endParaRPr sz="2400" b="1" cap="none">
              <a:solidFill>
                <a:schemeClr val="accent5"/>
              </a:solidFill>
              <a:latin typeface="Cambria" pitchFamily="2" charset="0"/>
              <a:ea typeface="Basic Sans" pitchFamily="1" charset="0"/>
              <a:cs typeface="Basic Sans"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KC6xD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P1w////////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10000"/>
              </a:lnSpc>
              <a:spcBef>
                <a:spcPts val="280"/>
              </a:spcBef>
              <a:spcAft>
                <a:spcPts val="275"/>
              </a:spcAft>
              <a:buNone/>
              <a:tabLst>
                <a:tab pos="0" algn="l"/>
              </a:tabLst>
              <a:defRPr sz="1600" cap="none">
                <a:latin typeface="Cambria" pitchFamily="2" charset="0"/>
                <a:ea typeface="Basic Sans" pitchFamily="1" charset="0"/>
                <a:cs typeface="Basic Sans" pitchFamily="1" charset="0"/>
              </a:defRPr>
            </a:pPr>
            <a:r>
              <a:t>Die Arbeiten in der Phase der </a:t>
            </a:r>
            <a:r>
              <a:rPr b="1" cap="none">
                <a:solidFill>
                  <a:srgbClr val="FF0000"/>
                </a:solidFill>
              </a:rPr>
              <a:t>Produktentwicklung</a:t>
            </a:r>
            <a:r>
              <a:t> gehen von einer der Quellen für Innovation </a:t>
            </a:r>
            <a:br/>
            <a:r>
              <a:rPr sz="1000" cap="none">
                <a:solidFill>
                  <a:srgbClr val="000000"/>
                </a:solidFill>
                <a:latin typeface="Linux Libertine" pitchFamily="0" charset="0"/>
                <a:ea typeface="Basic Sans" pitchFamily="1" charset="0"/>
                <a:cs typeface="Basic Sans" pitchFamily="1" charset="0"/>
              </a:rPr>
              <a:t> </a:t>
            </a:r>
            <a:r>
              <a:t>aus (siehe Folien 12, 13, 14) und haben als Ziel die Entwicklung von </a:t>
            </a:r>
            <a:r>
              <a:rPr b="1" cap="none">
                <a:solidFill>
                  <a:schemeClr val="accent5"/>
                </a:solidFill>
              </a:rPr>
              <a:t>Prototypen</a:t>
            </a:r>
            <a:r>
              <a:t>, Vorläufer, die erprobt, geprüft und </a:t>
            </a:r>
            <a:r>
              <a:rPr i="1" cap="none"/>
              <a:t>finalisiert</a:t>
            </a:r>
            <a:r>
              <a:t> werden und sodann über ein </a:t>
            </a:r>
            <a:r>
              <a:rPr b="1" cap="none">
                <a:solidFill>
                  <a:schemeClr val="accent5"/>
                </a:solidFill>
              </a:rPr>
              <a:t>Minimum </a:t>
            </a:r>
            <a:r>
              <a:rPr b="1" cap="none">
                <a:solidFill>
                  <a:schemeClr val="accent5"/>
                </a:solidFill>
              </a:rPr>
              <a:t>Viable Product</a:t>
            </a:r>
            <a:r>
              <a:t> (</a:t>
            </a:r>
            <a:r>
              <a:t>MVP) bis zur </a:t>
            </a:r>
            <a:r>
              <a:rPr b="1" cap="none">
                <a:solidFill>
                  <a:schemeClr val="accent5"/>
                </a:solidFill>
              </a:rPr>
              <a:t>Nullserie</a:t>
            </a:r>
            <a:r>
              <a:t> führen. </a:t>
            </a:r>
            <a:br/>
          </a:p>
          <a:p>
            <a:pPr indent="0" defTabSz="914400">
              <a:lnSpc>
                <a:spcPct val="110000"/>
              </a:lnSpc>
              <a:spcBef>
                <a:spcPts val="280"/>
              </a:spcBef>
              <a:spcAft>
                <a:spcPts val="275"/>
              </a:spcAft>
              <a:buNone/>
              <a:tabLst>
                <a:tab pos="0" algn="l"/>
              </a:tabLst>
              <a:defRPr sz="1600" cap="none">
                <a:latin typeface="Cambria" pitchFamily="2" charset="0"/>
                <a:ea typeface="Basic Sans" pitchFamily="1" charset="0"/>
                <a:cs typeface="Basic Sans" pitchFamily="1" charset="0"/>
              </a:defRPr>
            </a:pPr>
            <a:r>
              <a:t>Die Produktentwicklung verlangt mehrere Disziplinen und deren Verknüpfung. Stichworte sind:  </a:t>
            </a:r>
            <a:br/>
            <a:r>
              <a:t>– Funktion und Performance, </a:t>
            </a:r>
            <a:br/>
            <a:r>
              <a:t>– Konstruktion und industrielle Machbarkeit / Skalierung, </a:t>
            </a:r>
            <a:br/>
            <a:r>
              <a:t>– Ästhetik und Haptik, </a:t>
            </a:r>
            <a:br/>
            <a:r>
              <a:t>– Gesetze und Verordnungen, </a:t>
            </a:r>
            <a:br/>
            <a:r>
              <a:t>– Reparatur und Service, </a:t>
            </a:r>
            <a:br/>
            <a:r>
              <a:t>– Umwelt und Nachhaltigkeit.</a:t>
            </a:r>
          </a:p>
          <a:p>
            <a:pPr indent="0" defTabSz="914400">
              <a:lnSpc>
                <a:spcPct val="100000"/>
              </a:lnSpc>
              <a:spcBef>
                <a:spcPts val="1280"/>
              </a:spcBef>
              <a:spcAft>
                <a:spcPts val="280"/>
              </a:spcAft>
              <a:buNone/>
              <a:tabLst>
                <a:tab pos="0" algn="l"/>
              </a:tabLst>
              <a:defRPr sz="1500" cap="none">
                <a:solidFill>
                  <a:srgbClr val="000000"/>
                </a:solidFill>
                <a:latin typeface="Cambria" pitchFamily="2" charset="0"/>
                <a:ea typeface="Basic Sans" pitchFamily="1" charset="0"/>
                <a:cs typeface="Basic Sans" pitchFamily="1" charset="0"/>
              </a:defRPr>
            </a:pPr>
            <a:r>
              <a:rPr i="1" cap="none"/>
              <a:t>Auf vier reduziert: Performance, Machbarkeit, Gesetze, Nachhaltigkeit.</a:t>
            </a:r>
            <a:r>
              <a:t> </a:t>
            </a: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Hg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defRPr cap="none">
                <a:latin typeface="Arial" pitchFamily="2" charset="0"/>
                <a:ea typeface="Arial" pitchFamily="2" charset="0"/>
                <a:cs typeface="Arial" pitchFamily="2" charset="0"/>
              </a:defRPr>
            </a:pPr>
            <a:fld id="{72EDFA3F-719F-B80C-D155-8759B41B27D2}" type="slidenum">
              <a:t>41</a:t>
            </a:fld>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E0LAADDRwAAWSkAABAAAAAmAAAACAAAAP//////////MAAAABQAAAAAAAAAAAD//wAAAQAAAP//AAABAA=="/>
              </a:ext>
            </a:extLst>
          </p:cNvSpPr>
          <p:nvPr/>
        </p:nvSpPr>
        <p:spPr>
          <a:xfrm>
            <a:off x="9396730" y="1837055"/>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br/>
            <a:r>
              <a:rPr sz="1200" cap="none">
                <a:solidFill>
                  <a:srgbClr val="FF0000"/>
                </a:solidFill>
                <a:latin typeface="Cambria" pitchFamily="2" charset="0"/>
                <a:ea typeface="Arial" pitchFamily="2" charset="0"/>
                <a:cs typeface="Arial" pitchFamily="2" charset="0"/>
              </a:rPr>
              <a:t>Performance</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Machbarkeit</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Gesetze</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Nachhaltigkeit</a:t>
            </a:r>
            <a:r>
              <a:rPr sz="1200" cap="none">
                <a:solidFill>
                  <a:srgbClr val="000000"/>
                </a:solidFill>
                <a:latin typeface="Cambria" pitchFamily="2" charset="0"/>
                <a:ea typeface="Arial" pitchFamily="2" charset="0"/>
                <a:cs typeface="Arial" pitchFamily="2" charset="0"/>
              </a:rPr>
              <a:t>.</a:t>
            </a:r>
            <a:endParaRPr sz="1200" cap="none">
              <a:solidFill>
                <a:srgbClr val="000000"/>
              </a:solidFill>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42.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KA71z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Sans" pitchFamily="1" charset="0"/>
                <a:cs typeface="Basic Sans" pitchFamily="1" charset="0"/>
              </a:rPr>
              <a:t>Produktentwicklung 2/3</a:t>
            </a:r>
            <a:endParaRPr sz="2400" b="1" cap="none">
              <a:solidFill>
                <a:schemeClr val="accent5"/>
              </a:solidFill>
              <a:latin typeface="Cambria" pitchFamily="2" charset="0"/>
              <a:ea typeface="Basic Sans" pitchFamily="1" charset="0"/>
              <a:cs typeface="Basic Sans"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Hg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defRPr cap="none">
                <a:latin typeface="Arial" pitchFamily="2" charset="0"/>
                <a:ea typeface="Arial" pitchFamily="2" charset="0"/>
                <a:cs typeface="Arial" pitchFamily="2" charset="0"/>
              </a:defRPr>
            </a:pPr>
            <a:fld id="{526F4515-5BBF-3AB3-F1D7-ADE60B9907F8}" type="slidenum">
              <a:t>42</a:t>
            </a:fld>
          </a:p>
        </p:txBody>
      </p:sp>
      <p:graphicFrame>
        <p:nvGraphicFramePr>
          <p:cNvPr id="5" name=""/>
          <p:cNvGraphicFramePr>
            <a:graphicFrameLocks noGrp="1"/>
          </p:cNvGraphicFramePr>
          <p:nvPr/>
        </p:nvGraphicFramePr>
        <p:xfrm>
          <a:off x="1435100" y="1885950"/>
          <a:ext cx="7893050" cy="3117850"/>
        </p:xfrm>
        <a:graphic>
          <a:graphicData uri="http://schemas.openxmlformats.org/drawingml/2006/table">
            <a:tbl>
              <a:tblPr>
                <a:noFill/>
              </a:tblPr>
              <a:tblGrid>
                <a:gridCol w="2630805"/>
                <a:gridCol w="2630805"/>
                <a:gridCol w="2631440"/>
              </a:tblGrid>
              <a:tr h="771525">
                <a:tc>
                  <a:txBody>
                    <a:bodyPr wrap="square" numCol="1"/>
                    <a:lstStyle/>
                    <a:p>
                      <a:pPr marL="0" marR="0" indent="0" algn="ctr">
                        <a:buNone/>
                      </a:pPr>
                    </a:p>
                  </a:txBody>
                  <a:tcPr marL="35560" marR="35560" marT="35560" marB="35560" vert="horz">
                    <a:lnL w="28575" cap="flat" cmpd="sng" algn="ctr">
                      <a:solidFill>
                        <a:srgbClr val="2F75B5"/>
                      </a:solidFill>
                      <a:prstDash val="solid"/>
                      <a:headEnd type="none"/>
                      <a:tailEnd type="none"/>
                    </a:lnL>
                    <a:lnR w="28575" cap="flat" cmpd="sng" algn="ctr">
                      <a:solidFill>
                        <a:srgbClr val="2F75B5"/>
                      </a:solidFill>
                      <a:prstDash val="solid"/>
                      <a:headEnd type="none"/>
                      <a:tailEnd type="none"/>
                    </a:lnR>
                    <a:lnT w="635" cap="flat" cmpd="sng" algn="ctr">
                      <a:solidFill>
                        <a:srgbClr val="000000"/>
                      </a:solidFill>
                      <a:prstDash val="solid"/>
                      <a:headEnd type="none"/>
                      <a:tailEnd type="none"/>
                    </a:lnT>
                    <a:lnB w="6350" cap="flat" cmpd="sng" algn="ctr">
                      <a:solidFill>
                        <a:schemeClr val="tx1"/>
                      </a:solidFill>
                      <a:prstDash val="solid"/>
                      <a:headEnd type="none"/>
                      <a:tailEnd type="none"/>
                    </a:lnB>
                    <a:lnTlToBr>
                      <a:noFill/>
                    </a:lnTlToBr>
                    <a:lnBlToTr>
                      <a:noFill/>
                    </a:lnBlToTr>
                    <a:noFill/>
                  </a:tcPr>
                </a:tc>
                <a:tc>
                  <a:txBody>
                    <a:bodyPr wrap="square" numCol="1"/>
                    <a:lstStyle/>
                    <a:p>
                      <a:pPr marL="0" marR="0" indent="0" algn="ctr">
                        <a:buNone/>
                        <a:defRPr sz="1200" b="1" cap="none">
                          <a:solidFill>
                            <a:srgbClr val="FF0000"/>
                          </a:solidFill>
                        </a:defRPr>
                      </a:pPr>
                    </a:p>
                    <a:p>
                      <a:pPr marL="0" marR="0" indent="0" algn="ctr">
                        <a:buNone/>
                        <a:defRPr sz="1200" b="1" cap="none">
                          <a:solidFill>
                            <a:srgbClr val="FF0000"/>
                          </a:solidFill>
                        </a:defRPr>
                      </a:pPr>
                      <a:r>
                        <a:t>Prototyp</a:t>
                      </a:r>
                    </a:p>
                  </a:txBody>
                  <a:tcPr marL="35560" marR="35560" marT="35560" marB="35560" vert="horz">
                    <a:lnL w="28575" cap="flat" cmpd="sng" algn="ctr">
                      <a:solidFill>
                        <a:srgbClr val="2F75B5"/>
                      </a:solidFill>
                      <a:prstDash val="solid"/>
                      <a:headEnd type="none"/>
                      <a:tailEnd type="none"/>
                    </a:lnL>
                    <a:lnR w="28575" cap="flat" cmpd="sng" algn="ctr">
                      <a:solidFill>
                        <a:srgbClr val="2F75B5"/>
                      </a:solidFill>
                      <a:prstDash val="solid"/>
                      <a:headEnd type="none"/>
                      <a:tailEnd type="none"/>
                    </a:lnR>
                    <a:lnT w="635" cap="flat" cmpd="sng" algn="ctr">
                      <a:solidFill>
                        <a:srgbClr val="000000"/>
                      </a:solidFill>
                      <a:prstDash val="solid"/>
                      <a:headEnd type="none"/>
                      <a:tailEnd type="none"/>
                    </a:lnT>
                    <a:lnB w="6350" cap="flat" cmpd="sng" algn="ctr">
                      <a:solidFill>
                        <a:schemeClr val="tx1"/>
                      </a:solidFill>
                      <a:prstDash val="solid"/>
                      <a:headEnd type="none"/>
                      <a:tailEnd type="none"/>
                    </a:lnB>
                    <a:lnTlToBr>
                      <a:noFill/>
                    </a:lnTlToBr>
                    <a:lnBlToTr>
                      <a:noFill/>
                    </a:lnBlToTr>
                    <a:noFill/>
                  </a:tcPr>
                </a:tc>
                <a:tc>
                  <a:txBody>
                    <a:bodyPr wrap="square" numCol="1"/>
                    <a:lstStyle/>
                    <a:p>
                      <a:pPr marL="0" marR="0" indent="0" algn="ctr">
                        <a:buNone/>
                        <a:defRPr sz="1200" b="1" cap="none">
                          <a:solidFill>
                            <a:srgbClr val="FF0000"/>
                          </a:solidFill>
                        </a:defRPr>
                      </a:pPr>
                    </a:p>
                    <a:p>
                      <a:pPr marL="0" marR="0" indent="0" algn="ctr">
                        <a:buNone/>
                        <a:defRPr sz="1200" b="1" cap="none">
                          <a:solidFill>
                            <a:srgbClr val="FF0000"/>
                          </a:solidFill>
                        </a:defRPr>
                      </a:pPr>
                      <a:r>
                        <a:t>Minimum </a:t>
                      </a:r>
                      <a:r>
                        <a:t>Viable Product</a:t>
                      </a:r>
                    </a:p>
                    <a:p>
                      <a:pPr marL="0" marR="0" indent="0" algn="ctr">
                        <a:buNone/>
                        <a:defRPr sz="1200" b="1" cap="none">
                          <a:solidFill>
                            <a:srgbClr val="FF0000"/>
                          </a:solidFill>
                        </a:defRPr>
                      </a:pPr>
                      <a:r>
                        <a:t>(</a:t>
                      </a:r>
                      <a:r>
                        <a:t>MVP)</a:t>
                      </a:r>
                    </a:p>
                  </a:txBody>
                  <a:tcPr marL="35560" marR="35560" marT="35560" marB="35560" vert="horz">
                    <a:lnL w="28575" cap="flat" cmpd="sng" algn="ctr">
                      <a:solidFill>
                        <a:srgbClr val="2F75B5"/>
                      </a:solidFill>
                      <a:prstDash val="solid"/>
                      <a:headEnd type="none"/>
                      <a:tailEnd type="none"/>
                    </a:lnL>
                    <a:lnR w="28575" cap="flat" cmpd="sng" algn="ctr">
                      <a:solidFill>
                        <a:srgbClr val="2F75B5"/>
                      </a:solidFill>
                      <a:prstDash val="solid"/>
                      <a:headEnd type="none"/>
                      <a:tailEnd type="none"/>
                    </a:lnR>
                    <a:lnT w="635" cap="flat" cmpd="sng" algn="ctr">
                      <a:solidFill>
                        <a:srgbClr val="000000"/>
                      </a:solidFill>
                      <a:prstDash val="solid"/>
                      <a:headEnd type="none"/>
                      <a:tailEnd type="none"/>
                    </a:lnT>
                    <a:lnB w="6350" cap="flat" cmpd="sng" algn="ctr">
                      <a:solidFill>
                        <a:schemeClr val="tx1"/>
                      </a:solidFill>
                      <a:prstDash val="solid"/>
                      <a:headEnd type="none"/>
                      <a:tailEnd type="none"/>
                    </a:lnB>
                    <a:lnTlToBr>
                      <a:noFill/>
                    </a:lnTlToBr>
                    <a:lnBlToTr>
                      <a:noFill/>
                    </a:lnBlToTr>
                    <a:noFill/>
                  </a:tcPr>
                </a:tc>
                <a:extLst>
                  <a:ext uri="smNativeData">
                    <pr:rowheight xmlns="" xmlns:pr="smNativeData" dt="1765117934" type="min" val="771525"/>
                  </a:ext>
                </a:extLst>
              </a:tr>
              <a:tr h="771525">
                <a:tc>
                  <a:txBody>
                    <a:bodyPr wrap="square" numCol="1"/>
                    <a:lstStyle/>
                    <a:p>
                      <a:pPr marL="0" marR="0" indent="0" algn="ctr">
                        <a:buNone/>
                        <a:defRPr sz="1200" b="1" cap="none">
                          <a:solidFill>
                            <a:srgbClr val="FF0000"/>
                          </a:solidFill>
                        </a:defRPr>
                      </a:pPr>
                      <a:r>
                        <a:t>Zweck</a:t>
                      </a:r>
                    </a:p>
                  </a:txBody>
                  <a:tcPr marL="35560" marR="35560" marT="35560" marB="35560" vert="horz">
                    <a:lnL w="28575" cap="flat" cmpd="sng" algn="ctr">
                      <a:solidFill>
                        <a:srgbClr val="2F75B5"/>
                      </a:solidFill>
                      <a:prstDash val="solid"/>
                      <a:headEnd type="none"/>
                      <a:tailEnd type="none"/>
                    </a:lnL>
                    <a:lnR w="28575" cap="flat" cmpd="sng" algn="ctr">
                      <a:solidFill>
                        <a:srgbClr val="2F75B5"/>
                      </a:solidFill>
                      <a:prstDash val="solid"/>
                      <a:headEnd type="none"/>
                      <a:tailEnd type="none"/>
                    </a:lnR>
                    <a:lnT w="6350" cap="flat" cmpd="sng" algn="ctr">
                      <a:solidFill>
                        <a:schemeClr val="tx1"/>
                      </a:solidFill>
                      <a:prstDash val="solid"/>
                      <a:headEnd type="none"/>
                      <a:tailEnd type="none"/>
                    </a:lnT>
                    <a:lnB w="6350" cap="flat" cmpd="sng" algn="ctr">
                      <a:solidFill>
                        <a:schemeClr val="tx1"/>
                      </a:solidFill>
                      <a:prstDash val="solid"/>
                      <a:headEnd type="none"/>
                      <a:tailEnd type="none"/>
                    </a:lnB>
                    <a:lnTlToBr>
                      <a:noFill/>
                    </a:lnTlToBr>
                    <a:lnBlToTr>
                      <a:noFill/>
                    </a:lnBlToTr>
                    <a:noFill/>
                  </a:tcPr>
                </a:tc>
                <a:tc>
                  <a:txBody>
                    <a:bodyPr wrap="square" numCol="1"/>
                    <a:lstStyle/>
                    <a:p>
                      <a:pPr marL="0" marR="0" indent="0" algn="ctr">
                        <a:buNone/>
                        <a:defRPr sz="1200" cap="none"/>
                      </a:pPr>
                      <a:r>
                        <a:t>Validierung des Konzepts, Test der Funktionalität, interne Erprobung.</a:t>
                      </a:r>
                    </a:p>
                  </a:txBody>
                  <a:tcPr marL="35560" marR="35560" marT="35560" marB="35560" vert="horz">
                    <a:lnL w="28575" cap="flat" cmpd="sng" algn="ctr">
                      <a:solidFill>
                        <a:srgbClr val="2F75B5"/>
                      </a:solidFill>
                      <a:prstDash val="solid"/>
                      <a:headEnd type="none"/>
                      <a:tailEnd type="none"/>
                    </a:lnL>
                    <a:lnR w="28575" cap="flat" cmpd="sng" algn="ctr">
                      <a:solidFill>
                        <a:srgbClr val="2F75B5"/>
                      </a:solidFill>
                      <a:prstDash val="solid"/>
                      <a:headEnd type="none"/>
                      <a:tailEnd type="none"/>
                    </a:lnR>
                    <a:lnT w="6350" cap="flat" cmpd="sng" algn="ctr">
                      <a:solidFill>
                        <a:schemeClr val="tx1"/>
                      </a:solidFill>
                      <a:prstDash val="solid"/>
                      <a:headEnd type="none"/>
                      <a:tailEnd type="none"/>
                    </a:lnT>
                    <a:lnB w="6350" cap="flat" cmpd="sng" algn="ctr">
                      <a:solidFill>
                        <a:schemeClr val="tx1"/>
                      </a:solidFill>
                      <a:prstDash val="solid"/>
                      <a:headEnd type="none"/>
                      <a:tailEnd type="none"/>
                    </a:lnB>
                    <a:lnTlToBr>
                      <a:noFill/>
                    </a:lnTlToBr>
                    <a:lnBlToTr>
                      <a:noFill/>
                    </a:lnBlToTr>
                    <a:noFill/>
                  </a:tcPr>
                </a:tc>
                <a:tc>
                  <a:txBody>
                    <a:bodyPr wrap="square" numCol="1"/>
                    <a:lstStyle/>
                    <a:p>
                      <a:pPr marL="0" marR="0" indent="0" algn="ctr">
                        <a:buNone/>
                        <a:defRPr sz="1200" cap="none"/>
                      </a:pPr>
                      <a:r>
                        <a:t>Kann ersten Kunden (</a:t>
                      </a:r>
                      <a:r>
                        <a:t>early </a:t>
                      </a:r>
                      <a:r>
                        <a:t>birds) gezeigt werden, die noch Feedback geben und Preis einschätzen. </a:t>
                      </a:r>
                    </a:p>
                  </a:txBody>
                  <a:tcPr marL="35560" marR="35560" marT="35560" marB="35560" vert="horz">
                    <a:lnL w="28575" cap="flat" cmpd="sng" algn="ctr">
                      <a:solidFill>
                        <a:srgbClr val="2F75B5"/>
                      </a:solidFill>
                      <a:prstDash val="solid"/>
                      <a:headEnd type="none"/>
                      <a:tailEnd type="none"/>
                    </a:lnL>
                    <a:lnR w="28575" cap="flat" cmpd="sng" algn="ctr">
                      <a:solidFill>
                        <a:srgbClr val="2F75B5"/>
                      </a:solidFill>
                      <a:prstDash val="solid"/>
                      <a:headEnd type="none"/>
                      <a:tailEnd type="none"/>
                    </a:lnR>
                    <a:lnT w="6350" cap="flat" cmpd="sng" algn="ctr">
                      <a:solidFill>
                        <a:schemeClr val="tx1"/>
                      </a:solidFill>
                      <a:prstDash val="solid"/>
                      <a:headEnd type="none"/>
                      <a:tailEnd type="none"/>
                    </a:lnT>
                    <a:lnB w="6350" cap="flat" cmpd="sng" algn="ctr">
                      <a:solidFill>
                        <a:schemeClr val="tx1"/>
                      </a:solidFill>
                      <a:prstDash val="solid"/>
                      <a:headEnd type="none"/>
                      <a:tailEnd type="none"/>
                    </a:lnB>
                    <a:lnTlToBr>
                      <a:noFill/>
                    </a:lnTlToBr>
                    <a:lnBlToTr>
                      <a:noFill/>
                    </a:lnBlToTr>
                    <a:noFill/>
                  </a:tcPr>
                </a:tc>
                <a:extLst>
                  <a:ext uri="smNativeData">
                    <pr:rowheight xmlns="" xmlns:pr="smNativeData" dt="1765117934" type="min" val="771525"/>
                  </a:ext>
                </a:extLst>
              </a:tr>
              <a:tr h="771525">
                <a:tc>
                  <a:txBody>
                    <a:bodyPr wrap="square" numCol="1"/>
                    <a:lstStyle/>
                    <a:p>
                      <a:pPr marL="0" marR="0" indent="0" algn="ctr">
                        <a:buNone/>
                        <a:defRPr sz="1200" b="1" cap="none">
                          <a:solidFill>
                            <a:srgbClr val="FF0000"/>
                          </a:solidFill>
                        </a:defRPr>
                      </a:pPr>
                      <a:r>
                        <a:t>Stand der Arbeiten</a:t>
                      </a:r>
                    </a:p>
                  </a:txBody>
                  <a:tcPr marL="35560" marR="35560" marT="35560" marB="35560" vert="horz">
                    <a:lnL w="28575" cap="flat" cmpd="sng" algn="ctr">
                      <a:solidFill>
                        <a:srgbClr val="2F75B5"/>
                      </a:solidFill>
                      <a:prstDash val="solid"/>
                      <a:headEnd type="none"/>
                      <a:tailEnd type="none"/>
                    </a:lnL>
                    <a:lnR w="28575" cap="flat" cmpd="sng" algn="ctr">
                      <a:solidFill>
                        <a:srgbClr val="2F75B5"/>
                      </a:solidFill>
                      <a:prstDash val="solid"/>
                      <a:headEnd type="none"/>
                      <a:tailEnd type="none"/>
                    </a:lnR>
                    <a:lnT w="6350" cap="flat" cmpd="sng" algn="ctr">
                      <a:solidFill>
                        <a:schemeClr val="tx1"/>
                      </a:solidFill>
                      <a:prstDash val="solid"/>
                      <a:headEnd type="none"/>
                      <a:tailEnd type="none"/>
                    </a:lnT>
                    <a:lnB w="6350" cap="flat" cmpd="sng" algn="ctr">
                      <a:solidFill>
                        <a:schemeClr val="tx1"/>
                      </a:solidFill>
                      <a:prstDash val="solid"/>
                      <a:headEnd type="none"/>
                      <a:tailEnd type="none"/>
                    </a:lnB>
                    <a:lnTlToBr>
                      <a:noFill/>
                    </a:lnTlToBr>
                    <a:lnBlToTr>
                      <a:noFill/>
                    </a:lnBlToTr>
                    <a:noFill/>
                  </a:tcPr>
                </a:tc>
                <a:tc>
                  <a:txBody>
                    <a:bodyPr wrap="square" numCol="1"/>
                    <a:lstStyle/>
                    <a:p>
                      <a:pPr marL="0" marR="0" indent="0" algn="ctr">
                        <a:buNone/>
                        <a:defRPr sz="1200" cap="none"/>
                      </a:pPr>
                      <a:r>
                        <a:t>Eventuell nur zum Teil </a:t>
                      </a:r>
                      <a:r>
                        <a:t>funktions-fähig, Prototyp kann manches simulieren, ist in Aspekten noch rudimentär</a:t>
                      </a:r>
                    </a:p>
                  </a:txBody>
                  <a:tcPr marL="35560" marR="35560" marT="35560" marB="35560" vert="horz">
                    <a:lnL w="28575" cap="flat" cmpd="sng" algn="ctr">
                      <a:solidFill>
                        <a:srgbClr val="2F75B5"/>
                      </a:solidFill>
                      <a:prstDash val="solid"/>
                      <a:headEnd type="none"/>
                      <a:tailEnd type="none"/>
                    </a:lnL>
                    <a:lnR w="28575" cap="flat" cmpd="sng" algn="ctr">
                      <a:solidFill>
                        <a:srgbClr val="2F75B5"/>
                      </a:solidFill>
                      <a:prstDash val="solid"/>
                      <a:headEnd type="none"/>
                      <a:tailEnd type="none"/>
                    </a:lnR>
                    <a:lnT w="6350" cap="flat" cmpd="sng" algn="ctr">
                      <a:solidFill>
                        <a:schemeClr val="tx1"/>
                      </a:solidFill>
                      <a:prstDash val="solid"/>
                      <a:headEnd type="none"/>
                      <a:tailEnd type="none"/>
                    </a:lnT>
                    <a:lnB w="6350" cap="flat" cmpd="sng" algn="ctr">
                      <a:solidFill>
                        <a:schemeClr val="tx1"/>
                      </a:solidFill>
                      <a:prstDash val="solid"/>
                      <a:headEnd type="none"/>
                      <a:tailEnd type="none"/>
                    </a:lnB>
                    <a:lnTlToBr>
                      <a:noFill/>
                    </a:lnTlToBr>
                    <a:lnBlToTr>
                      <a:noFill/>
                    </a:lnBlToTr>
                    <a:noFill/>
                  </a:tcPr>
                </a:tc>
                <a:tc>
                  <a:txBody>
                    <a:bodyPr wrap="square" numCol="1"/>
                    <a:lstStyle/>
                    <a:p>
                      <a:pPr marL="0" marR="0" indent="0" algn="ctr">
                        <a:buNone/>
                        <a:defRPr sz="1200" cap="none"/>
                      </a:pPr>
                      <a:r>
                        <a:t>Wirkt professionell, ist voll funktionsfähig und bietet Erlebnis der Nutzung ohne Einschränkung.</a:t>
                      </a:r>
                    </a:p>
                  </a:txBody>
                  <a:tcPr marL="35560" marR="35560" marT="35560" marB="35560" vert="horz">
                    <a:lnL w="28575" cap="flat" cmpd="sng" algn="ctr">
                      <a:solidFill>
                        <a:srgbClr val="2F75B5"/>
                      </a:solidFill>
                      <a:prstDash val="solid"/>
                      <a:headEnd type="none"/>
                      <a:tailEnd type="none"/>
                    </a:lnL>
                    <a:lnR w="28575" cap="flat" cmpd="sng" algn="ctr">
                      <a:solidFill>
                        <a:srgbClr val="2F75B5"/>
                      </a:solidFill>
                      <a:prstDash val="solid"/>
                      <a:headEnd type="none"/>
                      <a:tailEnd type="none"/>
                    </a:lnR>
                    <a:lnT w="6350" cap="flat" cmpd="sng" algn="ctr">
                      <a:solidFill>
                        <a:schemeClr val="tx1"/>
                      </a:solidFill>
                      <a:prstDash val="solid"/>
                      <a:headEnd type="none"/>
                      <a:tailEnd type="none"/>
                    </a:lnT>
                    <a:lnB w="6350" cap="flat" cmpd="sng" algn="ctr">
                      <a:solidFill>
                        <a:schemeClr val="tx1"/>
                      </a:solidFill>
                      <a:prstDash val="solid"/>
                      <a:headEnd type="none"/>
                      <a:tailEnd type="none"/>
                    </a:lnB>
                    <a:lnTlToBr>
                      <a:noFill/>
                    </a:lnTlToBr>
                    <a:lnBlToTr>
                      <a:noFill/>
                    </a:lnBlToTr>
                    <a:noFill/>
                  </a:tcPr>
                </a:tc>
                <a:extLst>
                  <a:ext uri="smNativeData">
                    <pr:rowheight xmlns="" xmlns:pr="smNativeData" dt="1765117934" type="min" val="771525"/>
                  </a:ext>
                </a:extLst>
              </a:tr>
              <a:tr h="772160">
                <a:tc>
                  <a:txBody>
                    <a:bodyPr wrap="square" numCol="1"/>
                    <a:lstStyle/>
                    <a:p>
                      <a:pPr marL="0" marR="0" indent="0" algn="ctr">
                        <a:buNone/>
                        <a:defRPr sz="1200" b="1" cap="none">
                          <a:solidFill>
                            <a:srgbClr val="FF0000"/>
                          </a:solidFill>
                        </a:defRPr>
                      </a:pPr>
                      <a:r>
                        <a:t>Fokus</a:t>
                      </a:r>
                    </a:p>
                  </a:txBody>
                  <a:tcPr marL="35560" marR="35560" marT="35560" marB="35560" vert="horz">
                    <a:lnL w="28575" cap="flat" cmpd="sng" algn="ctr">
                      <a:solidFill>
                        <a:srgbClr val="2F75B5"/>
                      </a:solidFill>
                      <a:prstDash val="solid"/>
                      <a:headEnd type="none"/>
                      <a:tailEnd type="none"/>
                    </a:lnL>
                    <a:lnR w="28575" cap="flat" cmpd="sng" algn="ctr">
                      <a:solidFill>
                        <a:srgbClr val="2F75B5"/>
                      </a:solidFill>
                      <a:prstDash val="solid"/>
                      <a:headEnd type="none"/>
                      <a:tailEnd type="none"/>
                    </a:lnR>
                    <a:lnT w="6350" cap="flat" cmpd="sng" algn="ctr">
                      <a:solidFill>
                        <a:schemeClr val="tx1"/>
                      </a:solidFill>
                      <a:prstDash val="solid"/>
                      <a:headEnd type="none"/>
                      <a:tailEnd type="none"/>
                    </a:lnT>
                    <a:lnB w="635" cap="flat" cmpd="sng" algn="ctr">
                      <a:solidFill>
                        <a:srgbClr val="000000"/>
                      </a:solidFill>
                      <a:prstDash val="solid"/>
                      <a:headEnd type="none"/>
                      <a:tailEnd type="none"/>
                    </a:lnB>
                    <a:lnTlToBr>
                      <a:noFill/>
                    </a:lnTlToBr>
                    <a:lnBlToTr>
                      <a:noFill/>
                    </a:lnBlToTr>
                    <a:noFill/>
                  </a:tcPr>
                </a:tc>
                <a:tc>
                  <a:txBody>
                    <a:bodyPr wrap="square" numCol="1"/>
                    <a:lstStyle/>
                    <a:p>
                      <a:pPr marL="0" marR="0" indent="0" algn="ctr">
                        <a:buNone/>
                        <a:defRPr sz="1200" cap="none"/>
                      </a:pPr>
                      <a:r>
                        <a:t>Das Produkt soll aus interner Sicht gut werden</a:t>
                      </a:r>
                    </a:p>
                  </a:txBody>
                  <a:tcPr marL="35560" marR="35560" marT="35560" marB="35560" vert="horz">
                    <a:lnL w="28575" cap="flat" cmpd="sng" algn="ctr">
                      <a:solidFill>
                        <a:srgbClr val="2F75B5"/>
                      </a:solidFill>
                      <a:prstDash val="solid"/>
                      <a:headEnd type="none"/>
                      <a:tailEnd type="none"/>
                    </a:lnL>
                    <a:lnR w="28575" cap="flat" cmpd="sng" algn="ctr">
                      <a:solidFill>
                        <a:srgbClr val="2F75B5"/>
                      </a:solidFill>
                      <a:prstDash val="solid"/>
                      <a:headEnd type="none"/>
                      <a:tailEnd type="none"/>
                    </a:lnR>
                    <a:lnT w="6350" cap="flat" cmpd="sng" algn="ctr">
                      <a:solidFill>
                        <a:schemeClr val="tx1"/>
                      </a:solidFill>
                      <a:prstDash val="solid"/>
                      <a:headEnd type="none"/>
                      <a:tailEnd type="none"/>
                    </a:lnT>
                    <a:lnB w="635" cap="flat" cmpd="sng" algn="ctr">
                      <a:solidFill>
                        <a:srgbClr val="000000"/>
                      </a:solidFill>
                      <a:prstDash val="solid"/>
                      <a:headEnd type="none"/>
                      <a:tailEnd type="none"/>
                    </a:lnB>
                    <a:lnTlToBr>
                      <a:noFill/>
                    </a:lnTlToBr>
                    <a:lnBlToTr>
                      <a:noFill/>
                    </a:lnBlToTr>
                    <a:noFill/>
                  </a:tcPr>
                </a:tc>
                <a:tc>
                  <a:txBody>
                    <a:bodyPr wrap="square" numCol="1"/>
                    <a:lstStyle/>
                    <a:p>
                      <a:pPr marL="0" marR="0" indent="0" algn="ctr">
                        <a:buNone/>
                        <a:defRPr sz="1200" cap="none"/>
                      </a:pPr>
                      <a:r>
                        <a:t>Die Kunden sollen bereit sein, dafür zu bezahlen? Sie sollen die Problemlösung sehen.</a:t>
                      </a:r>
                    </a:p>
                  </a:txBody>
                  <a:tcPr marL="35560" marR="35560" marT="35560" marB="35560" vert="horz">
                    <a:lnL w="28575" cap="flat" cmpd="sng" algn="ctr">
                      <a:solidFill>
                        <a:srgbClr val="2F75B5"/>
                      </a:solidFill>
                      <a:prstDash val="solid"/>
                      <a:headEnd type="none"/>
                      <a:tailEnd type="none"/>
                    </a:lnL>
                    <a:lnR w="28575" cap="flat" cmpd="sng" algn="ctr">
                      <a:solidFill>
                        <a:srgbClr val="2F75B5"/>
                      </a:solidFill>
                      <a:prstDash val="solid"/>
                      <a:headEnd type="none"/>
                      <a:tailEnd type="none"/>
                    </a:lnR>
                    <a:lnT w="6350" cap="flat" cmpd="sng" algn="ctr">
                      <a:solidFill>
                        <a:schemeClr val="tx1"/>
                      </a:solidFill>
                      <a:prstDash val="solid"/>
                      <a:headEnd type="none"/>
                      <a:tailEnd type="none"/>
                    </a:lnT>
                    <a:lnB w="635" cap="flat" cmpd="sng" algn="ctr">
                      <a:solidFill>
                        <a:srgbClr val="000000"/>
                      </a:solidFill>
                      <a:prstDash val="solid"/>
                      <a:headEnd type="none"/>
                      <a:tailEnd type="none"/>
                    </a:lnB>
                    <a:lnTlToBr>
                      <a:noFill/>
                    </a:lnTlToBr>
                    <a:lnBlToTr>
                      <a:noFill/>
                    </a:lnBlToTr>
                    <a:noFill/>
                  </a:tcPr>
                </a:tc>
                <a:extLst>
                  <a:ext uri="smNativeData">
                    <pr:rowheight xmlns="" xmlns:pr="smNativeData" dt="1765117934" type="min" val="772160"/>
                  </a:ext>
                </a:extLst>
              </a:tr>
            </a:tbl>
          </a:graphicData>
        </a:graphic>
      </p:graphicFrame>
      <p:sp>
        <p:nvSpPr>
          <p:cNvPr id="6" name="Folienuntertitel1"/>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30zk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DEgAADLOwAAZyYAABAAAAAmAAAACAAAAP//////////MAAAABQAAAAAAAAAAAD//wAAAQAAAP//AAABAA=="/>
              </a:ext>
            </a:extLst>
          </p:cNvSpPr>
          <p:nvPr/>
        </p:nvSpPr>
        <p:spPr>
          <a:xfrm>
            <a:off x="553720" y="5233035"/>
            <a:ext cx="9166225" cy="1009650"/>
          </a:xfrm>
          <a:prstGeom prst="rect">
            <a:avLst/>
          </a:prstGeom>
          <a:noFill/>
          <a:ln>
            <a:noFill/>
          </a:ln>
          <a:effectLst/>
        </p:spPr>
        <p:txBody>
          <a:bodyPr vert="horz" wrap="square" lIns="91440" tIns="45720" rIns="91440" bIns="45720" numCol="1" spcCol="215900" anchor="t"/>
          <a:lstStyle/>
          <a:p>
            <a:pPr marL="342900" defTabSz="914400">
              <a:lnSpc>
                <a:spcPct val="110000"/>
              </a:lnSpc>
              <a:spcBef>
                <a:spcPts val="280"/>
              </a:spcBef>
              <a:spcAft>
                <a:spcPts val="275"/>
              </a:spcAft>
              <a:tabLst>
                <a:tab pos="0" algn="l"/>
              </a:tabLst>
              <a:defRPr sz="1600" cap="none">
                <a:latin typeface="Cambria" pitchFamily="2" charset="0"/>
                <a:ea typeface="Basic Sans" pitchFamily="1" charset="0"/>
                <a:cs typeface="Basic Sans" pitchFamily="1" charset="0"/>
              </a:defRPr>
            </a:pPr>
            <a:r>
              <a:t>Unterschiede zwischen Prototyp und </a:t>
            </a:r>
            <a:r>
              <a:t>MVP: Der Prototyp schließt die Entwicklungsarbeit mit der Demonstration der Machbarkeit ab und das </a:t>
            </a:r>
            <a:r>
              <a:t>MVP öffnet sich dem Markt und der Kundschaft. </a:t>
            </a:r>
          </a:p>
        </p:txBody>
      </p:sp>
    </p:spTree>
  </p:cSld>
  <p:clrMapOvr>
    <a:masterClrMapping/>
  </p:clrMapOvr>
  <p:timing>
    <p:tnLst>
      <p:par>
        <p:cTn id="1" dur="indefinite" restart="never" nodeType="tmRoot"/>
      </p:par>
    </p:tnLst>
  </p:timing>
</p:sld>
</file>

<file path=ppt/slides/slide43.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Sans" pitchFamily="1" charset="0"/>
                <a:cs typeface="Basic Sans" pitchFamily="1" charset="0"/>
              </a:rPr>
              <a:t>Produktentwicklung 3/3</a:t>
            </a:r>
            <a:endParaRPr sz="2400" b="1" cap="none">
              <a:solidFill>
                <a:schemeClr val="accent5"/>
              </a:solidFill>
              <a:latin typeface="Cambria" pitchFamily="2" charset="0"/>
              <a:ea typeface="Basic Sans" pitchFamily="1" charset="0"/>
              <a:cs typeface="Basic Sans"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MYX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gJAADLOwAAMiQAABAAAAAmAAAACAAAAL0QAAD//8EBMAAAABQAAAAAAAAAAAD//wAAAQAAAP//AAABAA=="/>
              </a:ext>
            </a:extLst>
          </p:cNvSpPr>
          <p:nvPr>
            <p:ph type="subTitle" idx="1"/>
          </p:nvPr>
        </p:nvSpPr>
        <p:spPr>
          <a:xfrm>
            <a:off x="553720" y="1549400"/>
            <a:ext cx="9166225" cy="4334510"/>
          </a:xfrm>
          <a:noFill/>
          <a:ln>
            <a:noFill/>
          </a:ln>
          <a:effectLst/>
        </p:spPr>
        <p:txBody>
          <a:bodyPr vert="horz" wrap="square" lIns="91440" tIns="45720" rIns="91440" bIns="45720" numCol="1" spcCol="215900" anchor="t">
            <a:prstTxWarp prst="textNoShape">
              <a:avLst/>
            </a:prstTxWarp>
          </a:bodyPr>
          <a:lstStyle/>
          <a:p>
            <a:pPr indent="0" defTabSz="914400">
              <a:lnSpc>
                <a:spcPct val="110000"/>
              </a:lnSpc>
              <a:spcBef>
                <a:spcPts val="280"/>
              </a:spcBef>
              <a:spcAft>
                <a:spcPts val="275"/>
              </a:spcAft>
              <a:buNone/>
              <a:tabLst>
                <a:tab pos="0" algn="l"/>
              </a:tabLst>
              <a:defRPr sz="1600" cap="none">
                <a:latin typeface="Cambria" pitchFamily="2" charset="0"/>
                <a:ea typeface="Basic Sans" pitchFamily="1" charset="0"/>
                <a:cs typeface="Basic Sans" pitchFamily="1" charset="0"/>
              </a:defRPr>
            </a:pPr>
            <a:r>
              <a:t>Zur Organisation in  der ersten Phase: Der Innovator </a:t>
            </a:r>
          </a:p>
          <a:p>
            <a:pPr indent="0" defTabSz="914400">
              <a:lnSpc>
                <a:spcPct val="110000"/>
              </a:lnSpc>
              <a:spcBef>
                <a:spcPts val="280"/>
              </a:spcBef>
              <a:spcAft>
                <a:spcPts val="275"/>
              </a:spcAft>
              <a:buNone/>
              <a:tabLst>
                <a:tab pos="0" algn="l"/>
              </a:tabLst>
              <a:defRPr sz="1600" cap="none">
                <a:latin typeface="Cambria" pitchFamily="2" charset="0"/>
                <a:ea typeface="Basic Sans" pitchFamily="1" charset="0"/>
                <a:cs typeface="Basic Sans" pitchFamily="1" charset="0"/>
              </a:defRPr>
            </a:pPr>
            <a:r>
              <a:t>– muss als Teamleitung dem heterogenen Team </a:t>
            </a:r>
            <a:r>
              <a:rPr i="1" cap="none"/>
              <a:t>Freiraum</a:t>
            </a:r>
            <a:r>
              <a:t> geben </a:t>
            </a:r>
            <a:br/>
            <a:r>
              <a:t>– und gleichzeitig kraftvoll zur </a:t>
            </a:r>
            <a:r>
              <a:t>Zielorientierung, zu Pragmatismus und zu Kompromissen drängen. Das verlangt </a:t>
            </a:r>
            <a:r>
              <a:rPr b="1" cap="none">
                <a:solidFill>
                  <a:schemeClr val="accent5"/>
                </a:solidFill>
              </a:rPr>
              <a:t>fachliche Souveränität und strenge Hierarchie im Team</a:t>
            </a:r>
            <a:r>
              <a:t>.</a:t>
            </a:r>
            <a:br/>
            <a:r>
              <a:t> </a:t>
            </a:r>
          </a:p>
          <a:p>
            <a:pPr indent="0" defTabSz="914400">
              <a:lnSpc>
                <a:spcPct val="110000"/>
              </a:lnSpc>
              <a:spcBef>
                <a:spcPts val="280"/>
              </a:spcBef>
              <a:spcAft>
                <a:spcPts val="275"/>
              </a:spcAft>
              <a:buNone/>
              <a:tabLst>
                <a:tab pos="0" algn="l"/>
              </a:tabLst>
              <a:defRPr sz="1600" cap="none">
                <a:latin typeface="Cambria" pitchFamily="2" charset="0"/>
                <a:ea typeface="Basic Sans" pitchFamily="1" charset="0"/>
                <a:cs typeface="Basic Sans" pitchFamily="1" charset="0"/>
              </a:defRPr>
            </a:pPr>
            <a:r>
              <a:t>Gleichzeitig muss der Innovator / Teamleiter in Partnerschaft mit einem Kapitalgeber </a:t>
            </a:r>
            <a:br/>
            <a:r>
              <a:t>– ein </a:t>
            </a:r>
            <a:r>
              <a:rPr b="1" cap="none">
                <a:solidFill>
                  <a:schemeClr val="accent5"/>
                </a:solidFill>
              </a:rPr>
              <a:t>Budget und einen Zeitrahmen erhalten</a:t>
            </a:r>
            <a:r>
              <a:t>. </a:t>
            </a:r>
            <a:br/>
            <a:br/>
            <a:r>
              <a:t>Sowohl bei Gelingen wie bei Scheitern der Produktentwicklung wird diese Partnerschaft problematisch (</a:t>
            </a:r>
            <a:r>
              <a:rPr i="1" cap="none"/>
              <a:t>Erfolg hat viele Väter, Schuldzuweisung bei Scheitern</a:t>
            </a:r>
            <a:r>
              <a:t>). Sowohl Gelingen als auch Scheitern der Produktentwicklung dürften die Partnerschaft beenden. </a:t>
            </a: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ByAB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defRPr cap="none">
                <a:latin typeface="Arial" pitchFamily="2" charset="0"/>
                <a:ea typeface="Arial" pitchFamily="2" charset="0"/>
                <a:cs typeface="Arial" pitchFamily="2" charset="0"/>
              </a:defRPr>
            </a:pPr>
            <a:fld id="{2A99E693-DDC7-CC10-8921-2B45A86F7F7E}" type="slidenum">
              <a:t>43</a:t>
            </a:fld>
          </a:p>
        </p:txBody>
      </p:sp>
      <p:sp>
        <p:nvSpPr>
          <p:cNvPr id="6" name="Rechteck1"/>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NjZW4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bzoAAA4JAABkSAAAGicAABAAAAAmAAAACAAAAP//////////MAAAABQAAAAAAAAAAAD//wAAAQAAAP//AAABAA=="/>
              </a:ext>
            </a:extLst>
          </p:cNvSpPr>
          <p:nvPr/>
        </p:nvSpPr>
        <p:spPr>
          <a:xfrm>
            <a:off x="9498965" y="1471930"/>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r>
              <a:rPr sz="1200" cap="none">
                <a:solidFill>
                  <a:srgbClr val="000000"/>
                </a:solidFill>
                <a:latin typeface="Cambria" pitchFamily="2" charset="0"/>
                <a:ea typeface="Arial" pitchFamily="2" charset="0"/>
                <a:cs typeface="Arial" pitchFamily="2" charset="0"/>
              </a:rPr>
              <a:t>Der Innovator muss ein </a:t>
            </a:r>
            <a:r>
              <a:rPr sz="1200" cap="none">
                <a:solidFill>
                  <a:srgbClr val="FF0000"/>
                </a:solidFill>
                <a:latin typeface="Cambria" pitchFamily="2" charset="0"/>
                <a:ea typeface="Arial" pitchFamily="2" charset="0"/>
                <a:cs typeface="Arial" pitchFamily="2" charset="0"/>
              </a:rPr>
              <a:t>Team</a:t>
            </a:r>
            <a:r>
              <a:rPr sz="1200" cap="none">
                <a:solidFill>
                  <a:srgbClr val="000000"/>
                </a:solidFill>
                <a:latin typeface="Cambria" pitchFamily="2" charset="0"/>
                <a:ea typeface="Arial" pitchFamily="2" charset="0"/>
                <a:cs typeface="Arial" pitchFamily="2" charset="0"/>
              </a:rPr>
              <a:t> (für die Arbeiten) zusammenstellen und leiten</a:t>
            </a:r>
            <a:br/>
            <a:br/>
            <a:r>
              <a:rPr sz="1200" cap="none">
                <a:solidFill>
                  <a:srgbClr val="000000"/>
                </a:solidFill>
                <a:latin typeface="Cambria" pitchFamily="2" charset="0"/>
                <a:ea typeface="Arial" pitchFamily="2" charset="0"/>
                <a:cs typeface="Arial" pitchFamily="2" charset="0"/>
              </a:rPr>
              <a:t>und eine </a:t>
            </a:r>
            <a:r>
              <a:rPr sz="1200" cap="none">
                <a:solidFill>
                  <a:srgbClr val="FF0000"/>
                </a:solidFill>
                <a:latin typeface="Cambria" pitchFamily="2" charset="0"/>
                <a:ea typeface="Arial" pitchFamily="2" charset="0"/>
                <a:cs typeface="Arial" pitchFamily="2" charset="0"/>
              </a:rPr>
              <a:t>Partnerschaft</a:t>
            </a:r>
            <a:r>
              <a:rPr sz="1200" cap="none">
                <a:solidFill>
                  <a:srgbClr val="000000"/>
                </a:solidFill>
                <a:latin typeface="Cambria" pitchFamily="2" charset="0"/>
                <a:ea typeface="Arial" pitchFamily="2" charset="0"/>
                <a:cs typeface="Arial" pitchFamily="2" charset="0"/>
              </a:rPr>
              <a:t> mit einem </a:t>
            </a:r>
            <a:r>
              <a:rPr sz="1200" cap="none">
                <a:solidFill>
                  <a:srgbClr val="000000"/>
                </a:solidFill>
                <a:latin typeface="Cambria" pitchFamily="2" charset="0"/>
                <a:ea typeface="Arial" pitchFamily="2" charset="0"/>
                <a:cs typeface="Arial" pitchFamily="2" charset="0"/>
              </a:rPr>
              <a:t>Ressourcengeber (Budget, Zeit) suchen. </a:t>
            </a:r>
            <a:endParaRPr sz="1200" cap="none">
              <a:solidFill>
                <a:srgbClr val="000000"/>
              </a:solidFill>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44.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Sans" pitchFamily="1" charset="0"/>
                <a:cs typeface="Basic Sans" pitchFamily="1" charset="0"/>
              </a:rPr>
              <a:t>Zweite Phase: Markteinführung 1/2</a:t>
            </a:r>
            <a:endParaRPr sz="2400" b="1" cap="none">
              <a:solidFill>
                <a:schemeClr val="accent5"/>
              </a:solidFill>
              <a:latin typeface="Cambria" pitchFamily="2" charset="0"/>
              <a:ea typeface="Basic Sans" pitchFamily="1" charset="0"/>
              <a:cs typeface="Basic Sans"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L0QAAD//8EB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10000"/>
              </a:lnSpc>
              <a:spcBef>
                <a:spcPts val="280"/>
              </a:spcBef>
              <a:spcAft>
                <a:spcPts val="275"/>
              </a:spcAft>
              <a:buNone/>
              <a:tabLst>
                <a:tab pos="0" algn="l"/>
              </a:tabLst>
              <a:defRPr sz="1600" cap="none">
                <a:latin typeface="Cambria" pitchFamily="2" charset="0"/>
                <a:ea typeface="Basic Sans" pitchFamily="1" charset="0"/>
                <a:cs typeface="Basic Sans" pitchFamily="1" charset="0"/>
              </a:defRPr>
            </a:pPr>
            <a:r>
              <a:t>Stand: Die Prototypen sind geprüft, und „freigegeben“. Das Produkt hat den Stand von einem </a:t>
            </a:r>
            <a:r>
              <a:rPr b="1" cap="none">
                <a:solidFill>
                  <a:schemeClr val="accent5"/>
                </a:solidFill>
              </a:rPr>
              <a:t>Minimum </a:t>
            </a:r>
            <a:r>
              <a:rPr b="1" cap="none">
                <a:solidFill>
                  <a:schemeClr val="accent5"/>
                </a:solidFill>
              </a:rPr>
              <a:t>Viable Product</a:t>
            </a:r>
            <a:r>
              <a:t> (</a:t>
            </a:r>
            <a:r>
              <a:t>MVP). Es wurde möglichen Kunden (</a:t>
            </a:r>
            <a:r>
              <a:rPr i="1" cap="none"/>
              <a:t>early </a:t>
            </a:r>
            <a:r>
              <a:rPr i="1" cap="none"/>
              <a:t>birds</a:t>
            </a:r>
            <a:r>
              <a:t>) gezeigt und Preise liegen fest.  Ist das positiv verlaufen, dann kann die </a:t>
            </a:r>
            <a:r>
              <a:rPr b="1" cap="none">
                <a:solidFill>
                  <a:srgbClr val="FF0000"/>
                </a:solidFill>
              </a:rPr>
              <a:t>Markteinführung</a:t>
            </a:r>
            <a:r>
              <a:t> fortschreiten.</a:t>
            </a:r>
            <a:br/>
            <a:br/>
            <a:r>
              <a:rPr b="1" cap="none">
                <a:solidFill>
                  <a:schemeClr val="accent5"/>
                </a:solidFill>
              </a:rPr>
              <a:t>1. Medien</a:t>
            </a:r>
            <a:r>
              <a:t> und </a:t>
            </a:r>
            <a:r>
              <a:rPr b="1" cap="none">
                <a:solidFill>
                  <a:schemeClr val="accent5"/>
                </a:solidFill>
              </a:rPr>
              <a:t>Multiplikatoren</a:t>
            </a:r>
            <a:r>
              <a:t> werden angesprochen. </a:t>
            </a:r>
          </a:p>
          <a:p>
            <a:pPr indent="0" defTabSz="914400">
              <a:lnSpc>
                <a:spcPct val="110000"/>
              </a:lnSpc>
              <a:spcBef>
                <a:spcPts val="280"/>
              </a:spcBef>
              <a:spcAft>
                <a:spcPts val="275"/>
              </a:spcAft>
              <a:buNone/>
              <a:tabLst>
                <a:tab pos="0" algn="l"/>
              </a:tabLst>
              <a:defRPr sz="1600" cap="none">
                <a:latin typeface="Cambria" pitchFamily="2" charset="0"/>
                <a:ea typeface="Basic Sans" pitchFamily="1" charset="0"/>
                <a:cs typeface="Basic Sans" pitchFamily="1" charset="0"/>
              </a:defRPr>
            </a:pPr>
            <a:r>
              <a:t>– Die erheblichen Verbesserungen für Nutzer werden vorgeführt, </a:t>
            </a:r>
            <a:br/>
            <a:r>
              <a:t>– und ebenso die positiven Wirkungen für die Gesellschaft als Ganzes. </a:t>
            </a:r>
            <a:br/>
            <a:br/>
            <a:r>
              <a:t>2. Die </a:t>
            </a:r>
            <a:r>
              <a:rPr b="1" cap="none">
                <a:solidFill>
                  <a:schemeClr val="accent5"/>
                </a:solidFill>
              </a:rPr>
              <a:t>Marketingbotschaft</a:t>
            </a:r>
            <a:r>
              <a:t> wird </a:t>
            </a:r>
            <a:r>
              <a:rPr i="1" cap="none"/>
              <a:t>glaubwürdig</a:t>
            </a:r>
            <a:r>
              <a:t> gemacht.</a:t>
            </a:r>
          </a:p>
          <a:p>
            <a:pPr indent="0" defTabSz="914400">
              <a:lnSpc>
                <a:spcPct val="110000"/>
              </a:lnSpc>
              <a:spcBef>
                <a:spcPts val="280"/>
              </a:spcBef>
              <a:spcAft>
                <a:spcPts val="275"/>
              </a:spcAft>
              <a:buNone/>
              <a:tabLst>
                <a:tab pos="0" algn="l"/>
              </a:tabLst>
              <a:defRPr sz="1600" cap="none">
                <a:latin typeface="Cambria" pitchFamily="2" charset="0"/>
                <a:ea typeface="Basic Sans" pitchFamily="1" charset="0"/>
                <a:cs typeface="Basic Sans" pitchFamily="1" charset="0"/>
              </a:defRPr>
            </a:pPr>
            <a:r>
              <a:t>Falls im bisherigen Segment verkauft werden soll – Vergleichsmöglichkeiten mit den bisherigen Produkten sind somit gegeben – dann werden neutrale </a:t>
            </a:r>
            <a:r>
              <a:rPr b="1" cap="none">
                <a:solidFill>
                  <a:schemeClr val="accent5"/>
                </a:solidFill>
              </a:rPr>
              <a:t>Produkttests</a:t>
            </a:r>
            <a:r>
              <a:t> initiiert.</a:t>
            </a:r>
            <a:br/>
            <a:r>
              <a:t>Soll in einem neuen Markt verkauft werden – keine Vergleichsmöglichkeiten – dann wird die </a:t>
            </a:r>
            <a:r>
              <a:rPr b="1" cap="none">
                <a:solidFill>
                  <a:schemeClr val="accent5"/>
                </a:solidFill>
              </a:rPr>
              <a:t>Reputation</a:t>
            </a:r>
            <a:r>
              <a:t> des Unternehmens betont. </a:t>
            </a:r>
            <a:br/>
          </a:p>
          <a:p>
            <a:pPr indent="0" defTabSz="914400">
              <a:lnSpc>
                <a:spcPct val="110000"/>
              </a:lnSpc>
              <a:spcBef>
                <a:spcPts val="280"/>
              </a:spcBef>
              <a:spcAft>
                <a:spcPts val="275"/>
              </a:spcAft>
              <a:buNone/>
              <a:tabLst>
                <a:tab pos="0" algn="l"/>
              </a:tabLst>
              <a:defRPr sz="1600" cap="none">
                <a:latin typeface="Cambria" pitchFamily="2" charset="0"/>
                <a:ea typeface="Basic Sans" pitchFamily="1" charset="0"/>
                <a:cs typeface="Basic Sans" pitchFamily="1" charset="0"/>
              </a:defRPr>
            </a:pPr>
            <a:r>
              <a:t>Ziel der Phase der Markteinführung ist es, den Absatzprozess „anzuwerfen“ und die Nullserie an die unternehmerische Einheit für Produktion und Absatz übergeben, an den COO. </a:t>
            </a: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defRPr cap="none">
                <a:latin typeface="Arial" pitchFamily="2" charset="0"/>
                <a:ea typeface="Arial" pitchFamily="2" charset="0"/>
                <a:cs typeface="Arial" pitchFamily="2" charset="0"/>
              </a:defRPr>
            </a:pPr>
            <a:fld id="{68B8C894-DA85-ED3E-CB00-2C6B864E3D79}" type="slidenum">
              <a:t>44</a:t>
            </a:fld>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LYJAADDRwAAWSkAABAAAAAmAAAACAAAAP//////////MAAAABQAAAAAAAAAAAD//wAAAQAAAP//AAABAA=="/>
              </a:ext>
            </a:extLst>
          </p:cNvSpPr>
          <p:nvPr/>
        </p:nvSpPr>
        <p:spPr>
          <a:xfrm>
            <a:off x="9396730" y="1578610"/>
            <a:ext cx="2268855" cy="5142865"/>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r>
              <a:rPr sz="1200" cap="none">
                <a:solidFill>
                  <a:srgbClr val="FF0000"/>
                </a:solidFill>
                <a:latin typeface="Cambria" pitchFamily="2" charset="0"/>
                <a:ea typeface="Arial" pitchFamily="2" charset="0"/>
                <a:cs typeface="Arial" pitchFamily="2" charset="0"/>
              </a:rPr>
              <a:t>Medien</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Multiplikatoren</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Influencer</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Präsentation</a:t>
            </a:r>
            <a:r>
              <a:rPr sz="1200" cap="none">
                <a:solidFill>
                  <a:srgbClr val="000000"/>
                </a:solidFill>
                <a:latin typeface="Cambria" pitchFamily="2" charset="0"/>
                <a:ea typeface="Arial" pitchFamily="2" charset="0"/>
                <a:cs typeface="Arial" pitchFamily="2" charset="0"/>
              </a:rPr>
              <a:t>.</a:t>
            </a:r>
            <a:br/>
            <a:br/>
            <a:endParaRPr sz="1200" cap="none">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45.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Sans" pitchFamily="1" charset="0"/>
                <a:cs typeface="Basic Sans" pitchFamily="1" charset="0"/>
              </a:rPr>
              <a:t>Markteinführung 2/2</a:t>
            </a:r>
            <a:endParaRPr sz="2400" b="1" cap="none">
              <a:solidFill>
                <a:schemeClr val="accent5"/>
              </a:solidFill>
              <a:latin typeface="Cambria" pitchFamily="2" charset="0"/>
              <a:ea typeface="Basic Sans" pitchFamily="1" charset="0"/>
              <a:cs typeface="Basic Sans"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L0QAAD//8EB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10000"/>
              </a:lnSpc>
              <a:spcBef>
                <a:spcPts val="280"/>
              </a:spcBef>
              <a:spcAft>
                <a:spcPts val="275"/>
              </a:spcAft>
              <a:buNone/>
              <a:tabLst>
                <a:tab pos="0" algn="l"/>
              </a:tabLst>
              <a:defRPr sz="1600" cap="none">
                <a:latin typeface="Cambria" pitchFamily="2" charset="0"/>
                <a:ea typeface="Basic Sans" pitchFamily="1" charset="0"/>
                <a:cs typeface="Basic Sans" pitchFamily="1" charset="0"/>
              </a:defRPr>
            </a:pPr>
            <a:r>
              <a:t>Das Team für die Markteinführung soll in kürzester Zeit </a:t>
            </a:r>
            <a:br/>
            <a:r>
              <a:t>– die Kontakte zu Influencern und zu Multiplikatoren aktivieren </a:t>
            </a:r>
            <a:br/>
            <a:r>
              <a:t>– E-Mail-Marketing </a:t>
            </a:r>
            <a:br/>
            <a:r>
              <a:t>– eine Präsentation durch den CEO vorbereiten. </a:t>
            </a:r>
            <a:br/>
            <a:br/>
            <a:r>
              <a:t>Parallel muss das Team für die Markteinführung intern bei Produktion und Absatz erreichen, dass Kapazitäten reserviert oder geschaffen werden, eventuell durch Zulieferanten. </a:t>
            </a:r>
            <a:br/>
          </a:p>
          <a:p>
            <a:pPr indent="0" defTabSz="914400">
              <a:lnSpc>
                <a:spcPct val="110000"/>
              </a:lnSpc>
              <a:spcBef>
                <a:spcPts val="280"/>
              </a:spcBef>
              <a:spcAft>
                <a:spcPts val="275"/>
              </a:spcAft>
              <a:buNone/>
              <a:tabLst>
                <a:tab pos="0" algn="l"/>
              </a:tabLst>
              <a:defRPr sz="1600" cap="none">
                <a:latin typeface="Cambria" pitchFamily="2" charset="0"/>
                <a:ea typeface="Basic Sans" pitchFamily="1" charset="0"/>
                <a:cs typeface="Basic Sans" pitchFamily="1" charset="0"/>
              </a:defRPr>
            </a:pPr>
            <a:r>
              <a:t>Diese Arbeiten sind vergleichsweise </a:t>
            </a:r>
            <a:r>
              <a:rPr b="1" cap="none">
                <a:solidFill>
                  <a:schemeClr val="accent5"/>
                </a:solidFill>
              </a:rPr>
              <a:t>homogen</a:t>
            </a:r>
            <a:r>
              <a:t>. Die Teammitglieder (aus dem Marketing) werden sich gut selbst koordinieren und gegenseitig unterstützen – Die Teamleitung muss nach innen nur wenig Führungskraft entfalten. </a:t>
            </a:r>
            <a:br/>
            <a:r>
              <a:t>Aber sie soll im Außenkontakt ausstrahlen und dabei das Team motivierend mit sich ziehen. Und der Teamleiter darf nicht alle Meriten für sich behalten: Souveränität ist verlangt. </a:t>
            </a:r>
          </a:p>
          <a:p>
            <a:pPr indent="0" defTabSz="914400">
              <a:lnSpc>
                <a:spcPct val="110000"/>
              </a:lnSpc>
              <a:spcBef>
                <a:spcPts val="280"/>
              </a:spcBef>
              <a:spcAft>
                <a:spcPts val="275"/>
              </a:spcAft>
              <a:buNone/>
              <a:tabLst>
                <a:tab pos="0" algn="l"/>
              </a:tabLst>
              <a:defRPr sz="1600" cap="none">
                <a:latin typeface="Cambria" pitchFamily="2" charset="0"/>
                <a:ea typeface="Basic Sans" pitchFamily="1" charset="0"/>
                <a:cs typeface="Basic Sans" pitchFamily="1" charset="0"/>
              </a:defRPr>
            </a:pPr>
          </a:p>
          <a:p>
            <a:pPr indent="0" defTabSz="914400">
              <a:lnSpc>
                <a:spcPct val="110000"/>
              </a:lnSpc>
              <a:spcBef>
                <a:spcPts val="280"/>
              </a:spcBef>
              <a:spcAft>
                <a:spcPts val="275"/>
              </a:spcAft>
              <a:buNone/>
              <a:tabLst>
                <a:tab pos="0" algn="l"/>
              </a:tabLst>
              <a:defRPr sz="1600" cap="none">
                <a:latin typeface="Cambria" pitchFamily="2" charset="0"/>
                <a:ea typeface="Basic Sans" pitchFamily="1" charset="0"/>
                <a:cs typeface="Basic Sans" pitchFamily="1" charset="0"/>
              </a:defRPr>
            </a:pPr>
          </a:p>
          <a:p>
            <a:pPr indent="0" defTabSz="914400">
              <a:lnSpc>
                <a:spcPct val="110000"/>
              </a:lnSpc>
              <a:spcBef>
                <a:spcPts val="280"/>
              </a:spcBef>
              <a:spcAft>
                <a:spcPts val="275"/>
              </a:spcAft>
              <a:buNone/>
              <a:tabLst>
                <a:tab pos="0" algn="l"/>
              </a:tabLst>
              <a:defRPr sz="1600" cap="none">
                <a:latin typeface="Cambria" pitchFamily="2" charset="0"/>
                <a:ea typeface="Basic Sans" pitchFamily="1" charset="0"/>
                <a:cs typeface="Basic Sans" pitchFamily="1" charset="0"/>
              </a:defRPr>
            </a:p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EgFBQ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defRPr cap="none">
                <a:latin typeface="Arial" pitchFamily="2" charset="0"/>
                <a:ea typeface="Arial" pitchFamily="2" charset="0"/>
                <a:cs typeface="Arial" pitchFamily="2" charset="0"/>
              </a:defRPr>
            </a:pPr>
            <a:fld id="{5E2FA65C-12B3-7A50-FD97-E405E8D90BB1}" type="slidenum">
              <a:t>45</a:t>
            </a:fld>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DMJAADDRwAAWSkAABAAAAAmAAAACAAAAP//////////MAAAABQAAAAAAAAAAAD//wAAAQAAAP//AAABAA=="/>
              </a:ext>
            </a:extLst>
          </p:cNvSpPr>
          <p:nvPr/>
        </p:nvSpPr>
        <p:spPr>
          <a:xfrm>
            <a:off x="9396730" y="1495425"/>
            <a:ext cx="2268855" cy="522605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r>
              <a:rPr sz="1200" cap="none">
                <a:solidFill>
                  <a:srgbClr val="FF0000"/>
                </a:solidFill>
                <a:latin typeface="Cambria" pitchFamily="2" charset="0"/>
                <a:ea typeface="Arial" pitchFamily="2" charset="0"/>
                <a:cs typeface="Arial" pitchFamily="2" charset="0"/>
              </a:rPr>
              <a:t>Medien</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Multiplikatoren</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Influencer</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Präsentation</a:t>
            </a:r>
            <a:r>
              <a:rPr sz="1200" cap="none">
                <a:solidFill>
                  <a:srgbClr val="000000"/>
                </a:solidFill>
                <a:latin typeface="Cambria" pitchFamily="2" charset="0"/>
                <a:ea typeface="Arial" pitchFamily="2" charset="0"/>
                <a:cs typeface="Arial" pitchFamily="2" charset="0"/>
              </a:rPr>
              <a:t>.</a:t>
            </a:r>
            <a:br/>
            <a:br/>
            <a:endParaRPr sz="1200" cap="none">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46.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Dritte Phase: Marktdurchdringung 1/2</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L0QAAD//8EB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10000"/>
              </a:lnSpc>
              <a:spcBef>
                <a:spcPts val="280"/>
              </a:spcBef>
              <a:spcAft>
                <a:spcPts val="275"/>
              </a:spcAft>
              <a:buNone/>
              <a:tabLst>
                <a:tab pos="0" algn="l"/>
              </a:tabLst>
              <a:defRPr sz="1600" cap="none">
                <a:latin typeface="Cambria" pitchFamily="2" charset="0"/>
                <a:ea typeface="Basic Roman" pitchFamily="1" charset="0"/>
                <a:cs typeface="Basic Roman" pitchFamily="1" charset="0"/>
              </a:defRPr>
            </a:pPr>
            <a:r>
              <a:t>Die Arbeiten in der 3. Phase der </a:t>
            </a:r>
            <a:r>
              <a:rPr b="1" cap="none">
                <a:solidFill>
                  <a:srgbClr val="FF0000"/>
                </a:solidFill>
              </a:rPr>
              <a:t>Marktdurchdringung </a:t>
            </a:r>
            <a:r>
              <a:t>sollen den in Gang gebrachten Absatz und die entsprechende Produktion weiter bringen und beschleunigen. </a:t>
            </a:r>
            <a:br/>
            <a:br/>
            <a:r>
              <a:t>Der Prozess während der Marktdurchdringung hat neben </a:t>
            </a:r>
            <a:r>
              <a:rPr b="1" cap="none">
                <a:solidFill>
                  <a:schemeClr val="accent5"/>
                </a:solidFill>
              </a:rPr>
              <a:t>1. Produktion</a:t>
            </a:r>
            <a:r>
              <a:t> und </a:t>
            </a:r>
            <a:r>
              <a:rPr b="1" cap="none">
                <a:solidFill>
                  <a:schemeClr val="accent5"/>
                </a:solidFill>
              </a:rPr>
              <a:t>2. Absatz</a:t>
            </a:r>
            <a:r>
              <a:t> zwei weitere Dimensionen: </a:t>
            </a:r>
            <a:r>
              <a:rPr b="1" cap="none">
                <a:solidFill>
                  <a:schemeClr val="accent5"/>
                </a:solidFill>
              </a:rPr>
              <a:t>3. Feedback</a:t>
            </a:r>
            <a:r>
              <a:t> und </a:t>
            </a:r>
            <a:r>
              <a:rPr b="1" cap="none">
                <a:solidFill>
                  <a:schemeClr val="accent5"/>
                </a:solidFill>
              </a:rPr>
              <a:t>4. Erträge</a:t>
            </a:r>
            <a:r>
              <a:t>. </a:t>
            </a:r>
          </a:p>
          <a:p>
            <a:pPr indent="0" defTabSz="914400">
              <a:lnSpc>
                <a:spcPct val="110000"/>
              </a:lnSpc>
              <a:spcBef>
                <a:spcPts val="280"/>
              </a:spcBef>
              <a:spcAft>
                <a:spcPts val="275"/>
              </a:spcAft>
              <a:buNone/>
              <a:tabLst>
                <a:tab pos="0" algn="l"/>
              </a:tabLst>
              <a:defRPr sz="1600" cap="none">
                <a:latin typeface="Cambria" pitchFamily="2" charset="0"/>
                <a:ea typeface="Basic Roman" pitchFamily="1" charset="0"/>
                <a:cs typeface="Basic Roman" pitchFamily="1" charset="0"/>
              </a:defRPr>
            </a:pPr>
            <a:r>
              <a:t>Zu Punkt 3: Die positiven Rückwirkungen des Absatzes auf den Weitergang sollen genutzt werden: Die Effekte der Dreifachen Selbstverstärkung müssen zu </a:t>
            </a:r>
            <a:r>
              <a:t>Nachfrageanregung, Kostensenkung, und </a:t>
            </a:r>
            <a:r>
              <a:t>Produkt-verbesserungen führen. </a:t>
            </a:r>
          </a:p>
          <a:p>
            <a:pPr indent="0" defTabSz="914400">
              <a:lnSpc>
                <a:spcPct val="110000"/>
              </a:lnSpc>
              <a:spcBef>
                <a:spcPts val="280"/>
              </a:spcBef>
              <a:spcAft>
                <a:spcPts val="275"/>
              </a:spcAft>
              <a:buNone/>
              <a:tabLst>
                <a:tab pos="0" algn="l"/>
              </a:tabLst>
              <a:defRPr sz="1600" cap="none">
                <a:latin typeface="Cambria" pitchFamily="2" charset="0"/>
                <a:ea typeface="Basic Roman" pitchFamily="1" charset="0"/>
                <a:cs typeface="Basic Roman" pitchFamily="1" charset="0"/>
              </a:defRPr>
            </a:pPr>
            <a:r>
              <a:t>Zu Punkt 4: Vor allem müssen die Erträge gestaltet werden, so dass auch die Kosten der vorangegangenen Phasen gedeckt sind. </a:t>
            </a:r>
          </a:p>
          <a:p>
            <a:pPr indent="0" defTabSz="914400">
              <a:lnSpc>
                <a:spcPct val="110000"/>
              </a:lnSpc>
              <a:spcBef>
                <a:spcPts val="280"/>
              </a:spcBef>
              <a:spcAft>
                <a:spcPts val="275"/>
              </a:spcAft>
              <a:buNone/>
              <a:tabLst>
                <a:tab pos="0" algn="l"/>
              </a:tabLst>
              <a:defRPr sz="1600" cap="none">
                <a:latin typeface="Cambria" pitchFamily="2" charset="0"/>
                <a:ea typeface="Basic Roman" pitchFamily="1" charset="0"/>
                <a:cs typeface="Basic Roman" pitchFamily="1" charset="0"/>
              </a:defRPr>
            </a:pPr>
            <a:br/>
            <a:r>
              <a:t>Insgesamt geht es um Ertragserwirtschaftung, Leistungen für Stakeholder (Kunden, Mitarbeitende), Fortentwicklung der Unternehmung (Reputation, Potential für weitere Innovationen, Wissen).</a:t>
            </a:r>
          </a:p>
          <a:p>
            <a:pPr indent="0" defTabSz="914400">
              <a:lnSpc>
                <a:spcPct val="11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26C56677-39CB-9090-857D-CFC52833739A}" type="slidenum">
              <a:t>46</a:t>
            </a:fld>
          </a:p>
        </p:txBody>
      </p:sp>
    </p:spTree>
  </p:cSld>
  <p:clrMapOvr>
    <a:masterClrMapping/>
  </p:clrMapOvr>
  <p:timing>
    <p:tnLst>
      <p:par>
        <p:cTn id="1" dur="indefinite" restart="never" nodeType="tmRoot"/>
      </p:par>
    </p:tnLst>
  </p:timing>
</p:sld>
</file>

<file path=ppt/slides/slide47.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KCDh0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Marktdurchdringung 2/2</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L0QAAD//8EB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10000"/>
              </a:lnSpc>
              <a:spcBef>
                <a:spcPts val="280"/>
              </a:spcBef>
              <a:spcAft>
                <a:spcPts val="275"/>
              </a:spcAft>
              <a:buNone/>
              <a:tabLst>
                <a:tab pos="0" algn="l"/>
              </a:tabLst>
              <a:defRPr sz="1600" cap="none">
                <a:latin typeface="Cambria" pitchFamily="2" charset="0"/>
                <a:ea typeface="Basic Roman" pitchFamily="1" charset="0"/>
                <a:cs typeface="Basic Roman" pitchFamily="1" charset="0"/>
              </a:defRPr>
            </a:pPr>
            <a:r>
              <a:t>Die </a:t>
            </a:r>
            <a:r>
              <a:rPr b="1" cap="none">
                <a:solidFill>
                  <a:srgbClr val="FF0000"/>
                </a:solidFill>
              </a:rPr>
              <a:t>Marktdurchdringung</a:t>
            </a:r>
            <a:r>
              <a:t> erfordert längere Zeit, was eine Orientierung an </a:t>
            </a:r>
            <a:r>
              <a:rPr b="1" cap="none">
                <a:solidFill>
                  <a:schemeClr val="accent5"/>
                </a:solidFill>
              </a:rPr>
              <a:t>langfristigen</a:t>
            </a:r>
            <a:r>
              <a:t> Zielen verlangt und eine </a:t>
            </a:r>
            <a:r>
              <a:rPr b="1" cap="none">
                <a:solidFill>
                  <a:schemeClr val="accent5"/>
                </a:solidFill>
              </a:rPr>
              <a:t>große Aufgabe</a:t>
            </a:r>
            <a:r>
              <a:t> ist. Zuerst muss die Strategie festgelegt werden, dann die Organisation, die sie stützt und umsetzt (</a:t>
            </a:r>
            <a:r>
              <a:rPr i="1" cap="none"/>
              <a:t>Alfred </a:t>
            </a:r>
            <a:r>
              <a:rPr i="1" cap="none"/>
              <a:t>Chandler: </a:t>
            </a:r>
            <a:r>
              <a:rPr i="1" cap="none"/>
              <a:t>Structure </a:t>
            </a:r>
            <a:r>
              <a:rPr i="1" cap="none"/>
              <a:t>follows </a:t>
            </a:r>
            <a:r>
              <a:rPr i="1" cap="none"/>
              <a:t>Strategy)</a:t>
            </a:r>
            <a:r>
              <a:t>. </a:t>
            </a:r>
          </a:p>
          <a:p>
            <a:pPr indent="0" defTabSz="914400">
              <a:lnSpc>
                <a:spcPct val="110000"/>
              </a:lnSpc>
              <a:spcBef>
                <a:spcPts val="280"/>
              </a:spcBef>
              <a:spcAft>
                <a:spcPts val="275"/>
              </a:spcAft>
              <a:buNone/>
              <a:tabLst>
                <a:tab pos="0" algn="l"/>
              </a:tabLst>
              <a:defRPr sz="1600" cap="none">
                <a:latin typeface="Cambria" pitchFamily="2" charset="0"/>
                <a:ea typeface="Basic Roman" pitchFamily="1" charset="0"/>
                <a:cs typeface="Basic Roman" pitchFamily="1" charset="0"/>
              </a:defRPr>
            </a:pPr>
            <a:br/>
            <a:r>
              <a:t>Zur Strategie: Aufgrund der </a:t>
            </a:r>
            <a:r>
              <a:t>Langfristigkeit wird die Planung der Marktdurchdringung gut durch die </a:t>
            </a:r>
            <a:r>
              <a:rPr b="1" cap="none">
                <a:solidFill>
                  <a:srgbClr val="FF0000"/>
                </a:solidFill>
              </a:rPr>
              <a:t>Ansätze und </a:t>
            </a:r>
            <a:r>
              <a:rPr b="1" cap="none">
                <a:solidFill>
                  <a:srgbClr val="FF0000"/>
                </a:solidFill>
              </a:rPr>
              <a:t>Analysetools des Strategischen Managements</a:t>
            </a:r>
            <a:r>
              <a:t> unterstützt. </a:t>
            </a:r>
            <a:br/>
            <a:r>
              <a:t>Besondere Betonung liegt auf der </a:t>
            </a:r>
            <a:r>
              <a:t>Branchenanalyse von Michael Porter. Denn die Kunden wollen nicht bezahlen für etwas, das die Unternehmung besonders gut kann. Kunden kaufen im Markt nur, was ihnen besonderen Nutzen verspricht. </a:t>
            </a:r>
            <a:br/>
            <a:br/>
            <a:r>
              <a:t>Zur Organisation: Die vom COO geleiteten Teams für Produktion und für Absatz werden untereinander stark koordiniert und stehen in Absprachen mit dem </a:t>
            </a:r>
            <a:r>
              <a:t>Finanzbereich. Das verlangt eine klare Struktur, Hierarchie, Systematik, Regeln und klare Kompetenzen. </a:t>
            </a:r>
          </a:p>
          <a:p>
            <a:pPr indent="0" defTabSz="914400">
              <a:lnSpc>
                <a:spcPct val="100000"/>
              </a:lnSpc>
              <a:spcBef>
                <a:spcPts val="1275"/>
              </a:spcBef>
              <a:spcAft>
                <a:spcPts val="275"/>
              </a:spcAft>
              <a:buNone/>
              <a:tabLst>
                <a:tab pos="0" algn="l"/>
              </a:tabLst>
              <a:defRPr sz="1400" cap="none">
                <a:solidFill>
                  <a:srgbClr val="000000"/>
                </a:solidFill>
                <a:latin typeface="Cambria" pitchFamily="2" charset="0"/>
                <a:ea typeface="Basic Roman" pitchFamily="1" charset="0"/>
                <a:cs typeface="Basic Roman" pitchFamily="1" charset="0"/>
              </a:defRPr>
            </a:pPr>
          </a:p>
          <a:p>
            <a:pPr indent="0" defTabSz="914400">
              <a:lnSpc>
                <a:spcPct val="100000"/>
              </a:lnSpc>
              <a:spcBef>
                <a:spcPts val="1280"/>
              </a:spcBef>
              <a:spcAft>
                <a:spcPts val="280"/>
              </a:spcAft>
              <a:buNone/>
              <a:tabLst>
                <a:tab pos="0" algn="l"/>
              </a:tabLst>
              <a:defRPr sz="1500" cap="none">
                <a:solidFill>
                  <a:srgbClr val="000000"/>
                </a:solidFill>
                <a:latin typeface="Cambria" pitchFamily="2" charset="0"/>
                <a:ea typeface="Basic Roman" pitchFamily="1" charset="0"/>
                <a:cs typeface="Basic Roman" pitchFamily="1" charset="0"/>
              </a:defRPr>
            </a:p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1A93C4F5-BBF7-C632-B92B-4D678A654F18}" type="slidenum">
              <a:t>47</a:t>
            </a:fld>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E0LAADDRwAAWSkAABAAAAAmAAAACAAAAP//////////MAAAABQAAAAAAAAAAAD//wAAAQAAAP//AAABAA=="/>
              </a:ext>
            </a:extLst>
          </p:cNvSpPr>
          <p:nvPr/>
        </p:nvSpPr>
        <p:spPr>
          <a:xfrm>
            <a:off x="9396730" y="1837055"/>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br/>
            <a:r>
              <a:rPr sz="1200" cap="none">
                <a:solidFill>
                  <a:srgbClr val="000000"/>
                </a:solidFill>
                <a:latin typeface="Cambria" pitchFamily="2" charset="0"/>
                <a:ea typeface="Arial" pitchFamily="2" charset="0"/>
                <a:cs typeface="Arial" pitchFamily="2" charset="0"/>
              </a:rPr>
              <a:t>Bei der Marktdurchdringung ist dies das vierblättrige Kleeblatt: </a:t>
            </a:r>
            <a:r>
              <a:rPr sz="1200" cap="none">
                <a:solidFill>
                  <a:srgbClr val="FF0000"/>
                </a:solidFill>
                <a:latin typeface="Cambria" pitchFamily="2" charset="0"/>
                <a:ea typeface="Arial" pitchFamily="2" charset="0"/>
                <a:cs typeface="Arial" pitchFamily="2" charset="0"/>
              </a:rPr>
              <a:t>Produktion</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Absatz</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Feedback</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Erträge</a:t>
            </a:r>
            <a:r>
              <a:rPr sz="1200" cap="none">
                <a:solidFill>
                  <a:srgbClr val="000000"/>
                </a:solidFill>
                <a:latin typeface="Cambria" pitchFamily="2" charset="0"/>
                <a:ea typeface="Arial" pitchFamily="2" charset="0"/>
                <a:cs typeface="Arial" pitchFamily="2" charset="0"/>
              </a:rPr>
              <a:t>. </a:t>
            </a:r>
            <a:br/>
            <a:br/>
            <a:endParaRPr sz="1200" cap="none">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48.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LCL3D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H1w////////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Sans" pitchFamily="1" charset="0"/>
                <a:cs typeface="Basic Sans" pitchFamily="1" charset="0"/>
              </a:rPr>
              <a:t>Strategisches Management – Analyse des Wettbewerbs</a:t>
            </a:r>
            <a:endParaRPr sz="2400" b="1" cap="none">
              <a:solidFill>
                <a:schemeClr val="accent5"/>
              </a:solidFill>
              <a:latin typeface="Cambria" pitchFamily="2" charset="0"/>
              <a:ea typeface="Basic Sans" pitchFamily="1" charset="0"/>
              <a:cs typeface="Basic Sans"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defRPr cap="none">
                <a:latin typeface="Arial" pitchFamily="2" charset="0"/>
                <a:ea typeface="Arial" pitchFamily="2" charset="0"/>
                <a:cs typeface="Arial" pitchFamily="2" charset="0"/>
              </a:defRPr>
            </a:pPr>
            <a:fld id="{62125D32-7C8F-47AB-C1AA-8AFE13E437DF}" type="slidenum">
              <a:t>48</a:t>
            </a:fld>
          </a:p>
        </p:txBody>
      </p:sp>
      <p:sp>
        <p:nvSpPr>
          <p:cNvPr id="5"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P//////////MAAAABQAAAAAAAAAAAD//wAAAQAAAP//AAABAA=="/>
              </a:ext>
            </a:extLst>
          </p:cNvSpPr>
          <p:nvPr/>
        </p:nvSpPr>
        <p:spPr>
          <a:xfrm>
            <a:off x="553720" y="1550035"/>
            <a:ext cx="9166225" cy="4884420"/>
          </a:xfrm>
          <a:prstGeom prst="rect">
            <a:avLst/>
          </a:prstGeom>
          <a:noFill/>
          <a:ln>
            <a:noFill/>
          </a:ln>
          <a:effectLst/>
        </p:spPr>
        <p:txBody>
          <a:bodyPr vert="horz" wrap="square" lIns="91440" tIns="45720" rIns="91440" bIns="45720" numCol="1" spcCol="215900" anchor="t"/>
          <a:lstStyle/>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rPr b="1" cap="none">
                <a:solidFill>
                  <a:srgbClr val="FF0000"/>
                </a:solidFill>
              </a:rPr>
              <a:t>Porter</a:t>
            </a:r>
            <a:r>
              <a:t> zeigt </a:t>
            </a:r>
            <a:r>
              <a:rPr b="1" cap="none">
                <a:solidFill>
                  <a:srgbClr val="FF0000"/>
                </a:solidFill>
              </a:rPr>
              <a:t>fünf Kräfte des Wettbewerbs</a:t>
            </a:r>
            <a:r>
              <a:t> auf: </a:t>
            </a:r>
          </a:p>
          <a:p>
            <a:pPr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t>Grad der </a:t>
            </a:r>
            <a:r>
              <a:rPr b="1" cap="none">
                <a:solidFill>
                  <a:schemeClr val="accent5"/>
                </a:solidFill>
              </a:rPr>
              <a:t>Rivalität</a:t>
            </a:r>
            <a:r>
              <a:t> </a:t>
            </a:r>
            <a:r>
              <a:rPr i="1" cap="none"/>
              <a:t>zwischen den bestehenden Unternehmen</a:t>
            </a:r>
            <a:r>
              <a:t> in der Branche.</a:t>
            </a:r>
          </a:p>
          <a:p>
            <a:pPr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chemeClr val="accent5"/>
                </a:solidFill>
              </a:rPr>
              <a:t>Bedrohung</a:t>
            </a:r>
            <a:r>
              <a:t> der vorhandenen Unternehmen </a:t>
            </a:r>
            <a:r>
              <a:rPr i="1" cap="none"/>
              <a:t>durch neu in den Markt eintretende Unternehmen</a:t>
            </a:r>
            <a:r>
              <a:t>.</a:t>
            </a:r>
          </a:p>
          <a:p>
            <a:pPr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t>Verhandlungsmacht der </a:t>
            </a:r>
            <a:r>
              <a:rPr b="1" cap="none">
                <a:solidFill>
                  <a:schemeClr val="accent5"/>
                </a:solidFill>
              </a:rPr>
              <a:t>Zulieferanten</a:t>
            </a:r>
            <a:r>
              <a:t>.</a:t>
            </a:r>
          </a:p>
          <a:p>
            <a:pPr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t>Verhandlungsmacht der </a:t>
            </a:r>
            <a:r>
              <a:rPr b="1" cap="none">
                <a:solidFill>
                  <a:schemeClr val="accent5"/>
                </a:solidFill>
              </a:rPr>
              <a:t>Kunden</a:t>
            </a:r>
            <a:r>
              <a:t>.</a:t>
            </a:r>
          </a:p>
          <a:p>
            <a:pPr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t>Bedrohung durch </a:t>
            </a:r>
            <a:r>
              <a:rPr b="1" cap="none">
                <a:solidFill>
                  <a:schemeClr val="accent5"/>
                </a:solidFill>
              </a:rPr>
              <a:t>Substitute</a:t>
            </a:r>
            <a:r>
              <a:t>.</a:t>
            </a:r>
            <a:br/>
            <a:br/>
            <a:r>
              <a:t>Wo der Wettbewerb besonders intensiv ist, wird die Unternehmung mit ihren Neuerungen und Innovationen versuchen, die Kraft der Konkurrenz zu brechen oder abzuschwächen. </a:t>
            </a:r>
            <a:br/>
            <a:r>
              <a:t>Ist das nicht möglich, werden innovative Arbeiten beendet. Falls sich die Konkurrenz nicht „verdrängen“ lässt, muss der Innovator die Arbeiten beenden – außer er wird durch staatliche Industriepolitik verpflichtet.  </a:t>
            </a:r>
          </a:p>
          <a:p>
            <a:pPr marL="0" defTabSz="914400">
              <a:lnSpc>
                <a:spcPct val="110000"/>
              </a:lnSpc>
              <a:spcBef>
                <a:spcPts val="1275"/>
              </a:spcBef>
              <a:spcAft>
                <a:spcPts val="275"/>
              </a:spcAft>
              <a:buNone/>
              <a:tabLst>
                <a:tab pos="0" algn="l"/>
              </a:tabLst>
              <a:defRPr sz="1600" cap="none">
                <a:latin typeface="Cambria" pitchFamily="2" charset="0"/>
                <a:ea typeface="Arial" pitchFamily="2" charset="0"/>
                <a:cs typeface="Arial" pitchFamily="2" charset="0"/>
              </a:defRPr>
            </a:pPr>
          </a:p>
        </p:txBody>
      </p:sp>
    </p:spTree>
  </p:cSld>
  <p:clrMapOvr>
    <a:masterClrMapping/>
  </p:clrMapOvr>
  <p:timing>
    <p:tnLst>
      <p:par>
        <p:cTn id="1" dur="indefinite" restart="never" nodeType="tmRoot"/>
      </p:par>
    </p:tnLst>
  </p:timing>
</p:sld>
</file>

<file path=ppt/slides/slide49.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MCAADHOwAAKgkAABAAAAAmAAAACAAAAD0QAAD//8EBMAAAABQAAAAAAAAAAAD//wAAAQAAAP//AAABAA=="/>
              </a:ext>
            </a:extLst>
          </p:cNvSpPr>
          <p:nvPr>
            <p:ph type="title"/>
          </p:nvPr>
        </p:nvSpPr>
        <p:spPr>
          <a:xfrm>
            <a:off x="553720" y="469265"/>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Die drei vierblättrigen Kleeblätter der Innovation</a:t>
            </a:r>
            <a:endParaRPr sz="2400" b="1" cap="none">
              <a:solidFill>
                <a:schemeClr val="accent5"/>
              </a:solidFill>
              <a:latin typeface="Cambria" pitchFamily="2" charset="0"/>
              <a:ea typeface="Basic Roman" pitchFamily="1" charset="0"/>
              <a:cs typeface="Basic Roman"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Hg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5241298B-C5BF-14DF-F1F9-338A67B70766}" type="slidenum">
              <a:t>49</a:t>
            </a:fld>
          </a:p>
        </p:txBody>
      </p:sp>
      <p:graphicFrame>
        <p:nvGraphicFramePr>
          <p:cNvPr id="5" name="SmartArt1"/>
          <p:cNvGraphicFramePr/>
          <p:nvPr/>
        </p:nvGraphicFramePr>
        <p:xfrm>
          <a:off x="470535" y="143510"/>
          <a:ext cx="11250930" cy="750125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5.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Zehn </a:t>
            </a:r>
            <a:r>
              <a:rPr sz="2400" b="1" cap="none">
                <a:solidFill>
                  <a:schemeClr val="accent5"/>
                </a:solidFill>
                <a:latin typeface="Cambria" pitchFamily="2" charset="0"/>
                <a:ea typeface="Basic Roman" pitchFamily="1" charset="0"/>
                <a:cs typeface="Basic Roman" pitchFamily="1" charset="0"/>
              </a:rPr>
              <a:t>Buchthemen in fünf Teilen der Präsentation</a:t>
            </a:r>
            <a:endParaRPr sz="2400" b="1" cap="none">
              <a:solidFill>
                <a:schemeClr val="accent5"/>
              </a:solidFill>
              <a:latin typeface="Cambria" pitchFamily="2" charset="0"/>
              <a:ea typeface="Basic Roman" pitchFamily="1" charset="0"/>
              <a:cs typeface="Basic Roman"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H+Ch4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JaZmJ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75904627-6998-C5B0-D628-9FE5086620CA}" type="slidenum">
              <a:t>5</a:t>
            </a:fld>
          </a:p>
        </p:txBody>
      </p:sp>
      <p:pic>
        <p:nvPicPr>
          <p:cNvPr id="5" name="Grafik1"/>
          <p:cNvPicPr>
            <a:extLst>
              <a:ext uri="smNativeData">
                <pr:smNativeData xmlns:pr="smNativeData" xmlns="smNativeData" val="SMDATA_18_7o81aRMAAAAlAAAAEQ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Fs9AADsAgAAw0cAADMJAAAQAAAAJgAAAAgAAAD//////////zAAAAAUAAAAAAAAAAAA//8AAAEAAAD//wAAAQA="/>
              </a:ext>
            </a:extLst>
          </p:cNvPicPr>
          <p:nvPr/>
        </p:nvPicPr>
        <p:blipFill>
          <a:blip r:embed="rId3"/>
          <a:stretch>
            <a:fillRect/>
          </a:stretch>
        </p:blipFill>
        <p:spPr>
          <a:xfrm>
            <a:off x="9973945" y="474980"/>
            <a:ext cx="1691640" cy="1020445"/>
          </a:xfrm>
          <a:prstGeom prst="rect">
            <a:avLst/>
          </a:prstGeom>
          <a:noFill/>
          <a:ln>
            <a:noFill/>
          </a:ln>
          <a:effectLst/>
        </p:spPr>
      </p:pic>
      <p:sp>
        <p:nvSpPr>
          <p:cNvPr id="6" name="Folienuntertitel1"/>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CYKAADDRwAADyoAABAAAAAmAAAACAAAAP//////////MAAAABQAAAAAAAAAAAD//wAAAQAAAP//AAABAA=="/>
              </a:ext>
            </a:extLst>
          </p:cNvSpPr>
          <p:nvPr/>
        </p:nvSpPr>
        <p:spPr>
          <a:xfrm>
            <a:off x="553720" y="1649730"/>
            <a:ext cx="11111865" cy="5187315"/>
          </a:xfrm>
          <a:prstGeom prst="rect">
            <a:avLst/>
          </a:prstGeom>
          <a:noFill/>
          <a:ln>
            <a:noFill/>
          </a:ln>
          <a:effectLst/>
        </p:spPr>
        <p:txBody>
          <a:bodyPr vert="horz" wrap="square" lIns="91440" tIns="45720" rIns="91440" bIns="45720" numCol="3" spcCol="215900" anchor="t"/>
          <a:lstStyle/>
          <a:p>
            <a:pPr>
              <a:defRPr sz="2000" b="1" cap="none">
                <a:solidFill>
                  <a:srgbClr val="FF0000"/>
                </a:solidFill>
                <a:latin typeface="Cambria" pitchFamily="2" charset="0"/>
                <a:ea typeface="Basic Roman" pitchFamily="1" charset="0"/>
                <a:cs typeface="Basic Roman" pitchFamily="1" charset="0"/>
                <a:hlinkClick r:id="rId4" action="ppaction://hlinksldjump"/>
              </a:defRPr>
            </a:pPr>
            <a:r>
              <a:rPr>
                <a:hlinkClick r:id="rId4" action="ppaction://hlinksldjump"/>
              </a:rPr>
              <a:t>Tei I  – Wandel</a:t>
            </a:r>
            <a:endParaRPr>
              <a:hlinkClick r:id="rId4" action="ppaction://hlinksldjump"/>
            </a:endParaRPr>
          </a:p>
          <a:p>
            <a:pPr>
              <a:defRPr sz="1600" cap="none">
                <a:latin typeface="Cambria" pitchFamily="2" charset="0"/>
                <a:ea typeface="Basic Roman" pitchFamily="1" charset="0"/>
                <a:cs typeface="Basic Roman" pitchFamily="1" charset="0"/>
              </a:defRPr>
            </a:pPr>
          </a:p>
          <a:p>
            <a:pPr>
              <a:defRPr sz="1600" cap="none">
                <a:latin typeface="Cambria" pitchFamily="2" charset="0"/>
                <a:ea typeface="Basic Roman" pitchFamily="1" charset="0"/>
                <a:cs typeface="Basic Roman" pitchFamily="1" charset="0"/>
              </a:defRPr>
            </a:pPr>
            <a:r>
              <a:rPr sz="1300" cap="none"/>
              <a:t>1. </a:t>
            </a:r>
            <a:r>
              <a:rPr sz="1300" b="1" cap="none">
                <a:solidFill>
                  <a:schemeClr val="accent5"/>
                </a:solidFill>
              </a:rPr>
              <a:t>Neuerungen</a:t>
            </a:r>
            <a:r>
              <a:rPr sz="1300" cap="none"/>
              <a:t>: Zum Begriff der Innovation und wie es dazu kommt.</a:t>
            </a:r>
            <a:br/>
            <a:br/>
            <a:r>
              <a:rPr sz="1300" cap="none"/>
              <a:t>2. Drei Phasen im </a:t>
            </a:r>
            <a:r>
              <a:rPr sz="1300" b="1" cap="none">
                <a:solidFill>
                  <a:schemeClr val="accent5"/>
                </a:solidFill>
              </a:rPr>
              <a:t>Innovationsprozess</a:t>
            </a:r>
            <a:r>
              <a:rPr sz="1300" cap="none"/>
              <a:t>: Produktentwicklung, Markteinführung, Marktdurchdringung.</a:t>
            </a:r>
            <a:br/>
            <a:br/>
            <a:br/>
            <a:r>
              <a:rPr sz="2000" b="1" cap="none">
                <a:solidFill>
                  <a:srgbClr val="FF0000"/>
                </a:solidFill>
                <a:hlinkClick r:id="rId5" action="ppaction://hlinksldjump"/>
              </a:rPr>
              <a:t>Teil II – Produkt und Markt</a:t>
            </a:r>
            <a:endParaRPr sz="2000" b="1" cap="none">
              <a:solidFill>
                <a:srgbClr val="FF0000"/>
              </a:solidFill>
            </a:endParaRPr>
          </a:p>
          <a:p>
            <a:pPr>
              <a:defRPr sz="1400" cap="none">
                <a:latin typeface="Cambria" pitchFamily="2" charset="0"/>
                <a:ea typeface="Basic Roman" pitchFamily="1" charset="0"/>
                <a:cs typeface="Basic Roman" pitchFamily="1" charset="0"/>
              </a:defRPr>
            </a:pPr>
          </a:p>
          <a:p>
            <a:pPr>
              <a:defRPr sz="1300" cap="none">
                <a:latin typeface="Cambria" pitchFamily="2" charset="0"/>
                <a:ea typeface="Basic Roman" pitchFamily="1" charset="0"/>
                <a:cs typeface="Basic Roman" pitchFamily="1" charset="0"/>
              </a:defRPr>
            </a:pPr>
            <a:r>
              <a:t>3. Schöpferische Zerstörung: Die Verdrängung, wie von Joseph </a:t>
            </a:r>
            <a:r>
              <a:rPr b="1" cap="none">
                <a:solidFill>
                  <a:schemeClr val="accent5"/>
                </a:solidFill>
              </a:rPr>
              <a:t>Schumpeter</a:t>
            </a:r>
            <a:r>
              <a:rPr b="1" cap="none">
                <a:solidFill>
                  <a:srgbClr val="FF0000"/>
                </a:solidFill>
              </a:rPr>
              <a:t> </a:t>
            </a:r>
            <a:r>
              <a:t>beschrieben, und vor welchem Dilemma etablierte Unternehmen stehen (</a:t>
            </a:r>
            <a:r>
              <a:t>Clayton Christensen).</a:t>
            </a:r>
          </a:p>
          <a:p>
            <a:pPr>
              <a:defRPr sz="1300" cap="none">
                <a:latin typeface="Cambria" pitchFamily="2" charset="0"/>
                <a:ea typeface="Basic Roman" pitchFamily="1" charset="0"/>
                <a:cs typeface="Basic Roman" pitchFamily="1" charset="0"/>
              </a:defRPr>
            </a:pPr>
          </a:p>
          <a:p>
            <a:pPr>
              <a:defRPr sz="1300" cap="none">
                <a:latin typeface="Cambria" pitchFamily="2" charset="0"/>
                <a:ea typeface="Basic Roman" pitchFamily="1" charset="0"/>
                <a:cs typeface="Basic Roman" pitchFamily="1" charset="0"/>
              </a:defRPr>
            </a:pPr>
            <a:r>
              <a:t>4. Produkt- und Marktentwicklung: Von der Ansoff-Matrix zu Israel </a:t>
            </a:r>
            <a:r>
              <a:rPr b="1" cap="none">
                <a:solidFill>
                  <a:schemeClr val="accent5"/>
                </a:solidFill>
              </a:rPr>
              <a:t>Kirzner</a:t>
            </a:r>
            <a:r>
              <a:t>. </a:t>
            </a:r>
            <a:br/>
          </a:p>
          <a:p>
            <a:pPr>
              <a:defRPr sz="1600" cap="none">
                <a:latin typeface="Cambria" pitchFamily="2" charset="0"/>
                <a:ea typeface="Basic Roman" pitchFamily="1" charset="0"/>
                <a:cs typeface="Basic Roman" pitchFamily="1" charset="0"/>
              </a:defRPr>
            </a:pPr>
          </a:p>
          <a:p>
            <a:pPr defTabSz="914400">
              <a:lnSpc>
                <a:spcPct val="90000"/>
              </a:lnSpc>
              <a:spcBef>
                <a:spcPts val="995"/>
              </a:spcBef>
              <a:tabLst>
                <a:tab pos="0" algn="l"/>
              </a:tabLst>
              <a:defRPr cap="none">
                <a:solidFill>
                  <a:schemeClr val="accent5"/>
                </a:solidFill>
                <a:latin typeface="Cambria" pitchFamily="2" charset="0"/>
                <a:ea typeface="Cambria" pitchFamily="2" charset="0"/>
                <a:cs typeface="Arial" pitchFamily="2" charset="0"/>
              </a:defRPr>
            </a:pPr>
            <a:r>
              <a:rPr sz="1000" i="1" cap="none"/>
              <a:t>Die Teile sind mit Hyperlink (Maustaste)</a:t>
            </a:r>
            <a:r>
              <a:rPr sz="1000" cap="none"/>
              <a:t> direkt erreichbar.</a:t>
            </a:r>
            <a:endParaRPr sz="1000" cap="none"/>
          </a:p>
          <a:p>
            <a:pPr>
              <a:defRPr sz="1400" cap="none">
                <a:latin typeface="Cambria" pitchFamily="2" charset="0"/>
                <a:ea typeface="Basic Roman" pitchFamily="1" charset="0"/>
                <a:cs typeface="Basic Roman" pitchFamily="1" charset="0"/>
              </a:defRPr>
            </a:pPr>
          </a:p>
          <a:p>
            <a:pPr>
              <a:defRPr sz="1600" cap="none">
                <a:latin typeface="Cambria" pitchFamily="2" charset="0"/>
                <a:ea typeface="Basic Roman" pitchFamily="1" charset="0"/>
                <a:cs typeface="Basic Roman" pitchFamily="1" charset="0"/>
              </a:defRPr>
            </a:pPr>
            <a:endParaRPr sz="1400" cap="none"/>
          </a:p>
          <a:p>
            <a:pPr>
              <a:defRPr sz="1600" cap="none">
                <a:latin typeface="Cambria" pitchFamily="2" charset="0"/>
                <a:ea typeface="Basic Roman" pitchFamily="1" charset="0"/>
                <a:cs typeface="Basic Roman" pitchFamily="1" charset="0"/>
              </a:defRPr>
            </a:pPr>
            <a:endParaRPr sz="1400" cap="none"/>
          </a:p>
          <a:p>
            <a:pPr>
              <a:defRPr sz="1600" cap="none">
                <a:latin typeface="Cambria" pitchFamily="2" charset="0"/>
                <a:ea typeface="Basic Roman" pitchFamily="1" charset="0"/>
                <a:cs typeface="Basic Roman" pitchFamily="1" charset="0"/>
              </a:defRPr>
            </a:pPr>
            <a:endParaRPr sz="1400" cap="none"/>
          </a:p>
          <a:p>
            <a:pPr>
              <a:defRPr sz="1600" cap="none">
                <a:latin typeface="Cambria" pitchFamily="2" charset="0"/>
                <a:ea typeface="Basic Roman" pitchFamily="1" charset="0"/>
                <a:cs typeface="Basic Roman" pitchFamily="1" charset="0"/>
              </a:defRPr>
            </a:pPr>
            <a:endParaRPr sz="1400" cap="none"/>
          </a:p>
          <a:p>
            <a:pPr>
              <a:defRPr sz="1600" cap="none">
                <a:latin typeface="Cambria" pitchFamily="2" charset="0"/>
                <a:ea typeface="Basic Roman" pitchFamily="1" charset="0"/>
                <a:cs typeface="Basic Roman" pitchFamily="1" charset="0"/>
              </a:defRPr>
            </a:pPr>
          </a:p>
          <a:p>
            <a:pPr>
              <a:defRPr sz="1400" cap="none">
                <a:latin typeface="Cambria" pitchFamily="2" charset="0"/>
                <a:ea typeface="Basic Roman" pitchFamily="1" charset="0"/>
                <a:cs typeface="Basic Roman" pitchFamily="1" charset="0"/>
              </a:defRPr>
            </a:pPr>
          </a:p>
          <a:p>
            <a:pPr>
              <a:defRPr sz="1400" cap="none">
                <a:latin typeface="Cambria" pitchFamily="2" charset="0"/>
                <a:ea typeface="Basic Roman" pitchFamily="1" charset="0"/>
                <a:cs typeface="Basic Roman" pitchFamily="1" charset="0"/>
              </a:defRPr>
            </a:pPr>
          </a:p>
          <a:p>
            <a:pPr>
              <a:defRPr sz="1400" cap="none">
                <a:latin typeface="Cambria" pitchFamily="2" charset="0"/>
                <a:ea typeface="Basic Roman" pitchFamily="1" charset="0"/>
                <a:cs typeface="Basic Roman" pitchFamily="1" charset="0"/>
              </a:defRPr>
            </a:pPr>
          </a:p>
          <a:p>
            <a:pPr>
              <a:defRPr sz="1400" cap="none">
                <a:latin typeface="Cambria" pitchFamily="2" charset="0"/>
                <a:ea typeface="Basic Roman" pitchFamily="1" charset="0"/>
                <a:cs typeface="Basic Roman" pitchFamily="1" charset="0"/>
              </a:defRPr>
            </a:pPr>
          </a:p>
          <a:p>
            <a:pPr>
              <a:defRPr sz="1600" cap="none">
                <a:latin typeface="Cambria" pitchFamily="2" charset="0"/>
                <a:ea typeface="Basic Roman" pitchFamily="1" charset="0"/>
                <a:cs typeface="Basic Roman" pitchFamily="1" charset="0"/>
              </a:defRPr>
            </a:pPr>
            <a:r>
              <a:rPr sz="2000" b="1" cap="none">
                <a:solidFill>
                  <a:srgbClr val="FF0000"/>
                </a:solidFill>
                <a:hlinkClick r:id="rId6" action="ppaction://hlinksldjump"/>
              </a:rPr>
              <a:t>Teil III – Planung und Entscheidung</a:t>
            </a:r>
            <a:br/>
            <a:endParaRPr sz="1400" cap="none"/>
          </a:p>
          <a:p>
            <a:pPr>
              <a:defRPr sz="1300" cap="none">
                <a:latin typeface="Cambria" pitchFamily="2" charset="0"/>
                <a:ea typeface="Basic Roman" pitchFamily="1" charset="0"/>
                <a:cs typeface="Basic Roman" pitchFamily="1" charset="0"/>
              </a:defRPr>
            </a:pPr>
            <a:r>
              <a:t>5. </a:t>
            </a:r>
            <a:r>
              <a:rPr b="1" cap="none">
                <a:solidFill>
                  <a:schemeClr val="accent5"/>
                </a:solidFill>
              </a:rPr>
              <a:t>Innovationsplanung</a:t>
            </a:r>
            <a:r>
              <a:t>: Top-Down oder </a:t>
            </a:r>
            <a:r>
              <a:t>Bottom-Up? </a:t>
            </a:r>
            <a:r>
              <a:t>Einzelplanung der drei Phasen des </a:t>
            </a:r>
            <a:r>
              <a:t>Innovationsprozesses und deren Abstimmung.</a:t>
            </a:r>
            <a:br/>
          </a:p>
          <a:p>
            <a:pPr>
              <a:defRPr sz="1300" cap="none">
                <a:latin typeface="Cambria" pitchFamily="2" charset="0"/>
                <a:ea typeface="Basic Roman" pitchFamily="1" charset="0"/>
                <a:cs typeface="Basic Roman" pitchFamily="1" charset="0"/>
              </a:defRPr>
            </a:pPr>
            <a:r>
              <a:t>6. </a:t>
            </a:r>
            <a:r>
              <a:rPr b="1" cap="none">
                <a:solidFill>
                  <a:schemeClr val="accent5"/>
                </a:solidFill>
              </a:rPr>
              <a:t>Entscheidungen</a:t>
            </a:r>
            <a:r>
              <a:rPr b="1" cap="none">
                <a:solidFill>
                  <a:srgbClr val="FF0000"/>
                </a:solidFill>
              </a:rPr>
              <a:t> </a:t>
            </a:r>
            <a:r>
              <a:t>im Innovationsprozess: </a:t>
            </a:r>
            <a:br/>
            <a:r>
              <a:t>Vom Strategischen Management bis  zur Szenariotechnik und zur Delphi-Methode.</a:t>
            </a:r>
          </a:p>
          <a:p>
            <a:pPr>
              <a:defRPr sz="1600" cap="none">
                <a:latin typeface="Cambria" pitchFamily="2" charset="0"/>
                <a:ea typeface="Basic Roman" pitchFamily="1" charset="0"/>
                <a:cs typeface="Basic Roman" pitchFamily="1" charset="0"/>
              </a:defRPr>
            </a:pPr>
            <a:endParaRPr sz="1400" cap="none"/>
          </a:p>
          <a:p>
            <a:pPr>
              <a:defRPr sz="1600" cap="none">
                <a:latin typeface="Cambria" pitchFamily="2" charset="0"/>
                <a:ea typeface="Basic Roman" pitchFamily="1" charset="0"/>
                <a:cs typeface="Basic Roman" pitchFamily="1" charset="0"/>
              </a:defRPr>
            </a:pPr>
            <a:endParaRPr sz="1400" cap="none"/>
          </a:p>
          <a:p>
            <a:pPr>
              <a:defRPr sz="1600" cap="none">
                <a:latin typeface="Cambria" pitchFamily="2" charset="0"/>
                <a:ea typeface="Basic Roman" pitchFamily="1" charset="0"/>
                <a:cs typeface="Basic Roman" pitchFamily="1" charset="0"/>
              </a:defRPr>
            </a:pPr>
            <a:endParaRPr sz="1400" cap="none"/>
          </a:p>
          <a:p>
            <a:pPr>
              <a:defRPr sz="1600" cap="none">
                <a:latin typeface="Cambria" pitchFamily="2" charset="0"/>
                <a:ea typeface="Basic Roman" pitchFamily="1" charset="0"/>
                <a:cs typeface="Basic Roman" pitchFamily="1" charset="0"/>
              </a:defRPr>
            </a:pPr>
            <a:endParaRPr sz="1400" cap="none"/>
          </a:p>
          <a:p>
            <a:pPr>
              <a:defRPr sz="1600" cap="none">
                <a:latin typeface="Cambria" pitchFamily="2" charset="0"/>
                <a:ea typeface="Basic Roman" pitchFamily="1" charset="0"/>
                <a:cs typeface="Basic Roman" pitchFamily="1" charset="0"/>
              </a:defRPr>
            </a:pPr>
            <a:endParaRPr sz="1400" cap="none"/>
          </a:p>
          <a:p>
            <a:pPr>
              <a:defRPr sz="1600" cap="none">
                <a:latin typeface="Cambria" pitchFamily="2" charset="0"/>
                <a:ea typeface="Basic Roman" pitchFamily="1" charset="0"/>
                <a:cs typeface="Basic Roman" pitchFamily="1" charset="0"/>
              </a:defRPr>
            </a:pPr>
            <a:endParaRPr sz="1400" cap="none"/>
          </a:p>
          <a:p>
            <a:pPr>
              <a:defRPr sz="1600" cap="none">
                <a:latin typeface="Cambria" pitchFamily="2" charset="0"/>
                <a:ea typeface="Basic Roman" pitchFamily="1" charset="0"/>
                <a:cs typeface="Basic Roman" pitchFamily="1" charset="0"/>
              </a:defRPr>
            </a:pPr>
          </a:p>
          <a:p>
            <a:pPr>
              <a:defRPr sz="1400" cap="none">
                <a:latin typeface="Cambria" pitchFamily="2" charset="0"/>
                <a:ea typeface="Basic Roman" pitchFamily="1" charset="0"/>
                <a:cs typeface="Basic Roman" pitchFamily="1" charset="0"/>
              </a:defRPr>
            </a:pPr>
          </a:p>
          <a:p>
            <a:pPr>
              <a:defRPr sz="1600" cap="none">
                <a:latin typeface="Cambria" pitchFamily="2" charset="0"/>
                <a:ea typeface="Basic Roman" pitchFamily="1" charset="0"/>
                <a:cs typeface="Basic Roman" pitchFamily="1" charset="0"/>
              </a:defRPr>
            </a:pPr>
            <a:endParaRPr sz="1400" cap="none"/>
          </a:p>
          <a:p>
            <a:pPr>
              <a:defRPr sz="1600" cap="none">
                <a:latin typeface="Cambria" pitchFamily="2" charset="0"/>
                <a:ea typeface="Basic Roman" pitchFamily="1" charset="0"/>
                <a:cs typeface="Basic Roman" pitchFamily="1" charset="0"/>
              </a:defRPr>
            </a:pPr>
            <a:endParaRPr sz="1400" cap="none"/>
          </a:p>
          <a:p>
            <a:pPr>
              <a:defRPr sz="1600" cap="none">
                <a:latin typeface="Cambria" pitchFamily="2" charset="0"/>
                <a:ea typeface="Basic Roman" pitchFamily="1" charset="0"/>
                <a:cs typeface="Basic Roman" pitchFamily="1" charset="0"/>
              </a:defRPr>
            </a:pPr>
            <a:endParaRPr sz="1400" cap="none"/>
          </a:p>
          <a:p>
            <a:pPr>
              <a:defRPr sz="1600" cap="none">
                <a:latin typeface="Cambria" pitchFamily="2" charset="0"/>
                <a:ea typeface="Basic Roman" pitchFamily="1" charset="0"/>
                <a:cs typeface="Basic Roman" pitchFamily="1" charset="0"/>
              </a:defRPr>
            </a:pPr>
          </a:p>
          <a:p>
            <a:pPr>
              <a:defRPr sz="1400" cap="none">
                <a:latin typeface="Cambria" pitchFamily="2" charset="0"/>
                <a:ea typeface="Basic Roman" pitchFamily="1" charset="0"/>
                <a:cs typeface="Basic Roman" pitchFamily="1" charset="0"/>
              </a:defRPr>
            </a:pPr>
          </a:p>
          <a:p>
            <a:pPr>
              <a:defRPr sz="1400" cap="none">
                <a:latin typeface="Cambria" pitchFamily="2" charset="0"/>
                <a:ea typeface="Basic Roman" pitchFamily="1" charset="0"/>
                <a:cs typeface="Basic Roman" pitchFamily="1" charset="0"/>
              </a:defRPr>
            </a:pPr>
          </a:p>
          <a:p>
            <a:pPr>
              <a:defRPr sz="1400" cap="none">
                <a:latin typeface="Cambria" pitchFamily="2" charset="0"/>
                <a:ea typeface="Basic Roman" pitchFamily="1" charset="0"/>
                <a:cs typeface="Basic Roman" pitchFamily="1" charset="0"/>
              </a:defRPr>
            </a:pPr>
          </a:p>
          <a:p>
            <a:pPr>
              <a:defRPr sz="1400" cap="none">
                <a:latin typeface="Cambria" pitchFamily="2" charset="0"/>
                <a:ea typeface="Basic Roman" pitchFamily="1" charset="0"/>
                <a:cs typeface="Basic Roman" pitchFamily="1" charset="0"/>
              </a:defRPr>
            </a:pPr>
          </a:p>
          <a:p>
            <a:pPr>
              <a:defRPr sz="1600" cap="none">
                <a:latin typeface="Cambria" pitchFamily="2" charset="0"/>
                <a:ea typeface="Basic Roman" pitchFamily="1" charset="0"/>
                <a:cs typeface="Basic Roman" pitchFamily="1" charset="0"/>
              </a:defRPr>
            </a:pPr>
            <a:r>
              <a:rPr sz="2000" b="1" cap="none">
                <a:solidFill>
                  <a:srgbClr val="FF0000"/>
                </a:solidFill>
                <a:hlinkClick r:id="rId7" action="ppaction://hlinksldjump"/>
              </a:rPr>
              <a:t>Teil IV – Finanzen</a:t>
            </a:r>
            <a:br/>
            <a:br/>
            <a:r>
              <a:rPr sz="1300" cap="none"/>
              <a:t>7. Finanzen und </a:t>
            </a:r>
            <a:r>
              <a:rPr sz="1300" b="1" cap="none">
                <a:solidFill>
                  <a:schemeClr val="accent5"/>
                </a:solidFill>
              </a:rPr>
              <a:t>Kapital</a:t>
            </a:r>
            <a:r>
              <a:rPr sz="1300" b="1" cap="none">
                <a:solidFill>
                  <a:srgbClr val="FF0000"/>
                </a:solidFill>
              </a:rPr>
              <a:t> </a:t>
            </a:r>
            <a:r>
              <a:rPr sz="1300" cap="none"/>
              <a:t>— Wer sollte was entscheiden? </a:t>
            </a:r>
            <a:endParaRPr sz="1300" cap="none"/>
          </a:p>
          <a:p>
            <a:pPr>
              <a:defRPr sz="1300" cap="none">
                <a:latin typeface="Cambria" pitchFamily="2" charset="0"/>
                <a:ea typeface="Basic Roman" pitchFamily="1" charset="0"/>
                <a:cs typeface="Basic Roman" pitchFamily="1" charset="0"/>
              </a:defRPr>
            </a:pPr>
          </a:p>
          <a:p>
            <a:pPr>
              <a:defRPr sz="1600" cap="none">
                <a:latin typeface="Cambria" pitchFamily="2" charset="0"/>
                <a:ea typeface="Basic Roman" pitchFamily="1" charset="0"/>
                <a:cs typeface="Basic Roman" pitchFamily="1" charset="0"/>
              </a:defRPr>
            </a:pPr>
            <a:r>
              <a:rPr sz="1300" cap="none"/>
              <a:t>8. </a:t>
            </a:r>
            <a:r>
              <a:rPr sz="1300" b="1" cap="none">
                <a:solidFill>
                  <a:schemeClr val="accent5"/>
                </a:solidFill>
              </a:rPr>
              <a:t>Informationsasymmetrie</a:t>
            </a:r>
            <a:r>
              <a:rPr sz="1300" cap="none"/>
              <a:t>: Welche Modifikationen einer Prinzipal-Agenten-Beziehung und zu welchen Arrangements (Regeln im Finanzvertrag) werden sie kombiniert?</a:t>
            </a:r>
            <a:br/>
            <a:endParaRPr sz="1400" cap="none"/>
          </a:p>
          <a:p>
            <a:pPr>
              <a:defRPr sz="1400" cap="none">
                <a:latin typeface="Cambria" pitchFamily="2" charset="0"/>
                <a:ea typeface="Basic Roman" pitchFamily="1" charset="0"/>
                <a:cs typeface="Basic Roman" pitchFamily="1" charset="0"/>
              </a:defRPr>
            </a:pPr>
          </a:p>
          <a:p>
            <a:pPr>
              <a:defRPr sz="1600" cap="none">
                <a:latin typeface="Cambria" pitchFamily="2" charset="0"/>
                <a:ea typeface="Basic Roman" pitchFamily="1" charset="0"/>
                <a:cs typeface="Basic Roman" pitchFamily="1" charset="0"/>
              </a:defRPr>
            </a:pPr>
            <a:r>
              <a:rPr sz="2000" b="1" cap="none">
                <a:solidFill>
                  <a:srgbClr val="FF0000"/>
                </a:solidFill>
                <a:hlinkClick r:id="rId8" action="ppaction://hlinksldjump"/>
              </a:rPr>
              <a:t>Teil IV – Wagnisse</a:t>
            </a:r>
            <a:endParaRPr sz="2000" b="1" cap="none">
              <a:solidFill>
                <a:srgbClr val="FF0000"/>
              </a:solidFill>
            </a:endParaRPr>
          </a:p>
          <a:p>
            <a:pPr>
              <a:defRPr sz="1600" cap="none">
                <a:latin typeface="Cambria" pitchFamily="2" charset="0"/>
                <a:ea typeface="Basic Roman" pitchFamily="1" charset="0"/>
                <a:cs typeface="Basic Roman" pitchFamily="1" charset="0"/>
              </a:defRPr>
            </a:pPr>
            <a:endParaRPr sz="1400" cap="none"/>
          </a:p>
          <a:p>
            <a:pPr>
              <a:defRPr sz="1300" cap="none">
                <a:latin typeface="Cambria" pitchFamily="2" charset="0"/>
                <a:ea typeface="Basic Roman" pitchFamily="1" charset="0"/>
                <a:cs typeface="Basic Roman" pitchFamily="1" charset="0"/>
              </a:defRPr>
            </a:pPr>
            <a:r>
              <a:t>9. </a:t>
            </a:r>
            <a:r>
              <a:rPr b="1" cap="none">
                <a:solidFill>
                  <a:schemeClr val="accent5"/>
                </a:solidFill>
              </a:rPr>
              <a:t>Risiken</a:t>
            </a:r>
            <a:r>
              <a:t>: Wie Innovator und </a:t>
            </a:r>
            <a:r>
              <a:t>Wagniskapital-geber trotz Hold-Up eine echte Partnerschaft bilden.</a:t>
            </a:r>
            <a:br/>
          </a:p>
          <a:p>
            <a:pPr>
              <a:defRPr sz="1600" cap="none">
                <a:latin typeface="Cambria" pitchFamily="2" charset="0"/>
                <a:ea typeface="Basic Roman" pitchFamily="1" charset="0"/>
                <a:cs typeface="Basic Roman" pitchFamily="1" charset="0"/>
              </a:defRPr>
            </a:pPr>
            <a:r>
              <a:rPr sz="1300" cap="none"/>
              <a:t>10. Wo findet ein Innovator </a:t>
            </a:r>
            <a:r>
              <a:rPr sz="1300" b="1" cap="none">
                <a:solidFill>
                  <a:schemeClr val="accent5"/>
                </a:solidFill>
              </a:rPr>
              <a:t>Wagniskapital</a:t>
            </a:r>
            <a:r>
              <a:rPr sz="1300" b="1" cap="none">
                <a:solidFill>
                  <a:srgbClr val="FF0000"/>
                </a:solidFill>
              </a:rPr>
              <a:t> </a:t>
            </a:r>
            <a:r>
              <a:rPr sz="1300" cap="none"/>
              <a:t>und welche Informationen müssen vor einem Term </a:t>
            </a:r>
            <a:r>
              <a:rPr sz="1300" cap="none"/>
              <a:t>Sheet vorbereitet werden?</a:t>
            </a:r>
            <a:br/>
            <a:endParaRPr sz="1400" cap="none"/>
          </a:p>
          <a:p>
            <a:pPr marL="342900" defTabSz="914400">
              <a:spcBef>
                <a:spcPts val="1275"/>
              </a:spcBef>
              <a:spcAft>
                <a:spcPts val="275"/>
              </a:spcAft>
              <a:tabLst>
                <a:tab pos="0" algn="l"/>
              </a:tabLst>
              <a:defRPr sz="1600" cap="none">
                <a:latin typeface="Cambria" pitchFamily="2" charset="0"/>
                <a:ea typeface="Basic Roman" pitchFamily="1" charset="0"/>
                <a:cs typeface="Basic Roman" pitchFamily="1" charset="0"/>
              </a:defRPr>
            </a:pPr>
            <a:br/>
            <a:endParaRPr cap="none">
              <a:solidFill>
                <a:srgbClr val="000000"/>
              </a:solidFill>
            </a:endParaRPr>
          </a:p>
          <a:p>
            <a:pPr marL="342900" defTabSz="914400">
              <a:spcBef>
                <a:spcPts val="1275"/>
              </a:spcBef>
              <a:spcAft>
                <a:spcPts val="275"/>
              </a:spcAft>
              <a:tabLst>
                <a:tab pos="0" algn="l"/>
              </a:tabLst>
              <a:defRPr sz="1500" cap="none">
                <a:solidFill>
                  <a:srgbClr val="000000"/>
                </a:solidFill>
                <a:latin typeface="Cambria" pitchFamily="2" charset="0"/>
                <a:ea typeface="Basic Roman" pitchFamily="1" charset="0"/>
                <a:cs typeface="Basic Roman" pitchFamily="1" charset="0"/>
              </a:defRPr>
            </a:pPr>
          </a:p>
          <a:p>
            <a:pPr marL="342900" defTabSz="914400">
              <a:spcBef>
                <a:spcPts val="1280"/>
              </a:spcBef>
              <a:spcAft>
                <a:spcPts val="280"/>
              </a:spcAft>
              <a:tabLst>
                <a:tab pos="0" algn="l"/>
              </a:tabLst>
              <a:defRPr sz="1500" cap="none">
                <a:solidFill>
                  <a:srgbClr val="000000"/>
                </a:solidFill>
                <a:latin typeface="Cambria" pitchFamily="2" charset="0"/>
                <a:ea typeface="Basic Roman" pitchFamily="1" charset="0"/>
                <a:cs typeface="Basic Roman" pitchFamily="1" charset="0"/>
              </a:defRPr>
            </a:pPr>
          </a:p>
        </p:txBody>
      </p:sp>
    </p:spTree>
  </p:cSld>
  <p:clrMapOvr>
    <a:masterClrMapping/>
  </p:clrMapOvr>
  <p:timing>
    <p:tnLst>
      <p:par>
        <p:cTn id="1" dur="indefinite" restart="never" nodeType="tmRoot"/>
      </p:par>
    </p:tnLst>
  </p:timing>
</p:sld>
</file>

<file path=ppt/slides/slide50.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LCL3D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Sans" pitchFamily="1" charset="0"/>
                <a:cs typeface="Basic Sans" pitchFamily="1" charset="0"/>
              </a:rPr>
              <a:t>Szenariotechnik</a:t>
            </a:r>
            <a:endParaRPr sz="2400" b="1" cap="none">
              <a:solidFill>
                <a:schemeClr val="accent5"/>
              </a:solidFill>
              <a:latin typeface="Cambria" pitchFamily="2" charset="0"/>
              <a:ea typeface="Basic Sans" pitchFamily="1" charset="0"/>
              <a:cs typeface="Basic Sans"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defRPr cap="none">
                <a:latin typeface="Arial" pitchFamily="2" charset="0"/>
                <a:ea typeface="Arial" pitchFamily="2" charset="0"/>
                <a:cs typeface="Arial" pitchFamily="2" charset="0"/>
              </a:defRPr>
            </a:pPr>
            <a:fld id="{21594E69-27CC-0CB8-82E1-D1ED00AF7484}" type="slidenum">
              <a:t>50</a:t>
            </a:fld>
          </a:p>
        </p:txBody>
      </p:sp>
      <p:sp>
        <p:nvSpPr>
          <p:cNvPr id="5"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CsLwAAlScAABAAAAAmAAAACAAAAP//////////MAAAABQAAAAAAAAAAAD//wAAAQAAAP//AAABAA=="/>
              </a:ext>
            </a:extLst>
          </p:cNvSpPr>
          <p:nvPr/>
        </p:nvSpPr>
        <p:spPr>
          <a:xfrm>
            <a:off x="553720" y="1550035"/>
            <a:ext cx="7195820" cy="4884420"/>
          </a:xfrm>
          <a:prstGeom prst="rect">
            <a:avLst/>
          </a:prstGeom>
          <a:noFill/>
          <a:ln>
            <a:noFill/>
          </a:ln>
          <a:effectLst/>
        </p:spPr>
        <p:txBody>
          <a:bodyPr vert="horz" wrap="square" lIns="91440" tIns="45720" rIns="91440" bIns="45720" numCol="1" spcCol="215900" anchor="t"/>
          <a:lstStyle/>
          <a:p>
            <a:pPr marL="342900" defTabSz="914400">
              <a:lnSpc>
                <a:spcPct val="110000"/>
              </a:lnSpc>
              <a:spcBef>
                <a:spcPts val="1275"/>
              </a:spcBef>
              <a:spcAft>
                <a:spcPts val="275"/>
              </a:spcAft>
              <a:buNone/>
              <a:tabLst>
                <a:tab pos="0" algn="l"/>
              </a:tabLst>
              <a:defRPr sz="1600" cap="none">
                <a:latin typeface="Cambria" pitchFamily="2" charset="0"/>
                <a:ea typeface="Arial" pitchFamily="2" charset="0"/>
                <a:cs typeface="Arial" pitchFamily="2" charset="0"/>
              </a:defRPr>
            </a:pPr>
            <a:r>
              <a:t>Szenarien dienen zur Darstellung des </a:t>
            </a:r>
            <a:r>
              <a:rPr b="1" cap="none">
                <a:solidFill>
                  <a:schemeClr val="accent5"/>
                </a:solidFill>
              </a:rPr>
              <a:t>zeitlichen Verlaufs einer Größe oder mehrerer wichtiger Größen</a:t>
            </a:r>
            <a:r>
              <a:t>, und zwar im Vergleich für mehrere </a:t>
            </a:r>
            <a:r>
              <a:rPr b="1" cap="none">
                <a:solidFill>
                  <a:schemeClr val="accent5"/>
                </a:solidFill>
              </a:rPr>
              <a:t>Ausgangsbedingungen</a:t>
            </a:r>
            <a:r>
              <a:t> und für unterschiedliche </a:t>
            </a:r>
            <a:r>
              <a:rPr b="1" cap="none">
                <a:solidFill>
                  <a:schemeClr val="accent5"/>
                </a:solidFill>
              </a:rPr>
              <a:t>Entscheidungen</a:t>
            </a:r>
            <a:r>
              <a:t> und zwischenzeitliche Weichenstellungen, wobei die Auswirkungen verschiedene Realisationen (wie </a:t>
            </a:r>
            <a:r>
              <a:t>best </a:t>
            </a:r>
            <a:r>
              <a:t>case, </a:t>
            </a:r>
            <a:r>
              <a:t>worst </a:t>
            </a:r>
            <a:r>
              <a:t>case, Erwartungswert, Modus) externer, </a:t>
            </a:r>
            <a:r>
              <a:rPr b="1" cap="none">
                <a:solidFill>
                  <a:schemeClr val="accent5"/>
                </a:solidFill>
              </a:rPr>
              <a:t>zufälliger Einflussfaktoren</a:t>
            </a:r>
            <a:r>
              <a:t> berücksichtigt werden. </a:t>
            </a:r>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rPr sz="1300" cap="none"/>
              <a:t>Anstatt sich auf eine einzige Entwicklung zu konzentrieren und diese zu prognostizieren, entwickelt die Szenariotechnik mehrere Was-wäre-wenn-Entwicklungen zum Vergleichen. Entscheidungsträger erkennen die innere Mechanik der Dynamik, die Auswirkungen eigener Festlegungen und die Einwirkung externer Unsicherheiten.  </a:t>
            </a:r>
            <a:br/>
            <a:br/>
            <a:r>
              <a:t>Die Szenariotechnik wird in allen drei Einzelplanungen (</a:t>
            </a:r>
            <a:r>
              <a:t>Produkt-entwicklung, Markteinführung, Marktdurchdringung) verwendet, besonders aber in der 3. Phase der Marktdurchdringung. Sie hilft, die Einzelplanungen der drei Phasen untereinander abzustimmen und sie liefert Prognosen. </a:t>
            </a:r>
          </a:p>
          <a:p>
            <a:pPr marL="342900" defTabSz="914400">
              <a:lnSpc>
                <a:spcPct val="110000"/>
              </a:lnSpc>
              <a:spcBef>
                <a:spcPts val="1275"/>
              </a:spcBef>
              <a:spcAft>
                <a:spcPts val="275"/>
              </a:spcAft>
              <a:buNone/>
              <a:tabLst>
                <a:tab pos="0" algn="l"/>
              </a:tabLst>
              <a:defRPr sz="1600" cap="none">
                <a:latin typeface="Cambria" pitchFamily="2" charset="0"/>
                <a:ea typeface="Arial" pitchFamily="2" charset="0"/>
                <a:cs typeface="Arial" pitchFamily="2" charset="0"/>
              </a:defRPr>
            </a:pPr>
          </a:p>
        </p:txBody>
      </p:sp>
      <p:pic>
        <p:nvPicPr>
          <p:cNvPr id="6" name="Grafik1"/>
          <p:cNvPicPr>
            <a:picLocks noChangeAspect="1"/>
            <a:extLst>
              <a:ext uri="smNativeData">
                <pr:smNativeData xmlns:pr="smNativeData" xmlns="smNativeData" val="SMDATA_18_7o81aRMAAAAlAAAAEQAAAC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P8wAAAzCQAAw0cAAFAWAAAQAAAAJgAAAAgAAAD//////////zAAAAAUAAAAAAAAAAAA//8AAAEAAAD//wAAAQA="/>
              </a:ext>
            </a:extLst>
          </p:cNvPicPr>
          <p:nvPr/>
        </p:nvPicPr>
        <p:blipFill>
          <a:blip r:embed="rId3"/>
          <a:stretch>
            <a:fillRect/>
          </a:stretch>
        </p:blipFill>
        <p:spPr>
          <a:xfrm>
            <a:off x="7964805" y="1495425"/>
            <a:ext cx="3700780" cy="2131695"/>
          </a:xfrm>
          <a:prstGeom prst="rect">
            <a:avLst/>
          </a:prstGeom>
          <a:noFill/>
          <a:ln>
            <a:noFill/>
          </a:ln>
          <a:effectLst/>
        </p:spPr>
      </p:pic>
      <p:sp>
        <p:nvSpPr>
          <p:cNvPr id="7" name="Rechteck1"/>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wzIAAEcYAADDRwAAWSkAABAAAAAmAAAACAAAAP//////////MAAAABQAAAAAAAAAAAD//wAAAQAAAP//AAABAA=="/>
              </a:ext>
            </a:extLst>
          </p:cNvSpPr>
          <p:nvPr/>
        </p:nvSpPr>
        <p:spPr>
          <a:xfrm>
            <a:off x="8251825" y="3946525"/>
            <a:ext cx="3413760" cy="277495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r>
              <a:rPr sz="1200" cap="none">
                <a:solidFill>
                  <a:srgbClr val="000000"/>
                </a:solidFill>
                <a:latin typeface="Cambria" pitchFamily="2" charset="0"/>
                <a:ea typeface="Arial" pitchFamily="2" charset="0"/>
                <a:cs typeface="Arial" pitchFamily="2" charset="0"/>
              </a:rPr>
              <a:t>Der </a:t>
            </a:r>
            <a:r>
              <a:rPr sz="1200" cap="none">
                <a:solidFill>
                  <a:srgbClr val="FF0000"/>
                </a:solidFill>
                <a:latin typeface="Cambria" pitchFamily="2" charset="0"/>
                <a:ea typeface="Arial" pitchFamily="2" charset="0"/>
                <a:cs typeface="Arial" pitchFamily="2" charset="0"/>
              </a:rPr>
              <a:t>Szenariotrichter</a:t>
            </a:r>
            <a:r>
              <a:rPr sz="1200" cap="none">
                <a:solidFill>
                  <a:srgbClr val="000000"/>
                </a:solidFill>
                <a:latin typeface="Cambria" pitchFamily="2" charset="0"/>
                <a:ea typeface="Arial" pitchFamily="2" charset="0"/>
                <a:cs typeface="Arial" pitchFamily="2" charset="0"/>
              </a:rPr>
              <a:t> (nach Wikipedia). </a:t>
            </a:r>
            <a:endParaRPr sz="1200" cap="none">
              <a:solidFill>
                <a:srgbClr val="000000"/>
              </a:solidFill>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51.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LCL3D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H1w////////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Sans" pitchFamily="1" charset="0"/>
                <a:cs typeface="Basic Sans" pitchFamily="1" charset="0"/>
              </a:rPr>
              <a:t>Delphi-Methodik</a:t>
            </a:r>
            <a:endParaRPr sz="2400" b="1" cap="none">
              <a:solidFill>
                <a:schemeClr val="accent5"/>
              </a:solidFill>
              <a:latin typeface="Cambria" pitchFamily="2" charset="0"/>
              <a:ea typeface="Basic Sans" pitchFamily="1" charset="0"/>
              <a:cs typeface="Basic Sans" pitchFamily="1" charset="0"/>
            </a:endParaRPr>
          </a:p>
        </p:txBody>
      </p:sp>
      <p:sp>
        <p:nvSpPr>
          <p:cNvPr id="3" name="Rechteck1"/>
          <p:cNvSpPr>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BAAAAAAAAANjY2AAUAAAAAQAAACMAAAAjAAAAIwAAAB4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NjY2AB/f38A5+bmA8zMzADAwP8Af39/AAAAAAAAAAAAAAAAAAAAAAAAAAAAIQAAABgAAAAUAAAAujwAACQDAADDRwAABwYAABAAAAAmAAAACAAAAP//////////MAAAABQAAAAAAAAAAAD//wAAAQAAAP//AAABAA=="/>
              </a:ext>
            </a:extLst>
          </p:cNvSpPr>
          <p:nvPr/>
        </p:nvSpPr>
        <p:spPr>
          <a:xfrm>
            <a:off x="9871710" y="510540"/>
            <a:ext cx="1793875" cy="469265"/>
          </a:xfrm>
          <a:prstGeom prst="rect">
            <a:avLst/>
          </a:prstGeom>
          <a:noFill/>
          <a:ln w="12700" cap="flat" cmpd="sng" algn="ctr">
            <a:solidFill>
              <a:srgbClr val="D8D8D8"/>
            </a:solidFill>
            <a:prstDash val="solid"/>
            <a:headEnd type="none"/>
            <a:tailEnd type="none"/>
          </a:ln>
          <a:effectLst/>
        </p:spPr>
        <p:txBody>
          <a:bodyPr vert="horz" wrap="square" lIns="91440" tIns="45720" rIns="91440" bIns="45720" numCol="1" spcCol="215900" anchor="ctr"/>
          <a:lstStyle/>
          <a:p>
            <a:pPr algn="ctr" defTabSz="914400">
              <a:lnSpc>
                <a:spcPct val="100000"/>
              </a:lnSpc>
              <a:tabLst/>
            </a:pPr>
            <a:r>
              <a:rPr sz="1400" i="1" cap="none">
                <a:solidFill>
                  <a:srgbClr val="000000"/>
                </a:solidFill>
                <a:latin typeface="Cambria" pitchFamily="2" charset="0"/>
                <a:ea typeface="Arial" pitchFamily="2" charset="0"/>
                <a:cs typeface="Arial" pitchFamily="2" charset="0"/>
              </a:rPr>
              <a:t>Logo hier hinzufügen</a:t>
            </a:r>
            <a:endParaRPr sz="1400" cap="none">
              <a:solidFill>
                <a:srgbClr val="000000"/>
              </a:solidFill>
            </a:endParaR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defRPr cap="none">
                <a:latin typeface="Arial" pitchFamily="2" charset="0"/>
                <a:ea typeface="Arial" pitchFamily="2" charset="0"/>
                <a:cs typeface="Arial" pitchFamily="2" charset="0"/>
              </a:defRPr>
            </a:pPr>
            <a:fld id="{2A8C3B50-1EC7-D9CD-8934-E898757A7FBD}" type="slidenum">
              <a:t>51</a:t>
            </a:fld>
          </a:p>
        </p:txBody>
      </p:sp>
      <p:sp>
        <p:nvSpPr>
          <p:cNvPr id="6"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DMJAABEOgAAlScAABAAAAAmAAAACAAAAP//////////MAAAABQAAAAAAAAAAAD//wAAAQAAAP//AAABAA=="/>
              </a:ext>
            </a:extLst>
          </p:cNvSpPr>
          <p:nvPr/>
        </p:nvSpPr>
        <p:spPr>
          <a:xfrm>
            <a:off x="553720" y="1495425"/>
            <a:ext cx="8917940" cy="4939030"/>
          </a:xfrm>
          <a:prstGeom prst="rect">
            <a:avLst/>
          </a:prstGeom>
          <a:noFill/>
          <a:ln>
            <a:noFill/>
          </a:ln>
          <a:effectLst/>
        </p:spPr>
        <p:txBody>
          <a:bodyPr vert="horz" wrap="square" lIns="91440" tIns="45720" rIns="91440" bIns="45720" numCol="1" spcCol="215900" anchor="t"/>
          <a:lstStyle/>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Die Menschen, ihr Tun und ihre Arbeitsergebnisse werden immer wieder beurteilt. Die </a:t>
            </a:r>
            <a:r>
              <a:rPr b="1" cap="none">
                <a:solidFill>
                  <a:srgbClr val="FF0000"/>
                </a:solidFill>
              </a:rPr>
              <a:t>Beurteilung</a:t>
            </a:r>
            <a:r>
              <a:t> soll zu </a:t>
            </a:r>
            <a:r>
              <a:rPr b="1" cap="none">
                <a:solidFill>
                  <a:schemeClr val="accent5"/>
                </a:solidFill>
              </a:rPr>
              <a:t>Verbesserungen</a:t>
            </a:r>
            <a:r>
              <a:t> verhelfen und ist eine Grundlage für die und </a:t>
            </a:r>
            <a:r>
              <a:rPr b="1" cap="none">
                <a:solidFill>
                  <a:schemeClr val="accent5"/>
                </a:solidFill>
              </a:rPr>
              <a:t>Bewertung</a:t>
            </a:r>
            <a:r>
              <a:t>. Schulnoten, </a:t>
            </a:r>
            <a:r>
              <a:t>Produkttests, Peer-Reviews sind allen vertraut. </a:t>
            </a:r>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Grundlage dieser Einschätzungen sind: </a:t>
            </a:r>
            <a:r>
              <a:rPr b="1" cap="none">
                <a:solidFill>
                  <a:srgbClr val="FF0000"/>
                </a:solidFill>
              </a:rPr>
              <a:t>1. Vergleiche</a:t>
            </a:r>
            <a:r>
              <a:t> mit Ähnlichem, Vergleiche wie sie in einem Markt stattfinden.  </a:t>
            </a:r>
            <a:r>
              <a:rPr b="1" cap="none">
                <a:solidFill>
                  <a:srgbClr val="FF0000"/>
                </a:solidFill>
              </a:rPr>
              <a:t>2. Kriterien</a:t>
            </a:r>
            <a:r>
              <a:t>, die </a:t>
            </a:r>
            <a:r>
              <a:rPr b="1" cap="none">
                <a:solidFill>
                  <a:srgbClr val="FF0000"/>
                </a:solidFill>
              </a:rPr>
              <a:t>Experten</a:t>
            </a:r>
            <a:r>
              <a:t> aus dem Wissen ableiten, das über den Einzelfall hinausgeht. </a:t>
            </a:r>
          </a:p>
          <a:p>
            <a:pPr marL="342900" defTabSz="914400">
              <a:lnSpc>
                <a:spcPct val="110000"/>
              </a:lnSpc>
              <a:spcBef>
                <a:spcPts val="1275"/>
              </a:spcBef>
              <a:spcAft>
                <a:spcPts val="275"/>
              </a:spcAft>
              <a:tabLst>
                <a:tab pos="0" algn="l"/>
              </a:tabLst>
              <a:defRPr sz="1300" cap="none">
                <a:latin typeface="Cambria" pitchFamily="2" charset="0"/>
                <a:ea typeface="Arial" pitchFamily="2" charset="0"/>
                <a:cs typeface="Arial" pitchFamily="2" charset="0"/>
              </a:defRPr>
            </a:pPr>
            <a:r>
              <a:t>Viele dieser Beurteilungen und Vergleiche laufen transparent und in aller Öffentlichkeit ab, so wie eine Parlamentsdebatte. Jedoch ist es für die Qualitätsverbesserung und die Arbeit in Einzelfällen ebenso wichtig, vertrauliche Beurteilungen einbeziehen zu können.</a:t>
            </a:r>
          </a:p>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Das Standardverfahren dazu ist die Delphi-Methodik, eine </a:t>
            </a:r>
            <a:r>
              <a:rPr b="1" cap="none">
                <a:solidFill>
                  <a:schemeClr val="accent5"/>
                </a:solidFill>
              </a:rPr>
              <a:t>strukturierte und anonyme Kommunikation von Experten mit dem Ziel, dass diese zu einer übereinstimmenden Beurteilung </a:t>
            </a:r>
            <a:r>
              <a:t>(von Projektarbeiten, von Entscheidungsmöglichkeiten) gelangen. </a:t>
            </a:r>
            <a:r>
              <a:rPr cap="none">
                <a:solidFill>
                  <a:srgbClr val="000000"/>
                </a:solidFill>
              </a:rPr>
              <a:t> Durch eine </a:t>
            </a:r>
            <a:r>
              <a:rPr b="1" cap="none">
                <a:solidFill>
                  <a:srgbClr val="FF0000"/>
                </a:solidFill>
              </a:rPr>
              <a:t>anonymisierte Befragung in mehreren Runden</a:t>
            </a:r>
            <a:r>
              <a:rPr cap="none">
                <a:solidFill>
                  <a:srgbClr val="000000"/>
                </a:solidFill>
              </a:rPr>
              <a:t> können Sachverhalte beurteilt werden, die privat oder geheim bleiben sollen. Außerdem wird verhindert, dass sich die befragten Experten von der Meinung eines renommierten Mitglieds des Expertenkreises beeinflussen lassen.</a:t>
            </a:r>
            <a:r>
              <a:t>     </a:t>
            </a:r>
          </a:p>
        </p:txBody>
      </p:sp>
      <p:sp>
        <p:nvSpPr>
          <p:cNvPr id="7"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E0LAADDRwAAWSkAABAAAAAmAAAACAAAAP//////////MAAAABQAAAAAAAAAAAD//wAAAQAAAP//AAABAA=="/>
              </a:ext>
            </a:extLst>
          </p:cNvSpPr>
          <p:nvPr/>
        </p:nvSpPr>
        <p:spPr>
          <a:xfrm>
            <a:off x="9396730" y="1837055"/>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br/>
          </a:p>
        </p:txBody>
      </p:sp>
      <p:pic>
        <p:nvPicPr>
          <p:cNvPr id="8" name="Grafik1"/>
          <p:cNvPicPr>
            <a:picLocks noChangeAspect="1"/>
            <a:extLst>
              <a:ext uri="smNativeData">
                <pr:smNativeData xmlns:pr="smNativeData" xmlns="smNativeData" val="SMDATA_18_7o81aRMAAAAlAAAAEQAAAC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JQ8AADyAgAAw0cAAO4NAAAQAAAAJgAAAAgAAAD//////////zAAAAAUAAAAAAAAAAAA//8AAAEAAAD//wAAAQA="/>
              </a:ext>
            </a:extLst>
          </p:cNvPicPr>
          <p:nvPr/>
        </p:nvPicPr>
        <p:blipFill>
          <a:blip r:embed="rId3"/>
          <a:stretch>
            <a:fillRect/>
          </a:stretch>
        </p:blipFill>
        <p:spPr>
          <a:xfrm>
            <a:off x="9847580" y="478790"/>
            <a:ext cx="1818005" cy="1785620"/>
          </a:xfrm>
          <a:prstGeom prst="rect">
            <a:avLst/>
          </a:prstGeom>
          <a:noFill/>
          <a:ln>
            <a:noFill/>
          </a:ln>
          <a:effectLst/>
        </p:spPr>
      </p:pic>
      <p:sp>
        <p:nvSpPr>
          <p:cNvPr id="9" name="Rechteck4"/>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RDoAAOQPAADDRwAAWSkAABAAAAAmAAAACAAAAP//////////MAAAABQAAAAAAAAAAAD//wAAAQAAAP//AAABAA=="/>
              </a:ext>
            </a:extLst>
          </p:cNvSpPr>
          <p:nvPr/>
        </p:nvSpPr>
        <p:spPr>
          <a:xfrm>
            <a:off x="9471660" y="2583180"/>
            <a:ext cx="2193925" cy="4138295"/>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r>
              <a:rPr sz="1200" cap="none">
                <a:solidFill>
                  <a:srgbClr val="000000"/>
                </a:solidFill>
                <a:latin typeface="Cambria" pitchFamily="2" charset="0"/>
                <a:ea typeface="Arial" pitchFamily="2" charset="0"/>
                <a:cs typeface="Arial" pitchFamily="2" charset="0"/>
              </a:rPr>
              <a:t>Themis in der Rolle der Pythia prophezeit dem </a:t>
            </a:r>
            <a:r>
              <a:rPr sz="1200" cap="none">
                <a:solidFill>
                  <a:srgbClr val="000000"/>
                </a:solidFill>
                <a:latin typeface="Cambria" pitchFamily="2" charset="0"/>
                <a:ea typeface="Arial" pitchFamily="2" charset="0"/>
                <a:cs typeface="Arial" pitchFamily="2" charset="0"/>
              </a:rPr>
              <a:t>Aigeus einen Sohn.  Antikensammlung Berlin (Wikipedia). </a:t>
            </a:r>
            <a:endParaRPr sz="1200" cap="none">
              <a:solidFill>
                <a:srgbClr val="000000"/>
              </a:solidFill>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52.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D0QAAD//8EB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Drei Ebenen wurden angesprochen</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00169300-4EED-4365-A3AE-B830DDE055ED}" type="slidenum">
              <a:t>52</a:t>
            </a:fld>
          </a:p>
        </p:txBody>
      </p:sp>
      <p:sp>
        <p:nvSpPr>
          <p:cNvPr id="5" name="Folienuntertitel1"/>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gwMAANwKAADIOwAAGyIAABAAAAAmAAAACAAAAP//////////MAAAABQAAAAAAAAAAAD//wAAAQAAAP//AAABAA=="/>
              </a:ext>
            </a:extLst>
          </p:cNvSpPr>
          <p:nvPr/>
        </p:nvSpPr>
        <p:spPr>
          <a:xfrm>
            <a:off x="570865" y="1765300"/>
            <a:ext cx="9147175" cy="3778885"/>
          </a:xfrm>
          <a:prstGeom prst="rect">
            <a:avLst/>
          </a:prstGeom>
          <a:noFill/>
          <a:ln>
            <a:noFill/>
          </a:ln>
          <a:effectLst/>
        </p:spPr>
        <p:txBody>
          <a:bodyPr vert="horz" wrap="square" lIns="91440" tIns="45720" rIns="91440" bIns="45720" numCol="1" spcCol="215900" anchor="t"/>
          <a:lstStyle/>
          <a:p>
            <a:pPr marL="685800" indent="-342900" defTabSz="914400">
              <a:lnSpc>
                <a:spcPct val="110000"/>
              </a:lnSpc>
              <a:spcBef>
                <a:spcPts val="995"/>
              </a:spcBef>
              <a:buFont typeface="Wingdings" pitchFamily="2" charset="2"/>
              <a:buChar char=""/>
              <a:tabLst>
                <a:tab pos="0" algn="l"/>
              </a:tabLst>
              <a:defRPr sz="1600" cap="none">
                <a:solidFill>
                  <a:srgbClr val="000000"/>
                </a:solidFill>
                <a:latin typeface="Cambria" pitchFamily="2" charset="0"/>
                <a:ea typeface="Arial" pitchFamily="2" charset="0"/>
                <a:cs typeface="Arial" pitchFamily="2" charset="0"/>
              </a:defRPr>
            </a:pPr>
            <a:r>
              <a:rPr i="1" cap="none"/>
              <a:t>Unten</a:t>
            </a:r>
            <a:r>
              <a:t>: Der </a:t>
            </a:r>
            <a:r>
              <a:rPr b="1" cap="none">
                <a:solidFill>
                  <a:schemeClr val="accent5"/>
                </a:solidFill>
              </a:rPr>
              <a:t>konkrete Ausschnitt aus Welt und Wirklichkeit</a:t>
            </a:r>
            <a:r>
              <a:t>, der bearbeitet wird. </a:t>
            </a:r>
          </a:p>
          <a:p>
            <a:pPr marL="685800" indent="-342900" defTabSz="914400">
              <a:lnSpc>
                <a:spcPct val="110000"/>
              </a:lnSpc>
              <a:spcBef>
                <a:spcPts val="995"/>
              </a:spcBef>
              <a:buFont typeface="Wingdings" pitchFamily="2" charset="2"/>
              <a:buChar char=""/>
              <a:tabLst>
                <a:tab pos="0" algn="l"/>
              </a:tabLst>
              <a:defRPr sz="1600" cap="none">
                <a:solidFill>
                  <a:srgbClr val="000000"/>
                </a:solidFill>
                <a:latin typeface="Cambria" pitchFamily="2" charset="0"/>
                <a:ea typeface="Arial" pitchFamily="2" charset="0"/>
                <a:cs typeface="Arial" pitchFamily="2" charset="0"/>
              </a:defRPr>
            </a:pPr>
            <a:r>
              <a:rPr i="1" cap="none"/>
              <a:t>Darüber</a:t>
            </a:r>
            <a:r>
              <a:t> liegt die </a:t>
            </a:r>
            <a:r>
              <a:rPr b="1" cap="none">
                <a:solidFill>
                  <a:schemeClr val="accent5"/>
                </a:solidFill>
              </a:rPr>
              <a:t>Modellebene</a:t>
            </a:r>
            <a:r>
              <a:t>. Sie formuliert in einer Sprache, die einen leichten Umgang gestattet. Zeichen lassen sich leicht manipulieren.  Beispiel: Über einen Menhir zu sprechen, eine Zeichnung anzufertigen und mit einem Bauklotz zu zeigen, wie er stehen sollte, ist leichter, als den </a:t>
            </a:r>
            <a:r>
              <a:t>tonnenschweren Fels vom Steinbruch bis zu seinem Platz zu transportieren und dort aufzurichten.     </a:t>
            </a:r>
          </a:p>
          <a:p>
            <a:pPr marL="685800" indent="-342900" defTabSz="914400">
              <a:lnSpc>
                <a:spcPct val="110000"/>
              </a:lnSpc>
              <a:spcBef>
                <a:spcPts val="995"/>
              </a:spcBef>
              <a:buFont typeface="Wingdings" pitchFamily="2" charset="2"/>
              <a:buChar char=""/>
              <a:tabLst>
                <a:tab pos="0" algn="l"/>
              </a:tabLst>
              <a:defRPr sz="1600" cap="none">
                <a:solidFill>
                  <a:srgbClr val="000000"/>
                </a:solidFill>
                <a:latin typeface="Cambria" pitchFamily="2" charset="0"/>
                <a:ea typeface="Arial" pitchFamily="2" charset="0"/>
                <a:cs typeface="Arial" pitchFamily="2" charset="0"/>
              </a:defRPr>
            </a:pPr>
            <a:r>
              <a:rPr i="1" cap="none"/>
              <a:t>Oben</a:t>
            </a:r>
            <a:r>
              <a:t> ist die </a:t>
            </a:r>
            <a:r>
              <a:rPr b="1" cap="none">
                <a:solidFill>
                  <a:schemeClr val="accent5"/>
                </a:solidFill>
              </a:rPr>
              <a:t>Ebene der Beurteilung</a:t>
            </a:r>
            <a:r>
              <a:t>. Das ist die Ebene der Kriterien und Bewertungen, anhand derer auf der Modellebene Entscheidungen untersucht und getroffen werden.</a:t>
            </a:r>
          </a:p>
          <a:p>
            <a:pPr marL="685800" indent="-342900" defTabSz="914400">
              <a:lnSpc>
                <a:spcPct val="110000"/>
              </a:lnSpc>
              <a:spcBef>
                <a:spcPts val="995"/>
              </a:spcBef>
              <a:buFont typeface="Wingdings" pitchFamily="2" charset="2"/>
              <a:buChar char=""/>
              <a:tabLst>
                <a:tab pos="0" algn="l"/>
              </a:tabLst>
              <a:defRPr sz="1600" cap="none">
                <a:solidFill>
                  <a:srgbClr val="000000"/>
                </a:solidFill>
                <a:latin typeface="Cambria" pitchFamily="2" charset="0"/>
                <a:ea typeface="Arial" pitchFamily="2" charset="0"/>
                <a:cs typeface="Arial" pitchFamily="2" charset="0"/>
              </a:defRPr>
            </a:pPr>
            <a:r>
              <a:t>Die Ergebnisse und Festlegungen auf der Modellebene müssen dann noch auf der untersten Ebene </a:t>
            </a:r>
            <a:r>
              <a:rPr i="1" cap="none"/>
              <a:t>umgesetzt</a:t>
            </a:r>
            <a:r>
              <a:t> werden. Beispiel: Für einen Automaten geschieht diese Umsetzung durch digitale Steuerung des Automaten mit einem Programm, das in der Modellebene entwickelt wurde. </a:t>
            </a:r>
            <a:br/>
            <a:br/>
          </a:p>
        </p:txBody>
      </p:sp>
      <p:pic>
        <p:nvPicPr>
          <p:cNvPr id="6" name="Grafik1"/>
          <p:cNvPicPr>
            <a:picLocks noChangeAspect="1"/>
            <a:extLst>
              <a:ext uri="smNativeData">
                <pr:smNativeData xmlns:pr="smNativeData" xmlns="smNativeData" val="SMDATA_18_7o81aRMAAAAlAAAAEQAAAC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Fc9AADsAgAAV0gAAN0TAAAQAAAAJgAAAAgAAAD//////////zAAAAAUAAAAAAAAAAAA//8AAAEAAAD//wAAAQA="/>
              </a:ext>
            </a:extLst>
          </p:cNvPicPr>
          <p:nvPr/>
        </p:nvPicPr>
        <p:blipFill>
          <a:blip r:embed="rId3"/>
          <a:stretch>
            <a:fillRect/>
          </a:stretch>
        </p:blipFill>
        <p:spPr>
          <a:xfrm>
            <a:off x="9971405" y="474980"/>
            <a:ext cx="1788160" cy="2753995"/>
          </a:xfrm>
          <a:prstGeom prst="rect">
            <a:avLst/>
          </a:prstGeom>
          <a:noFill/>
          <a:ln>
            <a:noFill/>
          </a:ln>
          <a:effectLst/>
        </p:spPr>
      </p:pic>
    </p:spTree>
  </p:cSld>
  <p:clrMapOvr>
    <a:masterClrMapping/>
  </p:clrMapOvr>
  <p:timing>
    <p:tnLst>
      <p:par>
        <p:cTn id="1" dur="indefinite" restart="never" nodeType="tmRoot"/>
      </p:par>
    </p:tnLst>
  </p:timing>
</p:sld>
</file>

<file path=ppt/slides/slide53.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BfZkE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FwcAALYLAABwPwAAURMAABAAAAAmAAAACAAAAD0QAAD//8EBMAAAABQAAAAAAAAAAAD//wAAAQAAAP//AAABAA=="/>
              </a:ext>
            </a:extLst>
          </p:cNvSpPr>
          <p:nvPr>
            <p:ph type="title"/>
          </p:nvPr>
        </p:nvSpPr>
        <p:spPr>
          <a:xfrm>
            <a:off x="1152525" y="1903730"/>
            <a:ext cx="915987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defRPr cap="none">
                <a:solidFill>
                  <a:srgbClr val="FF0000"/>
                </a:solidFill>
              </a:defRPr>
            </a:pPr>
            <a:r>
              <a:rPr sz="2800" b="1" cap="none">
                <a:latin typeface="Lato Semibold" pitchFamily="1" charset="0"/>
                <a:ea typeface="Basic Roman" pitchFamily="1" charset="0"/>
                <a:cs typeface="Basic Roman" pitchFamily="1" charset="0"/>
              </a:rPr>
              <a:t>Teil IV – Finanzen </a:t>
            </a:r>
            <a:br/>
            <a:r>
              <a:rPr sz="2800" b="1" cap="none">
                <a:latin typeface="Lato Semibold" pitchFamily="1" charset="0"/>
                <a:ea typeface="Basic Roman" pitchFamily="1" charset="0"/>
                <a:cs typeface="Basic Roman" pitchFamily="1" charset="0"/>
              </a:rPr>
              <a:t>		~ Buchkapitel 7 und 8</a:t>
            </a:r>
            <a:endParaRPr sz="2800" b="1" cap="none">
              <a:latin typeface="Lato Semibold" pitchFamily="1"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I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0wYAAG4UAADEJgAArSsAABAAAAAmAAAACAAAAL0QAAD//8EBMAAAABQAAAAAAAAAAAD//wAAAQAAAP//AAABAA=="/>
              </a:ext>
            </a:extLst>
          </p:cNvSpPr>
          <p:nvPr>
            <p:ph type="subTitle" idx="1"/>
          </p:nvPr>
        </p:nvSpPr>
        <p:spPr>
          <a:xfrm>
            <a:off x="1109345" y="3321050"/>
            <a:ext cx="5192395" cy="3778885"/>
          </a:xfrm>
          <a:noFill/>
          <a:ln>
            <a:noFill/>
          </a:ln>
          <a:effectLst/>
        </p:spPr>
        <p:txBody>
          <a:bodyPr vert="horz" wrap="square" lIns="91440" tIns="45720" rIns="91440" bIns="45720" numCol="1" spcCol="215900" anchor="t">
            <a:prstTxWarp prst="textNoShape">
              <a:avLst/>
            </a:prstTxWarp>
          </a:bodyPr>
          <a:lstStyle/>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rPr cap="none">
                <a:solidFill>
                  <a:srgbClr val="000000"/>
                </a:solidFill>
              </a:rPr>
              <a:t>Bilanz, Vermögen und Kapital</a:t>
            </a:r>
            <a:endParaRPr cap="none">
              <a:solidFill>
                <a:srgbClr val="000000"/>
              </a:solidFill>
            </a:endParaRPr>
          </a:p>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t>Wer entscheidet? Geld oder Information?</a:t>
            </a:r>
          </a:p>
          <a:p>
            <a:pPr marL="685800" defTabSz="914400">
              <a:lnSpc>
                <a:spcPct val="90000"/>
              </a:lnSpc>
              <a:spcBef>
                <a:spcPts val="995"/>
              </a:spcBef>
              <a:buFont typeface="Wingdings" pitchFamily="2" charset="2"/>
              <a:buChar char=""/>
              <a:tabLst>
                <a:tab pos="0" algn="l"/>
              </a:tabLst>
              <a:defRPr sz="1600" b="1" cap="none">
                <a:solidFill>
                  <a:schemeClr val="accent5"/>
                </a:solidFill>
                <a:latin typeface="Cambria" pitchFamily="2" charset="0"/>
                <a:ea typeface="Basic Roman" pitchFamily="1" charset="0"/>
                <a:cs typeface="Basic Roman" pitchFamily="1" charset="0"/>
              </a:defRPr>
            </a:pPr>
            <a:r>
              <a:t>Kontingenzvertrag</a:t>
            </a:r>
          </a:p>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rPr b="1" cap="none">
                <a:solidFill>
                  <a:schemeClr val="accent5"/>
                </a:solidFill>
              </a:rPr>
              <a:t>Implizites</a:t>
            </a:r>
            <a:r>
              <a:t> gibt Raum für Egoismus</a:t>
            </a:r>
          </a:p>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t>Wie Vertrauen schaffen?</a:t>
            </a:r>
          </a:p>
        </p:txBody>
      </p:sp>
      <p:sp>
        <p:nvSpPr>
          <p:cNvPr id="4"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Hg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VkoAAAAAAAAASwAATCoAABAAAAAmAAAACAAAAP//////////MAAAABQAAAAAAAAAAAD//wAAAQAAAP//AAABAA=="/>
              </a:ext>
            </a:extLst>
          </p:cNvSpPr>
          <p:nvPr/>
        </p:nvSpPr>
        <p:spPr>
          <a:xfrm>
            <a:off x="12084050" y="0"/>
            <a:ext cx="107950" cy="6875780"/>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pic>
        <p:nvPicPr>
          <p:cNvPr id="5" name="Grafik1"/>
          <p:cNvPicPr>
            <a:extLst>
              <a:ext uri="smNativeData">
                <pr:smNativeData xmlns:pr="smNativeData" xmlns="smNativeData" val="SMDATA_18_7o81aRMAAAAlAAAAEQ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PQoAAD1CAAA20MAAN4aAAAQAAAAJgAAAAgAAAD//////////zAAAAAUAAAAAAAAAAAA//8AAAEAAAD//wAAAQA="/>
              </a:ext>
            </a:extLst>
          </p:cNvPicPr>
          <p:nvPr/>
        </p:nvPicPr>
        <p:blipFill>
          <a:blip r:embed="rId3"/>
          <a:stretch>
            <a:fillRect/>
          </a:stretch>
        </p:blipFill>
        <p:spPr>
          <a:xfrm>
            <a:off x="6657340" y="1456055"/>
            <a:ext cx="4373245" cy="2911475"/>
          </a:xfrm>
          <a:prstGeom prst="rect">
            <a:avLst/>
          </a:prstGeom>
          <a:noFill/>
          <a:ln>
            <a:noFill/>
          </a:ln>
          <a:effectLst/>
        </p:spPr>
      </p:pic>
      <p:sp>
        <p:nvSpPr>
          <p:cNvPr id="6"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gD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73FE7662-2C9E-AB80-D046-DAD53808268F}" type="slidenum">
              <a:t>53</a:t>
            </a:fld>
          </a:p>
        </p:txBody>
      </p:sp>
      <p:sp>
        <p:nvSpPr>
          <p:cNvPr id="7" name="Textbox1"/>
          <p:cNvSpPr txBox="1">
            <a:extLst>
              <a:ext uri="smNativeData">
                <pr:smNativeData xmlns:pr="smNativeData" xmlns="smNativeData" val="SMDATA_16_7o81aRMAAAAlAAAAEg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7AgAAGAkAABqRAAA/SYAABAAAAAmAAAACAAAAP//////////MAAAABQAAAAAAAAAAAD//wAAAQAAAP//AAABAA=="/>
              </a:ext>
            </a:extLst>
          </p:cNvSpPr>
          <p:nvPr/>
        </p:nvSpPr>
        <p:spPr>
          <a:xfrm>
            <a:off x="1450340" y="5913120"/>
            <a:ext cx="9671050" cy="424815"/>
          </a:xfrm>
          <a:prstGeom prst="rect">
            <a:avLst/>
          </a:prstGeom>
          <a:noFill/>
          <a:ln>
            <a:noFill/>
          </a:ln>
          <a:effectLst/>
        </p:spPr>
        <p:txBody>
          <a:bodyPr vert="horz" wrap="square" numCol="1" spcCol="215900" anchor="t"/>
          <a:lstStyle/>
          <a:p>
            <a:pPr defTabSz="914400">
              <a:lnSpc>
                <a:spcPct val="90000"/>
              </a:lnSpc>
              <a:spcBef>
                <a:spcPts val="995"/>
              </a:spcBef>
              <a:tabLst>
                <a:tab pos="0" algn="l"/>
              </a:tabLst>
              <a:defRPr cap="none">
                <a:solidFill>
                  <a:schemeClr val="accent5"/>
                </a:solidFill>
                <a:latin typeface="Cambria" pitchFamily="2" charset="0"/>
                <a:ea typeface="Cambria" pitchFamily="2" charset="0"/>
                <a:cs typeface="Arial" pitchFamily="2" charset="0"/>
              </a:defRPr>
            </a:pPr>
            <a:r>
              <a:t>   </a:t>
            </a:r>
            <a:r>
              <a:rPr sz="1000" i="1" cap="none"/>
              <a:t>Mit Hyperlink (linke Maustaste) zu</a:t>
            </a:r>
            <a:r>
              <a:rPr sz="1000" cap="none"/>
              <a:t>:     </a:t>
            </a:r>
            <a:r>
              <a:rPr sz="1000" cap="none">
                <a:hlinkClick r:id="" action="ppaction://hlinkshowjump?jump=firstslide"/>
              </a:rPr>
              <a:t>Anfang</a:t>
            </a:r>
            <a:r>
              <a:rPr sz="1000" cap="none"/>
              <a:t>     </a:t>
            </a:r>
            <a:r>
              <a:rPr sz="1000" cap="none">
                <a:hlinkClick r:id="rId4" action="ppaction://hlinksldjump"/>
              </a:rPr>
              <a:t>Teil I Wandel</a:t>
            </a:r>
            <a:r>
              <a:rPr sz="1000" cap="none"/>
              <a:t>     </a:t>
            </a:r>
            <a:r>
              <a:rPr sz="1000" cap="none">
                <a:hlinkClick r:id="rId5" action="ppaction://hlinksldjump"/>
              </a:rPr>
              <a:t>Teil II Produkt und Markt</a:t>
            </a:r>
            <a:r>
              <a:rPr sz="1000" cap="none"/>
              <a:t>      </a:t>
            </a:r>
            <a:r>
              <a:rPr sz="1000" cap="none">
                <a:hlinkClick r:id="rId6" action="ppaction://hlinksldjump"/>
              </a:rPr>
              <a:t>Teil III Planung und Entscheidung</a:t>
            </a:r>
            <a:r>
              <a:rPr sz="1000" cap="none"/>
              <a:t>      …      </a:t>
            </a:r>
            <a:r>
              <a:rPr sz="1000" cap="none">
                <a:hlinkClick r:id="rId7" action="ppaction://hlinksldjump"/>
              </a:rPr>
              <a:t>Teil V Wagnisse</a:t>
            </a:r>
            <a:r>
              <a:t>   </a:t>
            </a:r>
            <a:r>
              <a:rPr sz="1000" cap="none">
                <a:hlinkClick r:id="rId8" action="ppaction://hlinksldjump"/>
              </a:rPr>
              <a:t>Essenz</a:t>
            </a:r>
            <a:endParaRPr sz="1000" cap="none">
              <a:hlinkClick r:id="rId8" action="ppaction://hlinksldjump"/>
            </a:endParaRPr>
          </a:p>
        </p:txBody>
      </p:sp>
    </p:spTree>
  </p:cSld>
  <p:clrMapOvr>
    <a:masterClrMapping/>
  </p:clrMapOvr>
  <p:timing>
    <p:tnLst>
      <p:par>
        <p:cTn id="1" dur="indefinite" restart="never" nodeType="tmRoot"/>
      </p:par>
    </p:tnLst>
  </p:timing>
</p:sld>
</file>

<file path=ppt/slides/slide54.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H1w////////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Bilanz und Eigenkapital</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2837FE7C-32C5-6208-8B8F-C45DB0C17D91}" type="slidenum">
              <a:t>54</a:t>
            </a:fld>
          </a:p>
        </p:txBody>
      </p:sp>
      <p:sp>
        <p:nvSpPr>
          <p:cNvPr id="5" name="Rechteck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CcKAABEOgAAgyQAABAAAAAmAAAACAAAAP//////////MAAAABQAAAAAAAAAAAD//wAAAQAAAP//AAABAA=="/>
              </a:ext>
            </a:extLst>
          </p:cNvSpPr>
          <p:nvPr/>
        </p:nvSpPr>
        <p:spPr>
          <a:xfrm>
            <a:off x="553720" y="1650365"/>
            <a:ext cx="8917940" cy="4284980"/>
          </a:xfrm>
          <a:prstGeom prst="rect">
            <a:avLst/>
          </a:prstGeom>
          <a:noFill/>
          <a:ln>
            <a:noFill/>
          </a:ln>
          <a:effectLst/>
        </p:spPr>
        <p:txBody>
          <a:bodyPr vert="horz" wrap="square" lIns="91440" tIns="45720" rIns="91440" bIns="45720" numCol="1" spcCol="215900" anchor="t"/>
          <a:lstStyle/>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Die Bilanz zeigt auf der </a:t>
            </a:r>
            <a:r>
              <a:rPr sz="1600" i="1" cap="none">
                <a:solidFill>
                  <a:srgbClr val="000000"/>
                </a:solidFill>
                <a:latin typeface="Caladea" pitchFamily="1" charset="0"/>
                <a:ea typeface="Arial" pitchFamily="2" charset="0"/>
                <a:cs typeface="Arial" pitchFamily="2" charset="0"/>
              </a:rPr>
              <a:t>Aktivseite</a:t>
            </a:r>
            <a:r>
              <a:rPr sz="1600" cap="none">
                <a:solidFill>
                  <a:srgbClr val="000000"/>
                </a:solidFill>
                <a:latin typeface="Caladea" pitchFamily="1" charset="0"/>
                <a:ea typeface="Arial" pitchFamily="2" charset="0"/>
                <a:cs typeface="Arial" pitchFamily="2" charset="0"/>
              </a:rPr>
              <a:t> das </a:t>
            </a:r>
            <a:r>
              <a:rPr sz="1600" b="1" cap="none">
                <a:solidFill>
                  <a:srgbClr val="FF0000"/>
                </a:solidFill>
                <a:latin typeface="Caladea" pitchFamily="1" charset="0"/>
                <a:ea typeface="Arial" pitchFamily="2" charset="0"/>
                <a:cs typeface="Arial" pitchFamily="2" charset="0"/>
              </a:rPr>
              <a:t>Vermögen</a:t>
            </a:r>
            <a:r>
              <a:rPr sz="1600" cap="none">
                <a:solidFill>
                  <a:srgbClr val="000000"/>
                </a:solidFill>
                <a:latin typeface="Caladea" pitchFamily="1" charset="0"/>
                <a:ea typeface="Arial" pitchFamily="2" charset="0"/>
                <a:cs typeface="Arial" pitchFamily="2" charset="0"/>
              </a:rPr>
              <a:t> = wofür das Geld eingesetzt und worin es angelegt wurde. Die </a:t>
            </a:r>
            <a:r>
              <a:rPr sz="1600" i="1" cap="none">
                <a:solidFill>
                  <a:srgbClr val="000000"/>
                </a:solidFill>
                <a:latin typeface="Caladea" pitchFamily="1" charset="0"/>
                <a:ea typeface="Arial" pitchFamily="2" charset="0"/>
                <a:cs typeface="Arial" pitchFamily="2" charset="0"/>
              </a:rPr>
              <a:t>Passivseite</a:t>
            </a:r>
            <a:r>
              <a:rPr sz="1600" cap="none">
                <a:solidFill>
                  <a:srgbClr val="000000"/>
                </a:solidFill>
                <a:latin typeface="Caladea" pitchFamily="1" charset="0"/>
                <a:ea typeface="Arial" pitchFamily="2" charset="0"/>
                <a:cs typeface="Arial" pitchFamily="2" charset="0"/>
              </a:rPr>
              <a:t> erinnert an noch offene </a:t>
            </a:r>
            <a:r>
              <a:rPr sz="1600" b="1" cap="none">
                <a:solidFill>
                  <a:srgbClr val="FF0000"/>
                </a:solidFill>
                <a:latin typeface="Caladea" pitchFamily="1" charset="0"/>
                <a:ea typeface="Arial" pitchFamily="2" charset="0"/>
                <a:cs typeface="Arial" pitchFamily="2" charset="0"/>
              </a:rPr>
              <a:t>Verpflichtungen</a:t>
            </a:r>
            <a:r>
              <a:rPr sz="1600" cap="none">
                <a:solidFill>
                  <a:srgbClr val="000000"/>
                </a:solidFill>
                <a:latin typeface="Caladea" pitchFamily="1" charset="0"/>
                <a:ea typeface="Arial" pitchFamily="2" charset="0"/>
                <a:cs typeface="Arial" pitchFamily="2" charset="0"/>
              </a:rPr>
              <a:t> gegenüber den Kapitalgebern (und anderen Parteien). </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b="1" cap="none">
                <a:solidFill>
                  <a:schemeClr val="accent5"/>
                </a:solidFill>
                <a:latin typeface="Caladea" pitchFamily="1" charset="0"/>
                <a:ea typeface="Arial" pitchFamily="2" charset="0"/>
                <a:cs typeface="Arial" pitchFamily="2" charset="0"/>
              </a:rPr>
              <a:t>Eigenkapital</a:t>
            </a:r>
            <a:r>
              <a:rPr sz="1600" cap="none">
                <a:solidFill>
                  <a:srgbClr val="000000"/>
                </a:solidFill>
                <a:latin typeface="Caladea" pitchFamily="1" charset="0"/>
                <a:ea typeface="Arial" pitchFamily="2" charset="0"/>
                <a:cs typeface="Arial" pitchFamily="2" charset="0"/>
              </a:rPr>
              <a:t>, auch wenn es herabgesetzt werden kann, </a:t>
            </a:r>
            <a:r>
              <a:rPr sz="1600" b="1" cap="none">
                <a:solidFill>
                  <a:schemeClr val="accent5"/>
                </a:solidFill>
                <a:latin typeface="Caladea" pitchFamily="1" charset="0"/>
                <a:ea typeface="Arial" pitchFamily="2" charset="0"/>
                <a:cs typeface="Arial" pitchFamily="2" charset="0"/>
              </a:rPr>
              <a:t>wird nie ganz zurückgezahlt. </a:t>
            </a:r>
            <a:br/>
            <a:r>
              <a:rPr sz="1600" b="1" cap="none">
                <a:solidFill>
                  <a:schemeClr val="accent5"/>
                </a:solidFill>
                <a:latin typeface="Caladea" pitchFamily="1" charset="0"/>
                <a:ea typeface="Arial" pitchFamily="2" charset="0"/>
                <a:cs typeface="Arial" pitchFamily="2" charset="0"/>
              </a:rPr>
              <a:t>Es besteht auf Dauer</a:t>
            </a:r>
            <a:r>
              <a:rPr sz="1600" cap="none">
                <a:solidFill>
                  <a:srgbClr val="000000"/>
                </a:solidFill>
                <a:latin typeface="Caladea" pitchFamily="1" charset="0"/>
                <a:ea typeface="Arial" pitchFamily="2" charset="0"/>
                <a:cs typeface="Arial" pitchFamily="2" charset="0"/>
              </a:rPr>
              <a:t> – selbst wenn die Eigenkapitalgeber oft „hohe“ Ausschüttungen erhalten haben sollten. Denn seine Rolle ist, Risiken so aufzufangen dass die Unternehmung solvent (= nicht überschuldet) bleibt. Das </a:t>
            </a:r>
            <a:r>
              <a:rPr sz="1600" b="1" cap="none">
                <a:solidFill>
                  <a:schemeClr val="accent5"/>
                </a:solidFill>
                <a:latin typeface="Caladea" pitchFamily="1" charset="0"/>
                <a:ea typeface="Arial" pitchFamily="2" charset="0"/>
                <a:cs typeface="Arial" pitchFamily="2" charset="0"/>
              </a:rPr>
              <a:t>Eigenkapital als Risikopuffer</a:t>
            </a:r>
            <a:r>
              <a:rPr sz="1600" cap="none">
                <a:solidFill>
                  <a:srgbClr val="000000"/>
                </a:solidFill>
                <a:latin typeface="Caladea" pitchFamily="1" charset="0"/>
                <a:ea typeface="Arial" pitchFamily="2" charset="0"/>
                <a:cs typeface="Arial" pitchFamily="2" charset="0"/>
              </a:rPr>
              <a:t> darf nicht ganz ausgeschüttet sein, sollte einmal genau diese Pufferfunktion verlangt werden. </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Um sich dennoch lösen zu können, vereinbaren Eigenkapitalgeber wie und unter welchen Bedingungen sie die Ansprüche gegenüber dem Unternehmen (Ausschüttungen, Rechte) anderen Personen übertragen können. Am leichtesten ist dies, wenn die Ansprüche als </a:t>
            </a:r>
            <a:r>
              <a:rPr sz="1600" i="1" cap="none">
                <a:solidFill>
                  <a:srgbClr val="000000"/>
                </a:solidFill>
                <a:latin typeface="Caladea" pitchFamily="1" charset="0"/>
                <a:ea typeface="Arial" pitchFamily="2" charset="0"/>
                <a:cs typeface="Arial" pitchFamily="2" charset="0"/>
              </a:rPr>
              <a:t>Wertpapier</a:t>
            </a:r>
            <a:r>
              <a:rPr sz="1600" cap="none">
                <a:solidFill>
                  <a:srgbClr val="000000"/>
                </a:solidFill>
                <a:latin typeface="Caladea" pitchFamily="1" charset="0"/>
                <a:ea typeface="Arial" pitchFamily="2" charset="0"/>
                <a:cs typeface="Arial" pitchFamily="2" charset="0"/>
              </a:rPr>
              <a:t> (Aktie) verbrieft sind und eine </a:t>
            </a:r>
            <a:r>
              <a:rPr sz="1600" i="1" cap="none">
                <a:solidFill>
                  <a:srgbClr val="000000"/>
                </a:solidFill>
                <a:latin typeface="Caladea" pitchFamily="1" charset="0"/>
                <a:ea typeface="Arial" pitchFamily="2" charset="0"/>
                <a:cs typeface="Arial" pitchFamily="2" charset="0"/>
              </a:rPr>
              <a:t>Börse</a:t>
            </a:r>
            <a:r>
              <a:rPr sz="1600" cap="none">
                <a:solidFill>
                  <a:srgbClr val="000000"/>
                </a:solidFill>
                <a:latin typeface="Caladea" pitchFamily="1" charset="0"/>
                <a:ea typeface="Arial" pitchFamily="2" charset="0"/>
                <a:cs typeface="Arial" pitchFamily="2" charset="0"/>
              </a:rPr>
              <a:t> besteht, an der die Titel verkauft werden können. </a:t>
            </a:r>
            <a:endParaRPr sz="1600" cap="none">
              <a:solidFill>
                <a:srgbClr val="000000"/>
              </a:solidFill>
              <a:latin typeface="Caladea" pitchFamily="1" charset="0"/>
              <a:ea typeface="Arial" pitchFamily="2" charset="0"/>
              <a:cs typeface="Arial" pitchFamily="2" charset="0"/>
            </a:endParaRPr>
          </a:p>
        </p:txBody>
      </p:sp>
      <p:pic>
        <p:nvPicPr>
          <p:cNvPr id="6" name="Grafik1"/>
          <p:cNvPicPr>
            <a:picLocks noChangeAspect="1"/>
            <a:extLst>
              <a:ext uri="smNativeData">
                <pr:smNativeData xmlns:pr="smNativeData" xmlns="smNativeData" val="SMDATA_18_7o81aRMAAAAlAAAAEQAAAC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Mc7AADsAgAA70gAAK8NAAAQAAAAJgAAAAgAAAD//////////zAAAAAUAAAAAAAAAAAA//8AAAEAAAD//wAAAQA="/>
              </a:ext>
            </a:extLst>
          </p:cNvPicPr>
          <p:nvPr/>
        </p:nvPicPr>
        <p:blipFill>
          <a:blip r:embed="rId3"/>
          <a:stretch>
            <a:fillRect/>
          </a:stretch>
        </p:blipFill>
        <p:spPr>
          <a:xfrm>
            <a:off x="9717405" y="474980"/>
            <a:ext cx="2138680" cy="1749425"/>
          </a:xfrm>
          <a:prstGeom prst="rect">
            <a:avLst/>
          </a:prstGeom>
          <a:noFill/>
          <a:ln>
            <a:noFill/>
          </a:ln>
          <a:effectLst/>
        </p:spPr>
      </p:pic>
      <p:sp>
        <p:nvSpPr>
          <p:cNvPr id="7"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GDkAAPsNAADVSAAAXygAABAAAAAmAAAACAAAAP//////////MAAAABQAAAAAAAAAAAD//wAAAQAAAP//AAABAA=="/>
              </a:ext>
            </a:extLst>
          </p:cNvSpPr>
          <p:nvPr/>
        </p:nvSpPr>
        <p:spPr>
          <a:xfrm>
            <a:off x="9281160" y="2272665"/>
            <a:ext cx="2558415" cy="429006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r>
              <a:rPr sz="1200" cap="none">
                <a:solidFill>
                  <a:srgbClr val="000000"/>
                </a:solidFill>
                <a:latin typeface="Cambria" pitchFamily="2" charset="0"/>
                <a:ea typeface="Arial" pitchFamily="2" charset="0"/>
                <a:cs typeface="Arial" pitchFamily="2" charset="0"/>
              </a:rPr>
              <a:t>Bilanz = gegliederte, summarische und sich ausgleichende Gegenüberstellung von </a:t>
            </a:r>
            <a:r>
              <a:rPr sz="1200" cap="none">
                <a:solidFill>
                  <a:srgbClr val="000000"/>
                </a:solidFill>
                <a:latin typeface="Cambria" pitchFamily="2" charset="0"/>
                <a:ea typeface="Arial" pitchFamily="2" charset="0"/>
                <a:cs typeface="Arial" pitchFamily="2" charset="0"/>
              </a:rPr>
              <a:t>Wertkategorien (Wikipedia). </a:t>
            </a:r>
            <a:endParaRPr sz="1200" cap="none">
              <a:solidFill>
                <a:srgbClr val="000000"/>
              </a:solidFill>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55.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H1w////////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Finanzkontrakte</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1DDBA015-5BF0-8E56-BE63-AD03EE2D48F8}" type="slidenum">
              <a:t>55</a:t>
            </a:fld>
          </a:p>
        </p:txBody>
      </p:sp>
      <p:sp>
        <p:nvSpPr>
          <p:cNvPr id="5" name="Rechteck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CcKAABEOgAAgyQAABAAAAAmAAAACAAAAP//////////MAAAABQAAAAAAAAAAAD//wAAAQAAAP//AAABAA=="/>
              </a:ext>
            </a:extLst>
          </p:cNvSpPr>
          <p:nvPr/>
        </p:nvSpPr>
        <p:spPr>
          <a:xfrm>
            <a:off x="553720" y="1650365"/>
            <a:ext cx="8917940" cy="4284980"/>
          </a:xfrm>
          <a:prstGeom prst="rect">
            <a:avLst/>
          </a:prstGeom>
          <a:noFill/>
          <a:ln>
            <a:noFill/>
          </a:ln>
          <a:effectLst/>
        </p:spPr>
        <p:txBody>
          <a:bodyPr vert="horz" wrap="square" lIns="91440" tIns="45720" rIns="91440" bIns="45720" numCol="1" spcCol="215900" anchor="t"/>
          <a:lstStyle/>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Bei den Finanzen geht es um längerfristige </a:t>
            </a:r>
            <a:r>
              <a:rPr sz="1600" b="1" cap="none">
                <a:solidFill>
                  <a:srgbClr val="FF0000"/>
                </a:solidFill>
                <a:latin typeface="Caladea" pitchFamily="1" charset="0"/>
                <a:ea typeface="Arial" pitchFamily="2" charset="0"/>
                <a:cs typeface="Arial" pitchFamily="2" charset="0"/>
              </a:rPr>
              <a:t>Verträge</a:t>
            </a:r>
            <a:r>
              <a:rPr sz="1600" cap="none">
                <a:solidFill>
                  <a:srgbClr val="000000"/>
                </a:solidFill>
                <a:latin typeface="Caladea" pitchFamily="1" charset="0"/>
                <a:ea typeface="Arial" pitchFamily="2" charset="0"/>
                <a:cs typeface="Arial" pitchFamily="2" charset="0"/>
              </a:rPr>
              <a:t>, um längere Zeit dauernde </a:t>
            </a:r>
            <a:r>
              <a:rPr sz="1600" b="1" cap="none">
                <a:solidFill>
                  <a:schemeClr val="accent5"/>
                </a:solidFill>
                <a:latin typeface="Caladea" pitchFamily="1" charset="0"/>
                <a:ea typeface="Arial" pitchFamily="2" charset="0"/>
                <a:cs typeface="Arial" pitchFamily="2" charset="0"/>
              </a:rPr>
              <a:t>Beziehungen</a:t>
            </a:r>
            <a:r>
              <a:rPr sz="1600" cap="none">
                <a:solidFill>
                  <a:srgbClr val="000000"/>
                </a:solidFill>
                <a:latin typeface="Caladea" pitchFamily="1" charset="0"/>
                <a:ea typeface="Arial" pitchFamily="2" charset="0"/>
                <a:cs typeface="Arial" pitchFamily="2" charset="0"/>
              </a:rPr>
              <a:t>, zwischen Kapitalgebern und Kapitalverwendern.</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Zu Beginn jeder dieser Beziehungen nimmt der Kapitalverwender </a:t>
            </a:r>
            <a:r>
              <a:rPr sz="1600" b="1" cap="none">
                <a:solidFill>
                  <a:srgbClr val="FF0000"/>
                </a:solidFill>
                <a:latin typeface="Caladea" pitchFamily="1" charset="0"/>
                <a:ea typeface="Arial" pitchFamily="2" charset="0"/>
                <a:cs typeface="Arial" pitchFamily="2" charset="0"/>
              </a:rPr>
              <a:t>Geld</a:t>
            </a:r>
            <a:r>
              <a:rPr sz="1600" cap="none">
                <a:solidFill>
                  <a:srgbClr val="000000"/>
                </a:solidFill>
                <a:latin typeface="Caladea" pitchFamily="1" charset="0"/>
                <a:ea typeface="Arial" pitchFamily="2" charset="0"/>
                <a:cs typeface="Arial" pitchFamily="2" charset="0"/>
              </a:rPr>
              <a:t> entgegen und gibt Rechte ab, während der Kapitalgeber Geld gibt und die </a:t>
            </a:r>
            <a:r>
              <a:rPr sz="1600" b="1" cap="none">
                <a:solidFill>
                  <a:srgbClr val="FF0000"/>
                </a:solidFill>
                <a:latin typeface="Caladea" pitchFamily="1" charset="0"/>
                <a:ea typeface="Arial" pitchFamily="2" charset="0"/>
                <a:cs typeface="Arial" pitchFamily="2" charset="0"/>
              </a:rPr>
              <a:t>Rechte</a:t>
            </a:r>
            <a:r>
              <a:rPr sz="1600" cap="none">
                <a:solidFill>
                  <a:srgbClr val="000000"/>
                </a:solidFill>
                <a:latin typeface="Caladea" pitchFamily="1" charset="0"/>
                <a:ea typeface="Arial" pitchFamily="2" charset="0"/>
                <a:cs typeface="Arial" pitchFamily="2" charset="0"/>
              </a:rPr>
              <a:t> erhält. </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Das </a:t>
            </a:r>
            <a:r>
              <a:rPr sz="1600" i="1" cap="none">
                <a:solidFill>
                  <a:srgbClr val="000000"/>
                </a:solidFill>
                <a:latin typeface="Caladea" pitchFamily="1" charset="0"/>
                <a:ea typeface="Arial" pitchFamily="2" charset="0"/>
                <a:cs typeface="Arial" pitchFamily="2" charset="0"/>
              </a:rPr>
              <a:t>Geld</a:t>
            </a:r>
            <a:r>
              <a:rPr sz="1600" cap="none">
                <a:solidFill>
                  <a:srgbClr val="000000"/>
                </a:solidFill>
                <a:latin typeface="Caladea" pitchFamily="1" charset="0"/>
                <a:ea typeface="Arial" pitchFamily="2" charset="0"/>
                <a:cs typeface="Arial" pitchFamily="2" charset="0"/>
              </a:rPr>
              <a:t> wird wirtschaftlich eingesetzt wodurch </a:t>
            </a:r>
            <a:r>
              <a:rPr sz="1600" b="1" cap="none">
                <a:solidFill>
                  <a:srgbClr val="FF0000"/>
                </a:solidFill>
                <a:latin typeface="Caladea" pitchFamily="1" charset="0"/>
                <a:ea typeface="Arial" pitchFamily="2" charset="0"/>
                <a:cs typeface="Arial" pitchFamily="2" charset="0"/>
              </a:rPr>
              <a:t>Vermögen</a:t>
            </a:r>
            <a:r>
              <a:rPr sz="1600" cap="none">
                <a:solidFill>
                  <a:srgbClr val="000000"/>
                </a:solidFill>
                <a:latin typeface="Caladea" pitchFamily="1" charset="0"/>
                <a:ea typeface="Arial" pitchFamily="2" charset="0"/>
                <a:cs typeface="Arial" pitchFamily="2" charset="0"/>
              </a:rPr>
              <a:t> entsteht.</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Die </a:t>
            </a:r>
            <a:r>
              <a:rPr sz="1600" i="1" cap="none">
                <a:solidFill>
                  <a:srgbClr val="000000"/>
                </a:solidFill>
                <a:latin typeface="Caladea" pitchFamily="1" charset="0"/>
                <a:ea typeface="Arial" pitchFamily="2" charset="0"/>
                <a:cs typeface="Arial" pitchFamily="2" charset="0"/>
              </a:rPr>
              <a:t>Rechte</a:t>
            </a:r>
            <a:r>
              <a:rPr sz="1600" cap="none">
                <a:solidFill>
                  <a:srgbClr val="000000"/>
                </a:solidFill>
                <a:latin typeface="Caladea" pitchFamily="1" charset="0"/>
                <a:ea typeface="Arial" pitchFamily="2" charset="0"/>
                <a:cs typeface="Arial" pitchFamily="2" charset="0"/>
              </a:rPr>
              <a:t> dienen dem Kapitalgeber dazu, so einwirken zu können, dass ihm in der Folge und wie vereinbart finanzielle Rückflüsse zufließen, </a:t>
            </a:r>
            <a:br/>
            <a:r>
              <a:rPr sz="1600" cap="none">
                <a:solidFill>
                  <a:srgbClr val="000000"/>
                </a:solidFill>
                <a:latin typeface="Caladea" pitchFamily="1" charset="0"/>
                <a:ea typeface="Arial" pitchFamily="2" charset="0"/>
                <a:cs typeface="Arial" pitchFamily="2" charset="0"/>
              </a:rPr>
              <a:t>sei es in Form von Zins und Kapitalrückzahlung (bei </a:t>
            </a:r>
            <a:r>
              <a:rPr sz="1600" b="1" cap="none">
                <a:solidFill>
                  <a:srgbClr val="FF0000"/>
                </a:solidFill>
                <a:latin typeface="Caladea" pitchFamily="1" charset="0"/>
                <a:ea typeface="Arial" pitchFamily="2" charset="0"/>
                <a:cs typeface="Arial" pitchFamily="2" charset="0"/>
              </a:rPr>
              <a:t>Fremdkapital</a:t>
            </a:r>
            <a:r>
              <a:rPr sz="1600" cap="none">
                <a:solidFill>
                  <a:srgbClr val="000000"/>
                </a:solidFill>
                <a:latin typeface="Caladea" pitchFamily="1" charset="0"/>
                <a:ea typeface="Arial" pitchFamily="2" charset="0"/>
                <a:cs typeface="Arial" pitchFamily="2" charset="0"/>
              </a:rPr>
              <a:t>) </a:t>
            </a:r>
            <a:br/>
            <a:r>
              <a:rPr sz="1600" cap="none">
                <a:solidFill>
                  <a:srgbClr val="000000"/>
                </a:solidFill>
                <a:latin typeface="Caladea" pitchFamily="1" charset="0"/>
                <a:ea typeface="Arial" pitchFamily="2" charset="0"/>
                <a:cs typeface="Arial" pitchFamily="2" charset="0"/>
              </a:rPr>
              <a:t>oder in Form von Ausschüttungen, Dividenden und der Möglichkeit, Wertsteigerungen gewinnbringend verkaufen zu können (beim </a:t>
            </a:r>
            <a:r>
              <a:rPr sz="1600" b="1" cap="none">
                <a:solidFill>
                  <a:srgbClr val="FF0000"/>
                </a:solidFill>
                <a:latin typeface="Caladea" pitchFamily="1" charset="0"/>
                <a:ea typeface="Arial" pitchFamily="2" charset="0"/>
                <a:cs typeface="Arial" pitchFamily="2" charset="0"/>
              </a:rPr>
              <a:t>Eigenkapital</a:t>
            </a:r>
            <a:r>
              <a:rPr sz="1600" cap="none">
                <a:solidFill>
                  <a:srgbClr val="000000"/>
                </a:solidFill>
                <a:latin typeface="Caladea" pitchFamily="1" charset="0"/>
                <a:ea typeface="Arial" pitchFamily="2" charset="0"/>
                <a:cs typeface="Arial" pitchFamily="2" charset="0"/>
              </a:rPr>
              <a:t>).  </a:t>
            </a:r>
            <a:br/>
            <a:r>
              <a:rPr sz="1600" cap="none">
                <a:solidFill>
                  <a:srgbClr val="000000"/>
                </a:solidFill>
                <a:latin typeface="Cambria" pitchFamily="2" charset="0"/>
                <a:ea typeface="Arial" pitchFamily="2" charset="0"/>
                <a:cs typeface="Arial" pitchFamily="2" charset="0"/>
              </a:rPr>
              <a:t> </a:t>
            </a:r>
            <a:br/>
            <a:endParaRPr sz="1600" cap="none">
              <a:solidFill>
                <a:srgbClr val="000000"/>
              </a:solidFill>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56.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H1w////////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Wer entscheidet? </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55349310-5EB8-6165-F68C-A830DDC200FD}" type="slidenum">
              <a:t>56</a:t>
            </a:fld>
          </a:p>
        </p:txBody>
      </p:sp>
      <p:sp>
        <p:nvSpPr>
          <p:cNvPr id="5" name="Rechteck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CcKAABEOgAAgyQAABAAAAAmAAAACAAAAP//////////MAAAABQAAAAAAAAAAAD//wAAAQAAAP//AAABAA=="/>
              </a:ext>
            </a:extLst>
          </p:cNvSpPr>
          <p:nvPr/>
        </p:nvSpPr>
        <p:spPr>
          <a:xfrm>
            <a:off x="553720" y="1650365"/>
            <a:ext cx="8917940" cy="4284980"/>
          </a:xfrm>
          <a:prstGeom prst="rect">
            <a:avLst/>
          </a:prstGeom>
          <a:noFill/>
          <a:ln>
            <a:noFill/>
          </a:ln>
          <a:effectLst/>
        </p:spPr>
        <p:txBody>
          <a:bodyPr vert="horz" wrap="square" lIns="91440" tIns="45720" rIns="91440" bIns="45720" numCol="1" spcCol="215900" anchor="t"/>
          <a:lstStyle/>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Wer soll in einem Unternehmen entscheiden? Wer die </a:t>
            </a:r>
            <a:r>
              <a:rPr sz="1600" b="1" cap="none">
                <a:solidFill>
                  <a:schemeClr val="accent5"/>
                </a:solidFill>
                <a:latin typeface="Caladea" pitchFamily="1" charset="0"/>
                <a:ea typeface="Arial" pitchFamily="2" charset="0"/>
                <a:cs typeface="Arial" pitchFamily="2" charset="0"/>
              </a:rPr>
              <a:t>beste Information</a:t>
            </a:r>
            <a:r>
              <a:rPr sz="1600" cap="none">
                <a:solidFill>
                  <a:srgbClr val="000000"/>
                </a:solidFill>
                <a:latin typeface="Caladea" pitchFamily="1" charset="0"/>
                <a:ea typeface="Arial" pitchFamily="2" charset="0"/>
                <a:cs typeface="Arial" pitchFamily="2" charset="0"/>
              </a:rPr>
              <a:t> hat oder wer die </a:t>
            </a:r>
            <a:r>
              <a:rPr sz="1600" b="1" cap="none">
                <a:solidFill>
                  <a:schemeClr val="accent5"/>
                </a:solidFill>
                <a:latin typeface="Caladea" pitchFamily="1" charset="0"/>
                <a:ea typeface="Arial" pitchFamily="2" charset="0"/>
                <a:cs typeface="Arial" pitchFamily="2" charset="0"/>
              </a:rPr>
              <a:t>Konsequenzen zu tragen</a:t>
            </a:r>
            <a:r>
              <a:rPr sz="1600" cap="none">
                <a:solidFill>
                  <a:srgbClr val="000000"/>
                </a:solidFill>
                <a:latin typeface="Caladea" pitchFamily="1" charset="0"/>
                <a:ea typeface="Arial" pitchFamily="2" charset="0"/>
                <a:cs typeface="Arial" pitchFamily="2" charset="0"/>
              </a:rPr>
              <a:t> hat?</a:t>
            </a:r>
            <a:br/>
            <a:r>
              <a:rPr sz="1600" cap="none">
                <a:solidFill>
                  <a:srgbClr val="000000"/>
                </a:solidFill>
                <a:latin typeface="Caladea" pitchFamily="1" charset="0"/>
                <a:ea typeface="Arial" pitchFamily="2" charset="0"/>
                <a:cs typeface="Arial" pitchFamily="2" charset="0"/>
              </a:rPr>
              <a:t> </a:t>
            </a: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In einem Unternehmen ist das Management / die Teamleitung am besten informiert, während die Eigenkapitalgeber – in erheblichem Umfang auch wenn nicht zur Gänze – </a:t>
            </a:r>
            <a:br/>
            <a:r>
              <a:rPr sz="1600" cap="none">
                <a:solidFill>
                  <a:srgbClr val="000000"/>
                </a:solidFill>
                <a:latin typeface="Caladea" pitchFamily="1" charset="0"/>
                <a:ea typeface="Arial" pitchFamily="2" charset="0"/>
                <a:cs typeface="Arial" pitchFamily="2" charset="0"/>
              </a:rPr>
              <a:t>die Konsequenzen tragen. Doch entscheidet das Management / die Teamleitung stets im Sinne des Kapitals? Es besteht ein gewisser </a:t>
            </a:r>
            <a:r>
              <a:rPr sz="1600" b="1" cap="none">
                <a:solidFill>
                  <a:srgbClr val="FF0000"/>
                </a:solidFill>
                <a:latin typeface="Caladea" pitchFamily="1" charset="0"/>
                <a:ea typeface="Arial" pitchFamily="2" charset="0"/>
                <a:cs typeface="Arial" pitchFamily="2" charset="0"/>
              </a:rPr>
              <a:t>Interessenkonflikt</a:t>
            </a:r>
            <a:r>
              <a:rPr sz="1600" cap="none">
                <a:solidFill>
                  <a:srgbClr val="000000"/>
                </a:solidFill>
                <a:latin typeface="Caladea" pitchFamily="1" charset="0"/>
                <a:ea typeface="Arial" pitchFamily="2" charset="0"/>
                <a:cs typeface="Arial" pitchFamily="2" charset="0"/>
              </a:rPr>
              <a:t>. </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Zur Milderung dienen verschiedene Arrangements: </a:t>
            </a:r>
            <a:br/>
            <a:r>
              <a:rPr sz="1600" cap="none">
                <a:solidFill>
                  <a:srgbClr val="000000"/>
                </a:solidFill>
                <a:latin typeface="Caladea" pitchFamily="1" charset="0"/>
                <a:ea typeface="Arial" pitchFamily="2" charset="0"/>
                <a:cs typeface="Arial" pitchFamily="2" charset="0"/>
              </a:rPr>
              <a:t>1. Management entscheidet </a:t>
            </a:r>
            <a:r>
              <a:rPr sz="1600" b="1" cap="none">
                <a:solidFill>
                  <a:schemeClr val="accent5"/>
                </a:solidFill>
                <a:latin typeface="Caladea" pitchFamily="1" charset="0"/>
                <a:ea typeface="Arial" pitchFamily="2" charset="0"/>
                <a:cs typeface="Arial" pitchFamily="2" charset="0"/>
              </a:rPr>
              <a:t>operativ</a:t>
            </a:r>
            <a:r>
              <a:rPr sz="1600" cap="none">
                <a:solidFill>
                  <a:srgbClr val="000000"/>
                </a:solidFill>
                <a:latin typeface="Caladea" pitchFamily="1" charset="0"/>
                <a:ea typeface="Arial" pitchFamily="2" charset="0"/>
                <a:cs typeface="Arial" pitchFamily="2" charset="0"/>
              </a:rPr>
              <a:t>, Kapitalgeber </a:t>
            </a:r>
            <a:r>
              <a:rPr sz="1600" b="1" cap="none">
                <a:solidFill>
                  <a:schemeClr val="accent5"/>
                </a:solidFill>
                <a:latin typeface="Caladea" pitchFamily="1" charset="0"/>
                <a:ea typeface="Arial" pitchFamily="2" charset="0"/>
                <a:cs typeface="Arial" pitchFamily="2" charset="0"/>
              </a:rPr>
              <a:t>wählen</a:t>
            </a:r>
            <a:r>
              <a:rPr sz="1600" cap="none">
                <a:solidFill>
                  <a:srgbClr val="000000"/>
                </a:solidFill>
                <a:latin typeface="Caladea" pitchFamily="1" charset="0"/>
                <a:ea typeface="Arial" pitchFamily="2" charset="0"/>
                <a:cs typeface="Arial" pitchFamily="2" charset="0"/>
              </a:rPr>
              <a:t> Management. </a:t>
            </a:r>
            <a:br/>
            <a:r>
              <a:rPr sz="1600" cap="none">
                <a:solidFill>
                  <a:srgbClr val="000000"/>
                </a:solidFill>
                <a:latin typeface="Caladea" pitchFamily="1" charset="0"/>
                <a:ea typeface="Arial" pitchFamily="2" charset="0"/>
                <a:cs typeface="Arial" pitchFamily="2" charset="0"/>
              </a:rPr>
              <a:t>2. Durch </a:t>
            </a:r>
            <a:r>
              <a:rPr sz="1600" b="1" cap="none">
                <a:solidFill>
                  <a:schemeClr val="accent5"/>
                </a:solidFill>
                <a:latin typeface="Caladea" pitchFamily="1" charset="0"/>
                <a:ea typeface="Arial" pitchFamily="2" charset="0"/>
                <a:cs typeface="Arial" pitchFamily="2" charset="0"/>
              </a:rPr>
              <a:t>Rechtsform</a:t>
            </a:r>
            <a:r>
              <a:rPr sz="1600" cap="none">
                <a:solidFill>
                  <a:srgbClr val="000000"/>
                </a:solidFill>
                <a:latin typeface="Caladea" pitchFamily="1" charset="0"/>
                <a:ea typeface="Arial" pitchFamily="2" charset="0"/>
                <a:cs typeface="Arial" pitchFamily="2" charset="0"/>
              </a:rPr>
              <a:t> und landesübliche Gewichtung von Mitbestimmung sowie Gewichtung von Stakeholderansatz und Shareholder Value. </a:t>
            </a:r>
            <a:br/>
            <a:r>
              <a:rPr sz="1600" cap="none">
                <a:solidFill>
                  <a:srgbClr val="000000"/>
                </a:solidFill>
                <a:latin typeface="Caladea" pitchFamily="1" charset="0"/>
                <a:ea typeface="Arial" pitchFamily="2" charset="0"/>
                <a:cs typeface="Arial" pitchFamily="2" charset="0"/>
              </a:rPr>
              <a:t>3. </a:t>
            </a:r>
            <a:r>
              <a:rPr sz="1600" b="1" cap="none">
                <a:solidFill>
                  <a:schemeClr val="accent5"/>
                </a:solidFill>
                <a:latin typeface="Caladea" pitchFamily="1" charset="0"/>
                <a:ea typeface="Arial" pitchFamily="2" charset="0"/>
                <a:cs typeface="Arial" pitchFamily="2" charset="0"/>
              </a:rPr>
              <a:t>Bindungsverträg</a:t>
            </a:r>
            <a:r>
              <a:rPr sz="1600" cap="none">
                <a:solidFill>
                  <a:srgbClr val="000000"/>
                </a:solidFill>
                <a:latin typeface="Caladea" pitchFamily="1" charset="0"/>
                <a:ea typeface="Arial" pitchFamily="2" charset="0"/>
                <a:cs typeface="Arial" pitchFamily="2" charset="0"/>
              </a:rPr>
              <a:t>e.</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Unausgesprochene Erwartungen / </a:t>
            </a:r>
            <a:r>
              <a:rPr sz="1600" b="1" cap="none">
                <a:solidFill>
                  <a:schemeClr val="accent5"/>
                </a:solidFill>
                <a:latin typeface="Caladea" pitchFamily="1" charset="0"/>
                <a:ea typeface="Arial" pitchFamily="2" charset="0"/>
                <a:cs typeface="Arial" pitchFamily="2" charset="0"/>
              </a:rPr>
              <a:t>implizite Vereinbarungen</a:t>
            </a:r>
            <a:r>
              <a:rPr sz="1600" cap="none">
                <a:solidFill>
                  <a:srgbClr val="000000"/>
                </a:solidFill>
                <a:latin typeface="Caladea" pitchFamily="1" charset="0"/>
                <a:ea typeface="Arial" pitchFamily="2" charset="0"/>
                <a:cs typeface="Arial" pitchFamily="2" charset="0"/>
              </a:rPr>
              <a:t> bleiben (bis sie möglicherweise gebrochen werden).   </a:t>
            </a:r>
            <a:br/>
            <a:r>
              <a:rPr sz="1600" cap="none">
                <a:solidFill>
                  <a:srgbClr val="000000"/>
                </a:solidFill>
                <a:latin typeface="Caladea" pitchFamily="1" charset="0"/>
                <a:ea typeface="Arial" pitchFamily="2" charset="0"/>
                <a:cs typeface="Arial" pitchFamily="2" charset="0"/>
              </a:rPr>
              <a:t> </a:t>
            </a:r>
            <a:endParaRPr sz="1600" cap="none">
              <a:solidFill>
                <a:srgbClr val="000000"/>
              </a:solidFill>
              <a:latin typeface="Caladea" pitchFamily="1" charset="0"/>
              <a:ea typeface="Arial" pitchFamily="2" charset="0"/>
              <a:cs typeface="Arial" pitchFamily="2" charset="0"/>
            </a:endParaRPr>
          </a:p>
          <a:p>
            <a:pPr marL="685800" indent="-342900" defTabSz="914400">
              <a:lnSpc>
                <a:spcPct val="110000"/>
              </a:lnSpc>
              <a:spcBef>
                <a:spcPts val="995"/>
              </a:spcBef>
              <a:buFont typeface="Wingdings" pitchFamily="2" charset="2"/>
              <a:buChar char=""/>
              <a:tabLst>
                <a:tab pos="0" algn="l"/>
              </a:tabLst>
              <a:defRPr sz="1600" cap="none">
                <a:solidFill>
                  <a:srgbClr val="000000"/>
                </a:solidFill>
                <a:latin typeface="Cambria" pitchFamily="2" charset="0"/>
                <a:ea typeface="Arial" pitchFamily="2" charset="0"/>
                <a:cs typeface="Arial" pitchFamily="2" charset="0"/>
              </a:defRPr>
            </a:pPr>
          </a:p>
        </p:txBody>
      </p:sp>
    </p:spTree>
  </p:cSld>
  <p:clrMapOvr>
    <a:masterClrMapping/>
  </p:clrMapOvr>
  <p:timing>
    <p:tnLst>
      <p:par>
        <p:cTn id="1" dur="indefinite" restart="never" nodeType="tmRoot"/>
      </p:par>
    </p:tnLst>
  </p:timing>
</p:sld>
</file>

<file path=ppt/slides/slide57.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H1w////////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Nicht alles durch </a:t>
            </a:r>
            <a:r>
              <a:rPr sz="2400" b="1" cap="none">
                <a:solidFill>
                  <a:schemeClr val="accent5"/>
                </a:solidFill>
                <a:latin typeface="Cambria" pitchFamily="2" charset="0"/>
                <a:ea typeface="Basic Roman" pitchFamily="1" charset="0"/>
                <a:cs typeface="Basic Roman" pitchFamily="1" charset="0"/>
              </a:rPr>
              <a:t>Kontigenzvertrag regelbar</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0338A4D6-98EE-6D52-A080-6E07EACE563B}" type="slidenum">
              <a:t>57</a:t>
            </a:fld>
          </a:p>
        </p:txBody>
      </p:sp>
      <p:sp>
        <p:nvSpPr>
          <p:cNvPr id="5" name="Rechteck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CcKAABEOgAAgyQAABAAAAAmAAAACAAAAP//////////MAAAABQAAAAAAAAAAAD//wAAAQAAAP//AAABAA=="/>
              </a:ext>
            </a:extLst>
          </p:cNvSpPr>
          <p:nvPr/>
        </p:nvSpPr>
        <p:spPr>
          <a:xfrm>
            <a:off x="553720" y="1650365"/>
            <a:ext cx="8917940" cy="4284980"/>
          </a:xfrm>
          <a:prstGeom prst="rect">
            <a:avLst/>
          </a:prstGeom>
          <a:noFill/>
          <a:ln>
            <a:noFill/>
          </a:ln>
          <a:effectLst/>
        </p:spPr>
        <p:txBody>
          <a:bodyPr vert="horz" wrap="square" lIns="91440" tIns="45720" rIns="91440" bIns="45720" numCol="1" spcCol="215900" anchor="t"/>
          <a:lstStyle/>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Durch geringe Information, durch Informationsasymmetrie sowie durch Risiken scheiden </a:t>
            </a:r>
            <a:r>
              <a:rPr sz="1600" b="1" cap="none">
                <a:solidFill>
                  <a:schemeClr val="accent5"/>
                </a:solidFill>
                <a:latin typeface="Caladea" pitchFamily="1" charset="0"/>
                <a:ea typeface="Arial" pitchFamily="2" charset="0"/>
                <a:cs typeface="Arial" pitchFamily="2" charset="0"/>
              </a:rPr>
              <a:t>Kontingenzverträge</a:t>
            </a:r>
            <a:r>
              <a:rPr sz="1600" cap="none">
                <a:solidFill>
                  <a:srgbClr val="000000"/>
                </a:solidFill>
                <a:latin typeface="Caladea" pitchFamily="1" charset="0"/>
                <a:ea typeface="Arial" pitchFamily="2" charset="0"/>
                <a:cs typeface="Arial" pitchFamily="2" charset="0"/>
              </a:rPr>
              <a:t> aus (man kann nicht alles im Detail regeln).</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defRPr sz="1600" cap="none">
                <a:solidFill>
                  <a:srgbClr val="000000"/>
                </a:solidFill>
                <a:latin typeface="Caladea" pitchFamily="1" charset="0"/>
                <a:ea typeface="Arial" pitchFamily="2" charset="0"/>
                <a:cs typeface="Arial" pitchFamily="2" charset="0"/>
              </a:defRPr>
            </a:pPr>
          </a:p>
          <a:p>
            <a:pPr marL="685800" indent="-342900">
              <a:lnSpc>
                <a:spcPct val="112000"/>
              </a:lnSpc>
              <a:buFont typeface="Wingdings" pitchFamily="2" charset="2"/>
              <a:buChar char=""/>
            </a:pPr>
            <a:r>
              <a:rPr sz="1600" b="1" cap="none">
                <a:solidFill>
                  <a:schemeClr val="accent5"/>
                </a:solidFill>
                <a:latin typeface="Caladea" pitchFamily="1" charset="0"/>
                <a:ea typeface="Arial" pitchFamily="2" charset="0"/>
                <a:cs typeface="Arial" pitchFamily="2" charset="0"/>
              </a:rPr>
              <a:t>Somit bleiben nicht-geregelte Situationen, für die jede Seite nur implizite geäußerte Erwartungen an die andere hat</a:t>
            </a:r>
            <a:r>
              <a:rPr sz="1600" cap="none">
                <a:solidFill>
                  <a:srgbClr val="000000"/>
                </a:solidFill>
                <a:latin typeface="Caladea" pitchFamily="1" charset="0"/>
                <a:ea typeface="Arial" pitchFamily="2" charset="0"/>
                <a:cs typeface="Arial" pitchFamily="2" charset="0"/>
              </a:rPr>
              <a:t>. Das öffnet Raum für Egoismus. </a:t>
            </a:r>
            <a:b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Für kleine Unternehmen wie bei Neugründungen, Partnerschaften aus zwei Personen, wo vieles von den beiden Charakteren und den Spezifika der Situation abhängt, und wo wenige allgemeine Vereinbarungen übernommen werden können, ist der </a:t>
            </a:r>
            <a:r>
              <a:rPr sz="1600" b="1" cap="none">
                <a:solidFill>
                  <a:schemeClr val="accent5"/>
                </a:solidFill>
                <a:latin typeface="Caladea" pitchFamily="1" charset="0"/>
                <a:ea typeface="Arial" pitchFamily="2" charset="0"/>
                <a:cs typeface="Arial" pitchFamily="2" charset="0"/>
              </a:rPr>
              <a:t>Bereich groß, der nicht vertraglich geregelt werden kann</a:t>
            </a:r>
            <a:r>
              <a:rPr sz="1600" cap="none">
                <a:solidFill>
                  <a:srgbClr val="000000"/>
                </a:solidFill>
                <a:latin typeface="Caladea" pitchFamily="1" charset="0"/>
                <a:ea typeface="Arial" pitchFamily="2" charset="0"/>
                <a:cs typeface="Arial" pitchFamily="2" charset="0"/>
              </a:rPr>
              <a:t>.</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GDkAAIcKAADVSAAAXygAABAAAAAmAAAACAAAAP//////////MAAAABQAAAAAAAAAAAD//wAAAQAAAP//AAABAA=="/>
              </a:ext>
            </a:extLst>
          </p:cNvSpPr>
          <p:nvPr/>
        </p:nvSpPr>
        <p:spPr>
          <a:xfrm>
            <a:off x="9281160" y="1711325"/>
            <a:ext cx="2558415" cy="485140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r>
              <a:rPr sz="1200" cap="none">
                <a:solidFill>
                  <a:srgbClr val="FF0000"/>
                </a:solidFill>
                <a:latin typeface="Cambria" pitchFamily="2" charset="0"/>
                <a:ea typeface="Arial" pitchFamily="2" charset="0"/>
                <a:cs typeface="Arial" pitchFamily="2" charset="0"/>
              </a:rPr>
              <a:t>Kontingenzvertrag</a:t>
            </a:r>
            <a:r>
              <a:rPr sz="1200" cap="none">
                <a:solidFill>
                  <a:srgbClr val="000000"/>
                </a:solidFill>
                <a:latin typeface="Cambria" pitchFamily="2" charset="0"/>
                <a:ea typeface="Arial" pitchFamily="2" charset="0"/>
                <a:cs typeface="Arial" pitchFamily="2" charset="0"/>
              </a:rPr>
              <a:t> = </a:t>
            </a:r>
            <a:br/>
            <a:r>
              <a:rPr sz="1200" cap="none">
                <a:solidFill>
                  <a:srgbClr val="000000"/>
                </a:solidFill>
                <a:latin typeface="Cambria" pitchFamily="2" charset="0"/>
                <a:ea typeface="Arial" pitchFamily="2" charset="0"/>
                <a:cs typeface="Arial" pitchFamily="2" charset="0"/>
              </a:rPr>
              <a:t>alles wird vertraglich geregelt und kann für alle denkbaren Entwicklungen später detailliert </a:t>
            </a:r>
            <a:r>
              <a:rPr sz="1200" cap="none">
                <a:solidFill>
                  <a:srgbClr val="000000"/>
                </a:solidFill>
                <a:latin typeface="Cambria" pitchFamily="2" charset="0"/>
                <a:ea typeface="Arial" pitchFamily="2" charset="0"/>
                <a:cs typeface="Arial" pitchFamily="2" charset="0"/>
              </a:rPr>
              <a:t>nachverfolgt werden. </a:t>
            </a:r>
            <a:endParaRPr sz="1200" cap="none">
              <a:solidFill>
                <a:srgbClr val="000000"/>
              </a:solidFill>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58.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H1w////////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Egoismus </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5EB9F999-D7B3-EC0F-FD01-215AB74F0B74}" type="slidenum">
              <a:t>58</a:t>
            </a:fld>
          </a:p>
        </p:txBody>
      </p:sp>
      <p:sp>
        <p:nvSpPr>
          <p:cNvPr id="5" name="Rechteck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EUJAABEOgAAgyQAABAAAAAmAAAACAAAAP//////////MAAAABQAAAAAAAAAAAD//wAAAQAAAP//AAABAA=="/>
              </a:ext>
            </a:extLst>
          </p:cNvSpPr>
          <p:nvPr/>
        </p:nvSpPr>
        <p:spPr>
          <a:xfrm>
            <a:off x="553720" y="1506855"/>
            <a:ext cx="8917940" cy="4428490"/>
          </a:xfrm>
          <a:prstGeom prst="rect">
            <a:avLst/>
          </a:prstGeom>
          <a:noFill/>
          <a:ln>
            <a:noFill/>
          </a:ln>
          <a:effectLst/>
        </p:spPr>
        <p:txBody>
          <a:bodyPr vert="horz" wrap="square" lIns="91440" tIns="45720" rIns="91440" bIns="45720" numCol="1" spcCol="215900" anchor="t"/>
          <a:lstStyle/>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In Kooperationen, Partnerschaften, Gemeinschaften besteht immer wieder die Versuchung von Egoismus. </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defRPr sz="1300" cap="none">
                <a:solidFill>
                  <a:srgbClr val="000000"/>
                </a:solidFill>
                <a:latin typeface="Caladea" pitchFamily="1" charset="0"/>
                <a:ea typeface="Arial" pitchFamily="2" charset="0"/>
                <a:cs typeface="Arial" pitchFamily="2" charset="0"/>
              </a:defRPr>
            </a:pPr>
            <a:r>
              <a:t>Beispiele: </a:t>
            </a:r>
            <a:br/>
            <a:r>
              <a:t>1. In Versicherungsgemeinschaften: Der einzelne Versicherte verlangt mehr, als ihm zusteht. </a:t>
            </a:r>
            <a:br/>
            <a:r>
              <a:t>2. In einer Partnerschaft: Der einzelne Partner droht sie aufzubrechen, sollte er sich dadurch unfair bereichern können. </a:t>
            </a:r>
            <a:br/>
            <a:r>
              <a:t>3. In einem </a:t>
            </a:r>
            <a:r>
              <a:t>Start-Up: Die Teamleitung möchte Arbeitsergebnisse für sich allein behalten. Der Risikokapitalgeber möchte mehr für sich beanspruchen und versucht, die Teamleitung </a:t>
            </a:r>
            <a:r>
              <a:t>herausdrängen.  </a:t>
            </a:r>
          </a:p>
          <a:p>
            <a:pPr marL="685800" indent="-342900">
              <a:lnSpc>
                <a:spcPct val="112000"/>
              </a:lnSpc>
              <a:buFont typeface="Wingdings" pitchFamily="2" charset="2"/>
              <a:buChar char=""/>
            </a:p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Der Egoismus kann situationsbedingt </a:t>
            </a:r>
            <a:r>
              <a:rPr sz="1600" b="1" cap="none">
                <a:solidFill>
                  <a:srgbClr val="FF0000"/>
                </a:solidFill>
                <a:latin typeface="Caladea" pitchFamily="1" charset="0"/>
                <a:ea typeface="Arial" pitchFamily="2" charset="0"/>
                <a:cs typeface="Arial" pitchFamily="2" charset="0"/>
              </a:rPr>
              <a:t>unentdeckbar</a:t>
            </a:r>
            <a:r>
              <a:rPr sz="1600" cap="none">
                <a:solidFill>
                  <a:srgbClr val="000000"/>
                </a:solidFill>
                <a:latin typeface="Caladea" pitchFamily="1" charset="0"/>
                <a:ea typeface="Arial" pitchFamily="2" charset="0"/>
                <a:cs typeface="Arial" pitchFamily="2" charset="0"/>
              </a:rPr>
              <a:t> bleiben (</a:t>
            </a:r>
            <a:r>
              <a:rPr sz="1600" b="1" cap="none">
                <a:solidFill>
                  <a:schemeClr val="accent5"/>
                </a:solidFill>
                <a:latin typeface="Caladea" pitchFamily="1" charset="0"/>
                <a:ea typeface="Arial" pitchFamily="2" charset="0"/>
                <a:cs typeface="Arial" pitchFamily="2" charset="0"/>
              </a:rPr>
              <a:t>Moral Hazard</a:t>
            </a:r>
            <a:r>
              <a:rPr sz="1600" cap="none">
                <a:solidFill>
                  <a:srgbClr val="000000"/>
                </a:solidFill>
                <a:latin typeface="Caladea" pitchFamily="1" charset="0"/>
                <a:ea typeface="Arial" pitchFamily="2" charset="0"/>
                <a:cs typeface="Arial" pitchFamily="2" charset="0"/>
              </a:rPr>
              <a:t>, Prinzipal-Agenten-Beziehung) und er kann auch </a:t>
            </a:r>
            <a:r>
              <a:rPr sz="1600" b="1" cap="none">
                <a:solidFill>
                  <a:srgbClr val="FF0000"/>
                </a:solidFill>
                <a:latin typeface="Caladea" pitchFamily="1" charset="0"/>
                <a:ea typeface="Arial" pitchFamily="2" charset="0"/>
                <a:cs typeface="Arial" pitchFamily="2" charset="0"/>
              </a:rPr>
              <a:t>offen</a:t>
            </a:r>
            <a:r>
              <a:rPr sz="1600" cap="none">
                <a:solidFill>
                  <a:srgbClr val="000000"/>
                </a:solidFill>
                <a:latin typeface="Caladea" pitchFamily="1" charset="0"/>
                <a:ea typeface="Arial" pitchFamily="2" charset="0"/>
                <a:cs typeface="Arial" pitchFamily="2" charset="0"/>
              </a:rPr>
              <a:t> zu Tage treten wie ein Überfall (</a:t>
            </a:r>
            <a:r>
              <a:rPr sz="1600" b="1" cap="none">
                <a:solidFill>
                  <a:schemeClr val="accent5"/>
                </a:solidFill>
                <a:latin typeface="Caladea" pitchFamily="1" charset="0"/>
                <a:ea typeface="Arial" pitchFamily="2" charset="0"/>
                <a:cs typeface="Arial" pitchFamily="2" charset="0"/>
              </a:rPr>
              <a:t>Hold-Up</a:t>
            </a:r>
            <a:r>
              <a:rPr sz="1600" cap="none">
                <a:solidFill>
                  <a:srgbClr val="000000"/>
                </a:solidFill>
                <a:latin typeface="Caladea" pitchFamily="1" charset="0"/>
                <a:ea typeface="Arial" pitchFamily="2" charset="0"/>
                <a:cs typeface="Arial" pitchFamily="2" charset="0"/>
              </a:rPr>
              <a:t>). </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b="1" cap="none">
                <a:solidFill>
                  <a:schemeClr val="accent5"/>
                </a:solidFill>
                <a:latin typeface="Caladea" pitchFamily="1" charset="0"/>
                <a:ea typeface="Arial" pitchFamily="2" charset="0"/>
                <a:cs typeface="Arial" pitchFamily="2" charset="0"/>
              </a:rPr>
              <a:t>In kleinen Gemeinschaften wird am Ende doch alles gesehen – Hold-Up ist für sie typischer. In größeren Gemeinschaften ist Moral Hazard typischer</a:t>
            </a:r>
            <a:r>
              <a:rPr sz="1600" cap="none">
                <a:solidFill>
                  <a:srgbClr val="000000"/>
                </a:solidFill>
                <a:latin typeface="Caladea" pitchFamily="1" charset="0"/>
                <a:ea typeface="Arial" pitchFamily="2" charset="0"/>
                <a:cs typeface="Arial" pitchFamily="2" charset="0"/>
              </a:rPr>
              <a:t>. Egoismus, besonders der „kleine“ Egoismus, bleibt in großen Gemeinschaften leichter unentdeckt. </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defRPr sz="1600" cap="none">
                <a:solidFill>
                  <a:srgbClr val="000000"/>
                </a:solidFill>
                <a:latin typeface="Caladea" pitchFamily="1" charset="0"/>
                <a:ea typeface="Arial" pitchFamily="2" charset="0"/>
                <a:cs typeface="Arial" pitchFamily="2" charset="0"/>
              </a:defRPr>
            </a:pPr>
          </a:p>
          <a:p>
            <a:pPr marL="685800" indent="-342900">
              <a:lnSpc>
                <a:spcPct val="112000"/>
              </a:lnSpc>
              <a:buFont typeface="Wingdings" pitchFamily="2" charset="2"/>
              <a:buChar char=""/>
              <a:defRPr sz="1600" cap="none">
                <a:solidFill>
                  <a:srgbClr val="000000"/>
                </a:solidFill>
                <a:latin typeface="Caladea" pitchFamily="1" charset="0"/>
                <a:ea typeface="Arial" pitchFamily="2" charset="0"/>
                <a:cs typeface="Arial" pitchFamily="2" charset="0"/>
              </a:defRPr>
            </a:pPr>
          </a:p>
          <a:p>
            <a:pPr marL="685800" indent="-342900">
              <a:lnSpc>
                <a:spcPct val="112000"/>
              </a:lnSpc>
              <a:buFont typeface="Wingdings" pitchFamily="2" charset="2"/>
              <a:buChar char=""/>
              <a:defRPr sz="1600" cap="none">
                <a:solidFill>
                  <a:srgbClr val="000000"/>
                </a:solidFill>
                <a:latin typeface="Caladea" pitchFamily="1" charset="0"/>
                <a:ea typeface="Arial" pitchFamily="2" charset="0"/>
                <a:cs typeface="Arial" pitchFamily="2" charset="0"/>
              </a:defRPr>
            </a:pPr>
          </a:p>
        </p:txBody>
      </p:sp>
    </p:spTree>
  </p:cSld>
  <p:clrMapOvr>
    <a:masterClrMapping/>
  </p:clrMapOvr>
  <p:timing>
    <p:tnLst>
      <p:par>
        <p:cTn id="1" dur="indefinite" restart="never" nodeType="tmRoot"/>
      </p:par>
    </p:tnLst>
  </p:timing>
</p:sld>
</file>

<file path=ppt/slides/slide59.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H1w////////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Egoismus – </a:t>
            </a:r>
            <a:r>
              <a:rPr sz="2400" b="1" cap="none">
                <a:solidFill>
                  <a:schemeClr val="accent5"/>
                </a:solidFill>
                <a:latin typeface="Cambria" pitchFamily="2" charset="0"/>
                <a:ea typeface="Basic Roman" pitchFamily="1" charset="0"/>
                <a:cs typeface="Basic Roman" pitchFamily="1" charset="0"/>
              </a:rPr>
              <a:t>Zwischenfazit </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528D7A6B-25BF-D88C-F135-D3D9347B0786}" type="slidenum">
              <a:t>59</a:t>
            </a:fld>
          </a:p>
        </p:txBody>
      </p:sp>
      <p:sp>
        <p:nvSpPr>
          <p:cNvPr id="5" name="Rechteck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CcKAABEOgAAgyQAABAAAAAmAAAACAAAAP//////////MAAAABQAAAAAAAAAAAD//wAAAQAAAP//AAABAA=="/>
              </a:ext>
            </a:extLst>
          </p:cNvSpPr>
          <p:nvPr/>
        </p:nvSpPr>
        <p:spPr>
          <a:xfrm>
            <a:off x="553720" y="1650365"/>
            <a:ext cx="8917940" cy="4284980"/>
          </a:xfrm>
          <a:prstGeom prst="rect">
            <a:avLst/>
          </a:prstGeom>
          <a:noFill/>
          <a:ln>
            <a:noFill/>
          </a:ln>
          <a:effectLst/>
        </p:spPr>
        <p:txBody>
          <a:bodyPr vert="horz" wrap="square" lIns="91440" tIns="45720" rIns="91440" bIns="45720" numCol="1" spcCol="215900" anchor="t"/>
          <a:lstStyle/>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Große Unternehmung und Management ein großes Gremium: Egoismus bleibt eher unentdeckt und ist durch Moral Hazard / </a:t>
            </a:r>
            <a:r>
              <a:rPr sz="1600" b="1" cap="none">
                <a:solidFill>
                  <a:schemeClr val="accent5"/>
                </a:solidFill>
                <a:latin typeface="Caladea" pitchFamily="1" charset="0"/>
                <a:ea typeface="Arial" pitchFamily="2" charset="0"/>
                <a:cs typeface="Arial" pitchFamily="2" charset="0"/>
              </a:rPr>
              <a:t>Prinzipal-Agenten-Beziehung</a:t>
            </a:r>
            <a:r>
              <a:rPr sz="1600" cap="none">
                <a:solidFill>
                  <a:srgbClr val="000000"/>
                </a:solidFill>
                <a:latin typeface="Caladea" pitchFamily="1" charset="0"/>
                <a:ea typeface="Arial" pitchFamily="2" charset="0"/>
                <a:cs typeface="Arial" pitchFamily="2" charset="0"/>
              </a:rPr>
              <a:t> beschreibbar. </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Start-Up (zwei Personen): Egoismus seitens Teamleiter und seitens Risikokapitalgeber tritt irgendwann doch zu Tage und ist besser als Überfall / </a:t>
            </a:r>
            <a:r>
              <a:rPr sz="1600" b="1" cap="none">
                <a:solidFill>
                  <a:schemeClr val="accent5"/>
                </a:solidFill>
                <a:latin typeface="Caladea" pitchFamily="1" charset="0"/>
                <a:ea typeface="Arial" pitchFamily="2" charset="0"/>
                <a:cs typeface="Arial" pitchFamily="2" charset="0"/>
              </a:rPr>
              <a:t>Hold-Up</a:t>
            </a:r>
            <a:r>
              <a:rPr sz="1600" cap="none">
                <a:solidFill>
                  <a:srgbClr val="000000"/>
                </a:solidFill>
                <a:latin typeface="Caladea" pitchFamily="1" charset="0"/>
                <a:ea typeface="Arial" pitchFamily="2" charset="0"/>
                <a:cs typeface="Arial" pitchFamily="2" charset="0"/>
              </a:rPr>
              <a:t> beschreibbar.  </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defRPr sz="1600" cap="none">
                <a:solidFill>
                  <a:srgbClr val="000000"/>
                </a:solidFill>
                <a:latin typeface="Caladea" pitchFamily="1" charset="0"/>
                <a:ea typeface="Arial" pitchFamily="2" charset="0"/>
                <a:cs typeface="Arial" pitchFamily="2" charset="0"/>
              </a:defRPr>
            </a:pPr>
            <a:r>
              <a:t>Werden gemeinsam </a:t>
            </a:r>
            <a:r>
              <a:rPr i="1" cap="none"/>
              <a:t>Investitionen</a:t>
            </a:r>
            <a:r>
              <a:t> getätigt (Teamleiter investiert Zeit und Ideen, Kapitalgeber Geld) und sind diese irreversibel (man kann nicht an den Anfang zurückgehen), dann kann im Verlauf jede der beiden Seiten versuchen, die Ergebnisverteilung neu zu verhandeln oder die andere Seite aus der gemeinsamen Nutzung heraus zu drängen (durch Schaffen von Fakten, die den Anderen vertreiben).  </a:t>
            </a:r>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KBUuzo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GDkAAIcKAADVSAAAXygAABAAAAAmAAAACAAAAP//////////MAAAABQAAAAAAAAAAAD//wAAAQAAAP//AAABAA=="/>
              </a:ext>
            </a:extLst>
          </p:cNvSpPr>
          <p:nvPr/>
        </p:nvSpPr>
        <p:spPr>
          <a:xfrm>
            <a:off x="9281160" y="1711325"/>
            <a:ext cx="2558415" cy="485140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br/>
            <a:br/>
            <a:r>
              <a:rPr sz="1200" cap="none">
                <a:solidFill>
                  <a:srgbClr val="FF0000"/>
                </a:solidFill>
                <a:latin typeface="Cambria" pitchFamily="2" charset="0"/>
                <a:ea typeface="Arial" pitchFamily="2" charset="0"/>
                <a:cs typeface="Arial" pitchFamily="2" charset="0"/>
              </a:rPr>
              <a:t>Hold-Up = </a:t>
            </a:r>
            <a:r>
              <a:rPr sz="1200" cap="none">
                <a:solidFill>
                  <a:srgbClr val="000000"/>
                </a:solidFill>
                <a:latin typeface="Cambria" pitchFamily="2" charset="0"/>
                <a:ea typeface="Arial" pitchFamily="2" charset="0"/>
                <a:cs typeface="Arial" pitchFamily="2" charset="0"/>
              </a:rPr>
              <a:t>juristisch nicht angreifbares, egoistisches Verhalten, das die impliziten Erwartungen des Partners verletzt </a:t>
            </a:r>
            <a:r>
              <a:rPr sz="1200" cap="none">
                <a:latin typeface="Cambria" pitchFamily="2" charset="0"/>
                <a:ea typeface="Arial" pitchFamily="2" charset="0"/>
                <a:cs typeface="Arial" pitchFamily="2" charset="0"/>
              </a:rPr>
              <a:t>(</a:t>
            </a:r>
            <a:r>
              <a:rPr sz="1200" i="1" cap="none">
                <a:latin typeface="Cambria" pitchFamily="2" charset="0"/>
                <a:ea typeface="Arial" pitchFamily="2" charset="0"/>
                <a:cs typeface="Arial" pitchFamily="2" charset="0"/>
              </a:rPr>
              <a:t>Oliver Williamson</a:t>
            </a:r>
            <a:r>
              <a:rPr sz="1200" cap="none">
                <a:latin typeface="Cambria" pitchFamily="2" charset="0"/>
                <a:ea typeface="Arial" pitchFamily="2" charset="0"/>
                <a:cs typeface="Arial" pitchFamily="2" charset="0"/>
              </a:rPr>
              <a:t>)</a:t>
            </a:r>
            <a:r>
              <a:rPr sz="1200" cap="none">
                <a:solidFill>
                  <a:srgbClr val="000000"/>
                </a:solidFill>
                <a:latin typeface="Cambria" pitchFamily="2" charset="0"/>
                <a:ea typeface="Arial" pitchFamily="2" charset="0"/>
                <a:cs typeface="Arial" pitchFamily="2" charset="0"/>
              </a:rPr>
              <a:t>. </a:t>
            </a:r>
            <a:br/>
            <a:endParaRPr sz="1200" cap="none">
              <a:solidFill>
                <a:srgbClr val="FF0000"/>
              </a:solidFill>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6.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BEuj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FwcAALYLAABwPwAAURMAABAAAAAmAAAACAAAAD0QAAD//8EBMAAAABQAAAAAAAAAAAD//wAAAQAAAP//AAABAA=="/>
              </a:ext>
            </a:extLst>
          </p:cNvSpPr>
          <p:nvPr>
            <p:ph type="title"/>
          </p:nvPr>
        </p:nvSpPr>
        <p:spPr>
          <a:xfrm>
            <a:off x="1152525" y="1903730"/>
            <a:ext cx="915987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defRPr cap="none">
                <a:solidFill>
                  <a:srgbClr val="FF0000"/>
                </a:solidFill>
              </a:defRPr>
            </a:pPr>
            <a:r>
              <a:rPr sz="2800" b="1" cap="none">
                <a:latin typeface="Lato Semibold" pitchFamily="1" charset="0"/>
                <a:ea typeface="Basic Roman" pitchFamily="1" charset="0"/>
                <a:cs typeface="Basic Roman" pitchFamily="1" charset="0"/>
              </a:rPr>
              <a:t>Teil I – Wandel </a:t>
            </a:r>
            <a:endParaRPr sz="2800" b="1" cap="none">
              <a:latin typeface="Lato Semibold" pitchFamily="1" charset="0"/>
              <a:ea typeface="Basic Roman" pitchFamily="1" charset="0"/>
              <a:cs typeface="Basic Roman" pitchFamily="1" charset="0"/>
            </a:endParaRPr>
          </a:p>
          <a:p>
            <a:pPr indent="0" algn="l" defTabSz="914400">
              <a:lnSpc>
                <a:spcPct val="90000"/>
              </a:lnSpc>
              <a:buNone/>
              <a:tabLst/>
              <a:defRPr cap="none">
                <a:solidFill>
                  <a:srgbClr val="FF0000"/>
                </a:solidFill>
              </a:defRPr>
            </a:pPr>
            <a:r>
              <a:rPr sz="2800" b="1" cap="none">
                <a:latin typeface="Lato Semibold" pitchFamily="1" charset="0"/>
                <a:ea typeface="Basic Roman" pitchFamily="1" charset="0"/>
                <a:cs typeface="Basic Roman" pitchFamily="1" charset="0"/>
              </a:rPr>
              <a:t>		~ Buchkapitel 1 und 2 </a:t>
            </a:r>
            <a:r>
              <a:rPr sz="2800" cap="none"/>
              <a:t> </a:t>
            </a:r>
            <a:endParaRPr sz="2800" cap="none"/>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0wYAAG4UAADEJgAArSsAABAAAAAmAAAACAAAAL0QAAD//8EBMAAAABQAAAAAAAAAAAD//wAAAQAAAP//AAABAA=="/>
              </a:ext>
            </a:extLst>
          </p:cNvSpPr>
          <p:nvPr>
            <p:ph type="subTitle" idx="1"/>
          </p:nvPr>
        </p:nvSpPr>
        <p:spPr>
          <a:xfrm>
            <a:off x="1109345" y="3321050"/>
            <a:ext cx="5192395" cy="3778885"/>
          </a:xfrm>
          <a:noFill/>
          <a:ln>
            <a:noFill/>
          </a:ln>
          <a:effectLst/>
        </p:spPr>
        <p:txBody>
          <a:bodyPr vert="horz" wrap="square" lIns="91440" tIns="45720" rIns="91440" bIns="45720" numCol="1" spcCol="215900" anchor="t">
            <a:prstTxWarp prst="textNoShape">
              <a:avLst/>
            </a:prstTxWarp>
          </a:bodyPr>
          <a:lstStyle/>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rPr cap="none">
                <a:solidFill>
                  <a:srgbClr val="000000"/>
                </a:solidFill>
              </a:rPr>
              <a:t> </a:t>
            </a:r>
            <a:r>
              <a:rPr b="1" cap="none">
                <a:solidFill>
                  <a:schemeClr val="accent5"/>
                </a:solidFill>
              </a:rPr>
              <a:t>Innovation</a:t>
            </a:r>
            <a:r>
              <a:rPr cap="none">
                <a:solidFill>
                  <a:srgbClr val="000000"/>
                </a:solidFill>
              </a:rPr>
              <a:t> — Begriff</a:t>
            </a:r>
            <a:endParaRPr b="1" cap="none">
              <a:solidFill>
                <a:srgbClr val="2F75B5"/>
              </a:solidFill>
            </a:endParaRPr>
          </a:p>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t>Drei</a:t>
            </a:r>
            <a:r>
              <a:rPr cap="none">
                <a:solidFill>
                  <a:srgbClr val="000000"/>
                </a:solidFill>
              </a:rPr>
              <a:t> Phasen im</a:t>
            </a:r>
            <a:r>
              <a:rPr b="1" cap="none">
                <a:solidFill>
                  <a:srgbClr val="2F75B5"/>
                </a:solidFill>
              </a:rPr>
              <a:t> Prozess der Innovation</a:t>
            </a:r>
            <a:endParaRPr b="1" cap="none">
              <a:solidFill>
                <a:srgbClr val="2F75B5"/>
              </a:solidFill>
            </a:endParaRPr>
          </a:p>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rPr b="1" cap="none">
                <a:solidFill>
                  <a:schemeClr val="accent5"/>
                </a:solidFill>
              </a:rPr>
              <a:t>Quellen</a:t>
            </a:r>
            <a:r>
              <a:rPr b="1" cap="none">
                <a:solidFill>
                  <a:srgbClr val="2F75B5"/>
                </a:solidFill>
              </a:rPr>
              <a:t> </a:t>
            </a:r>
            <a:r>
              <a:rPr cap="none">
                <a:solidFill>
                  <a:srgbClr val="000000"/>
                </a:solidFill>
              </a:rPr>
              <a:t>der Innovation</a:t>
            </a:r>
            <a:endParaRPr cap="none">
              <a:solidFill>
                <a:srgbClr val="000000"/>
              </a:solidFill>
            </a:endParaRPr>
          </a:p>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t>Ursachen des Wandels</a:t>
            </a:r>
          </a:p>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rPr cap="none">
                <a:solidFill>
                  <a:srgbClr val="000000"/>
                </a:solidFill>
              </a:rPr>
              <a:t>Lebensstil und </a:t>
            </a:r>
            <a:r>
              <a:rPr b="1" cap="none">
                <a:solidFill>
                  <a:schemeClr val="accent5"/>
                </a:solidFill>
              </a:rPr>
              <a:t>Industriestruktur</a:t>
            </a:r>
            <a:endParaRPr b="1" cap="none">
              <a:solidFill>
                <a:schemeClr val="accent5"/>
              </a:solidFill>
            </a:endParaRPr>
          </a:p>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rPr b="1" cap="none">
                <a:solidFill>
                  <a:schemeClr val="accent5"/>
                </a:solidFill>
              </a:rPr>
              <a:t>Wissen</a:t>
            </a:r>
            <a:r>
              <a:rPr cap="none">
                <a:solidFill>
                  <a:srgbClr val="000000"/>
                </a:solidFill>
              </a:rPr>
              <a:t> und Fortschritt</a:t>
            </a:r>
            <a:endParaRPr cap="none">
              <a:solidFill>
                <a:srgbClr val="000000"/>
              </a:solidFill>
            </a:endParaRPr>
          </a:p>
        </p:txBody>
      </p:sp>
      <p:sp>
        <p:nvSpPr>
          <p:cNvPr id="4"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VkoAAAAAAAAASwAATCoAABAAAAAmAAAACAAAAP//////////MAAAABQAAAAAAAAAAAD//wAAAQAAAP//AAABAA=="/>
              </a:ext>
            </a:extLst>
          </p:cNvSpPr>
          <p:nvPr/>
        </p:nvSpPr>
        <p:spPr>
          <a:xfrm>
            <a:off x="12084050" y="0"/>
            <a:ext cx="107950" cy="6875780"/>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pic>
        <p:nvPicPr>
          <p:cNvPr id="5" name="Grafik1"/>
          <p:cNvPicPr>
            <a:extLst>
              <a:ext uri="smNativeData">
                <pr:smNativeData xmlns:pr="smNativeData" xmlns="smNativeData" val="SMDATA_18_7o81aRMAAAAlAAAAEQ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PQoAAD1CAAA20MAAN4aAAAQAAAAJgAAAAgAAAD//////////zAAAAAUAAAAAAAAAAAA//8AAAEAAAD//wAAAQA="/>
              </a:ext>
            </a:extLst>
          </p:cNvPicPr>
          <p:nvPr/>
        </p:nvPicPr>
        <p:blipFill>
          <a:blip r:embed="rId3"/>
          <a:stretch>
            <a:fillRect/>
          </a:stretch>
        </p:blipFill>
        <p:spPr>
          <a:xfrm>
            <a:off x="6657340" y="1456055"/>
            <a:ext cx="4373245" cy="2911475"/>
          </a:xfrm>
          <a:prstGeom prst="rect">
            <a:avLst/>
          </a:prstGeom>
          <a:noFill/>
          <a:ln>
            <a:noFill/>
          </a:ln>
          <a:effectLst/>
        </p:spPr>
      </p:pic>
      <p:sp>
        <p:nvSpPr>
          <p:cNvPr id="6"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MBg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6484B386-C889-D145-C73C-3E10FD72316B}" type="slidenum">
              <a:t>6</a:t>
            </a:fld>
          </a:p>
        </p:txBody>
      </p:sp>
      <p:sp>
        <p:nvSpPr>
          <p:cNvPr id="7" name="Textbox1"/>
          <p:cNvSpPr txBox="1">
            <a:extLst>
              <a:ext uri="smNativeData">
                <pr:smNativeData xmlns:pr="smNativeData" xmlns="smNativeData" val="SMDATA_16_7o81aRMAAAAlAAAAEg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O+wXRc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7AgAAGAkAABqRAAA/SYAABAAAAAmAAAACAAAAP//////////MAAAABQAAAAAAAAAAAD//wAAAQAAAP//AAABAA=="/>
              </a:ext>
            </a:extLst>
          </p:cNvSpPr>
          <p:nvPr/>
        </p:nvSpPr>
        <p:spPr>
          <a:xfrm>
            <a:off x="1450340" y="5913120"/>
            <a:ext cx="9671050" cy="424815"/>
          </a:xfrm>
          <a:prstGeom prst="rect">
            <a:avLst/>
          </a:prstGeom>
          <a:noFill/>
          <a:ln>
            <a:noFill/>
          </a:ln>
          <a:effectLst/>
        </p:spPr>
        <p:txBody>
          <a:bodyPr vert="horz" wrap="square" numCol="1" spcCol="215900" anchor="t"/>
          <a:lstStyle/>
          <a:p>
            <a:pPr defTabSz="914400">
              <a:lnSpc>
                <a:spcPct val="90000"/>
              </a:lnSpc>
              <a:spcBef>
                <a:spcPts val="995"/>
              </a:spcBef>
              <a:tabLst>
                <a:tab pos="0" algn="l"/>
              </a:tabLst>
              <a:defRPr cap="none">
                <a:solidFill>
                  <a:schemeClr val="accent5"/>
                </a:solidFill>
                <a:latin typeface="Cambria" pitchFamily="2" charset="0"/>
                <a:ea typeface="Cambria" pitchFamily="2" charset="0"/>
                <a:cs typeface="Arial" pitchFamily="2" charset="0"/>
              </a:defRPr>
            </a:pPr>
            <a:r>
              <a:t>   </a:t>
            </a:r>
            <a:r>
              <a:rPr sz="1000" i="1" cap="none"/>
              <a:t>Mit Hyperlink (linke Maustaste) zu</a:t>
            </a:r>
            <a:r>
              <a:rPr sz="1000" cap="none"/>
              <a:t>:   </a:t>
            </a:r>
            <a:r>
              <a:rPr sz="1000" cap="none">
                <a:hlinkClick r:id="" action="ppaction://hlinkshowjump?jump=firstslide"/>
              </a:rPr>
              <a:t>Anfang</a:t>
            </a:r>
            <a:r>
              <a:rPr sz="1000" cap="none"/>
              <a:t>   …   </a:t>
            </a:r>
            <a:r>
              <a:rPr sz="1000" cap="none">
                <a:hlinkClick r:id="rId4" action="ppaction://hlinksldjump"/>
              </a:rPr>
              <a:t> Teil II Produkt und Markt</a:t>
            </a:r>
            <a:r>
              <a:rPr sz="1000" cap="none"/>
              <a:t>      </a:t>
            </a:r>
            <a:r>
              <a:rPr sz="1000" cap="none">
                <a:hlinkClick r:id="rId5" action="ppaction://hlinksldjump"/>
              </a:rPr>
              <a:t>Teil III Planung und Entscheidung</a:t>
            </a:r>
            <a:r>
              <a:rPr sz="1000" cap="none"/>
              <a:t>      </a:t>
            </a:r>
            <a:r>
              <a:rPr sz="1000" cap="none">
                <a:hlinkClick r:id="rId6" action="ppaction://hlinksldjump"/>
              </a:rPr>
              <a:t>Teil IV Finanzen</a:t>
            </a:r>
            <a:r>
              <a:rPr sz="1000" cap="none"/>
              <a:t>     </a:t>
            </a:r>
            <a:r>
              <a:rPr sz="1000" cap="none">
                <a:hlinkClick r:id="rId7" action="ppaction://hlinksldjump"/>
              </a:rPr>
              <a:t> Teil V Wagnisse</a:t>
            </a:r>
            <a:r>
              <a:t>   </a:t>
            </a:r>
            <a:r>
              <a:rPr sz="1000" cap="none">
                <a:hlinkClick r:id="rId8" action="ppaction://hlinksldjump"/>
              </a:rPr>
              <a:t>Essenz</a:t>
            </a:r>
            <a:endParaRPr sz="1000" cap="none">
              <a:hlinkClick r:id="rId8" action="ppaction://hlinksldjump"/>
            </a:endParaRPr>
          </a:p>
        </p:txBody>
      </p:sp>
    </p:spTree>
  </p:cSld>
  <p:clrMapOvr>
    <a:masterClrMapping/>
  </p:clrMapOvr>
  <p:timing>
    <p:tnLst>
      <p:par>
        <p:cTn id="1" dur="indefinite" restart="never" nodeType="tmRoot"/>
      </p:par>
    </p:tnLst>
  </p:timing>
</p:sld>
</file>

<file path=ppt/slides/slide60.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H1w////////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Egoismus – </a:t>
            </a:r>
            <a:r>
              <a:rPr sz="2400" b="1" cap="none">
                <a:solidFill>
                  <a:schemeClr val="accent5"/>
                </a:solidFill>
                <a:latin typeface="Cambria" pitchFamily="2" charset="0"/>
                <a:ea typeface="Basic Roman" pitchFamily="1" charset="0"/>
                <a:cs typeface="Basic Roman" pitchFamily="1" charset="0"/>
              </a:rPr>
              <a:t>Zwischenfazit </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2CB8DDD3-9DC1-ED2B-8F00-6B7E934E793E}" type="slidenum">
              <a:t>60</a:t>
            </a:fld>
          </a:p>
        </p:txBody>
      </p:sp>
      <p:sp>
        <p:nvSpPr>
          <p:cNvPr id="5" name="Rechteck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CcKAABEOgAAgyQAABAAAAAmAAAACAAAAP//////////MAAAABQAAAAAAAAAAAD//wAAAQAAAP//AAABAA=="/>
              </a:ext>
            </a:extLst>
          </p:cNvSpPr>
          <p:nvPr/>
        </p:nvSpPr>
        <p:spPr>
          <a:xfrm>
            <a:off x="553720" y="1650365"/>
            <a:ext cx="8917940" cy="4284980"/>
          </a:xfrm>
          <a:prstGeom prst="rect">
            <a:avLst/>
          </a:prstGeom>
          <a:noFill/>
          <a:ln>
            <a:noFill/>
          </a:ln>
          <a:effectLst/>
        </p:spPr>
        <p:txBody>
          <a:bodyPr vert="horz" wrap="square" lIns="91440" tIns="45720" rIns="91440" bIns="45720" numCol="1" spcCol="215900" anchor="t"/>
          <a:lstStyle/>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Große Unternehmung und Management ein großes Gremium: Egoismus bleibt eher unentdeckt und ist durch Moral Hazard / </a:t>
            </a:r>
            <a:r>
              <a:rPr sz="1600" b="1" cap="none">
                <a:solidFill>
                  <a:schemeClr val="accent5"/>
                </a:solidFill>
                <a:latin typeface="Caladea" pitchFamily="1" charset="0"/>
                <a:ea typeface="Arial" pitchFamily="2" charset="0"/>
                <a:cs typeface="Arial" pitchFamily="2" charset="0"/>
              </a:rPr>
              <a:t>Prinzipal-Agenten-Beziehung</a:t>
            </a:r>
            <a:r>
              <a:rPr sz="1600" cap="none">
                <a:solidFill>
                  <a:srgbClr val="000000"/>
                </a:solidFill>
                <a:latin typeface="Caladea" pitchFamily="1" charset="0"/>
                <a:ea typeface="Arial" pitchFamily="2" charset="0"/>
                <a:cs typeface="Arial" pitchFamily="2" charset="0"/>
              </a:rPr>
              <a:t> beschreibbar. </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Start-Up (zwei Personen): Egoismus seitens Teamleiter und seitens Risikokapitalgeber tritt irgendwann doch zu Tage und ist besser durch </a:t>
            </a:r>
            <a:r>
              <a:rPr sz="1600" b="1" cap="none">
                <a:solidFill>
                  <a:schemeClr val="accent5"/>
                </a:solidFill>
                <a:latin typeface="Caladea" pitchFamily="1" charset="0"/>
                <a:ea typeface="Arial" pitchFamily="2" charset="0"/>
                <a:cs typeface="Arial" pitchFamily="2" charset="0"/>
              </a:rPr>
              <a:t>Hold-Up</a:t>
            </a:r>
            <a:r>
              <a:rPr sz="1600" cap="none">
                <a:solidFill>
                  <a:srgbClr val="000000"/>
                </a:solidFill>
                <a:latin typeface="Caladea" pitchFamily="1" charset="0"/>
                <a:ea typeface="Arial" pitchFamily="2" charset="0"/>
                <a:cs typeface="Arial" pitchFamily="2" charset="0"/>
              </a:rPr>
              <a:t> beschreibbar.  </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defRPr sz="1600" cap="none">
                <a:solidFill>
                  <a:srgbClr val="000000"/>
                </a:solidFill>
                <a:latin typeface="Caladea" pitchFamily="1" charset="0"/>
                <a:ea typeface="Arial" pitchFamily="2" charset="0"/>
                <a:cs typeface="Arial" pitchFamily="2" charset="0"/>
              </a:defRPr>
            </a:pPr>
            <a:r>
              <a:t>Hold-Up ist in Situationen möglich, in denen nicht alles geregelt werden konnte (kein Kontingenzvertrag), zum Beispiel weil alles neu ist. </a:t>
            </a:r>
            <a:br/>
          </a:p>
          <a:p>
            <a:pPr marL="685800" indent="-342900">
              <a:lnSpc>
                <a:spcPct val="112000"/>
              </a:lnSpc>
              <a:buFont typeface="Wingdings" pitchFamily="2" charset="2"/>
              <a:buChar char=""/>
              <a:defRPr sz="1600" cap="none">
                <a:solidFill>
                  <a:srgbClr val="000000"/>
                </a:solidFill>
                <a:latin typeface="Caladea" pitchFamily="1" charset="0"/>
                <a:ea typeface="Arial" pitchFamily="2" charset="0"/>
                <a:cs typeface="Arial" pitchFamily="2" charset="0"/>
              </a:defRPr>
            </a:pPr>
            <a:r>
              <a:t>Werden gemeinsam </a:t>
            </a:r>
            <a:r>
              <a:rPr i="1" cap="none"/>
              <a:t>irreversible Investitionen</a:t>
            </a:r>
            <a:r>
              <a:t> getätigt (Teamleiter investiert Zeit und Ideen, Kapitalgeber Geld, man kann nicht an den Anfang zurückgehen)  dann könnte nach der Investition jede der beiden Seiten versuchen, die Ergebnisverteilung neu zu verhandeln oder die andere Seite aus der gemeinsamen Nutzung heraus zu drängen (Fakten schaffen, die den Anderen vertreiben).  </a:t>
            </a:r>
          </a:p>
        </p:txBody>
      </p:sp>
    </p:spTree>
  </p:cSld>
  <p:clrMapOvr>
    <a:masterClrMapping/>
  </p:clrMapOvr>
  <p:timing>
    <p:tnLst>
      <p:par>
        <p:cTn id="1" dur="indefinite" restart="never" nodeType="tmRoot"/>
      </p:par>
    </p:tnLst>
  </p:timing>
</p:sld>
</file>

<file path=ppt/slides/slide61.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H1w////////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Wie Vertrauen schaffen?</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63A1115E-108E-F4E7-C019-E6B25F5736B3}" type="slidenum">
              <a:t>61</a:t>
            </a:fld>
          </a:p>
        </p:txBody>
      </p:sp>
      <p:sp>
        <p:nvSpPr>
          <p:cNvPr id="5" name="Rechteck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EUJAABEOgAAgyQAABAAAAAmAAAACAAAAP//////////MAAAABQAAAAAAAAAAAD//wAAAQAAAP//AAABAA=="/>
              </a:ext>
            </a:extLst>
          </p:cNvSpPr>
          <p:nvPr/>
        </p:nvSpPr>
        <p:spPr>
          <a:xfrm>
            <a:off x="553720" y="1506855"/>
            <a:ext cx="8917940" cy="4428490"/>
          </a:xfrm>
          <a:prstGeom prst="rect">
            <a:avLst/>
          </a:prstGeom>
          <a:noFill/>
          <a:ln>
            <a:noFill/>
          </a:ln>
          <a:effectLst/>
        </p:spPr>
        <p:txBody>
          <a:bodyPr vert="horz" wrap="square" lIns="91440" tIns="45720" rIns="91440" bIns="45720" numCol="1" spcCol="215900" anchor="t"/>
          <a:lstStyle/>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Vertrauen innerhalb einer kleinen Partnerschaft von Teamleiter/Innovator und Risikokapitalgeber muss vor allem </a:t>
            </a:r>
            <a:r>
              <a:rPr sz="1600" b="1" cap="none">
                <a:solidFill>
                  <a:srgbClr val="FF0000"/>
                </a:solidFill>
                <a:latin typeface="Caladea" pitchFamily="1" charset="0"/>
                <a:ea typeface="Arial" pitchFamily="2" charset="0"/>
                <a:cs typeface="Arial" pitchFamily="2" charset="0"/>
              </a:rPr>
              <a:t>beiderseitiges Hold-Up ausschließen</a:t>
            </a:r>
            <a:r>
              <a:rPr sz="1600" cap="none">
                <a:solidFill>
                  <a:srgbClr val="000000"/>
                </a:solidFill>
                <a:latin typeface="Caladea" pitchFamily="1" charset="0"/>
                <a:ea typeface="Arial" pitchFamily="2" charset="0"/>
                <a:cs typeface="Arial" pitchFamily="2" charset="0"/>
              </a:rPr>
              <a:t>. </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Wie? Wer Hold-Up ausüben könnte, sollte </a:t>
            </a:r>
            <a:r>
              <a:rPr sz="1600" b="1" cap="none">
                <a:solidFill>
                  <a:srgbClr val="FF0000"/>
                </a:solidFill>
                <a:latin typeface="Caladea" pitchFamily="1" charset="0"/>
                <a:ea typeface="Arial" pitchFamily="2" charset="0"/>
                <a:cs typeface="Arial" pitchFamily="2" charset="0"/>
              </a:rPr>
              <a:t>vorweg der anderen Seite ein Pfand überlassen</a:t>
            </a:r>
            <a:r>
              <a:rPr sz="1600" cap="none">
                <a:latin typeface="Caladea" pitchFamily="1" charset="0"/>
                <a:ea typeface="Arial" pitchFamily="2" charset="0"/>
                <a:cs typeface="Arial" pitchFamily="2" charset="0"/>
              </a:rPr>
              <a:t>, dass diese Seite einbehalten oder entwerten kann, sollte Hold-Up verübt werden. </a:t>
            </a:r>
            <a:r>
              <a:rPr sz="1600" b="1" cap="none">
                <a:solidFill>
                  <a:schemeClr val="accent5"/>
                </a:solidFill>
                <a:latin typeface="Caladea" pitchFamily="1" charset="0"/>
                <a:ea typeface="Arial" pitchFamily="2" charset="0"/>
                <a:cs typeface="Arial" pitchFamily="2" charset="0"/>
              </a:rPr>
              <a:t>Pfandüberlassung ist eine glaubhafte Garantie, kein Hold-Up auszuüben. </a:t>
            </a:r>
            <a:endParaRPr sz="1600" b="1" cap="none">
              <a:solidFill>
                <a:schemeClr val="accent5"/>
              </a:solidFill>
              <a:latin typeface="Caladea" pitchFamily="1" charset="0"/>
              <a:ea typeface="Arial" pitchFamily="2" charset="0"/>
              <a:cs typeface="Arial" pitchFamily="2" charset="0"/>
            </a:endParaRPr>
          </a:p>
          <a:p>
            <a:pPr marL="685800" indent="-342900">
              <a:lnSpc>
                <a:spcPct val="112000"/>
              </a:lnSpc>
              <a:buFont typeface="Wingdings" pitchFamily="2" charset="2"/>
              <a:buChar char=""/>
              <a:defRPr sz="1600" cap="none">
                <a:solidFill>
                  <a:srgbClr val="000000"/>
                </a:solidFill>
                <a:latin typeface="Caladea" pitchFamily="1" charset="0"/>
                <a:ea typeface="Arial" pitchFamily="2" charset="0"/>
                <a:cs typeface="Arial" pitchFamily="2" charset="0"/>
              </a:defRPr>
            </a:pPr>
          </a:p>
          <a:p>
            <a:pPr marL="685800" indent="-342900">
              <a:lnSpc>
                <a:spcPct val="112000"/>
              </a:lnSpc>
              <a:buFont typeface="Wingdings" pitchFamily="2" charset="2"/>
              <a:buChar char=""/>
              <a:defRPr sz="1600" cap="none">
                <a:solidFill>
                  <a:srgbClr val="000000"/>
                </a:solidFill>
                <a:latin typeface="Caladea" pitchFamily="1" charset="0"/>
                <a:ea typeface="Arial" pitchFamily="2" charset="0"/>
                <a:cs typeface="Arial" pitchFamily="2" charset="0"/>
              </a:defRPr>
            </a:pPr>
            <a:r>
              <a:t>Da in der Partnerschaft (Innovator, Risikokapitalgeber)</a:t>
            </a:r>
            <a:r>
              <a:rPr i="1" cap="none"/>
              <a:t> beide</a:t>
            </a:r>
            <a:r>
              <a:t> Seiten Hold-Up ausüben könnten, muss </a:t>
            </a:r>
            <a:r>
              <a:rPr i="1" cap="none"/>
              <a:t>jede Seite der anderen ein Pfand überlassen</a:t>
            </a:r>
            <a:r>
              <a:t>. Beiderseitige Pfandüberlassung bindet und schafft Vertrauen. </a:t>
            </a:r>
            <a:br/>
          </a:p>
          <a:p>
            <a:pPr marL="685800" indent="-342900">
              <a:lnSpc>
                <a:spcPct val="112000"/>
              </a:lnSpc>
              <a:buFont typeface="Wingdings" pitchFamily="2" charset="2"/>
              <a:buChar char=""/>
              <a:defRPr sz="1300" cap="none">
                <a:solidFill>
                  <a:srgbClr val="000000"/>
                </a:solidFill>
                <a:latin typeface="Caladea" pitchFamily="1" charset="0"/>
                <a:ea typeface="Arial" pitchFamily="2" charset="0"/>
                <a:cs typeface="Arial" pitchFamily="2" charset="0"/>
              </a:defRPr>
            </a:pPr>
            <a:r>
              <a:t>Beispiel: Der Teamleiter/Innovator „übergibt“ dem Risikokapitalgeber die Idee als Pfand. Der Risikokapitalgeber legt seine Reputation in die Hände des kapitalnehmenden Innovators, der sie beschädigen könnte, sollte der Risikokapitalgeber Hold-Up ausüben. Die gegenseitige Pfandüberlassung ist eine Bindung, die auf beiden Seiten Hold-Up ausschließt und so Vertrauen erzeugt. </a:t>
            </a:r>
          </a:p>
        </p:txBody>
      </p:sp>
    </p:spTree>
  </p:cSld>
  <p:clrMapOvr>
    <a:masterClrMapping/>
  </p:clrMapOvr>
  <p:timing>
    <p:tnLst>
      <p:par>
        <p:cTn id="1" dur="indefinite" restart="never" nodeType="tmRoot"/>
      </p:par>
    </p:tnLst>
  </p:timing>
</p:sld>
</file>

<file path=ppt/slides/slide62.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H1w////////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Quintessenz</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0D79891B-55E0-2C7F-AEC1-A32AC78F58F6}" type="slidenum">
              <a:t>62</a:t>
            </a:fld>
          </a:p>
        </p:txBody>
      </p:sp>
      <p:sp>
        <p:nvSpPr>
          <p:cNvPr id="5" name="Rechteck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EUJAACeNwAAgyQAABAAAAAmAAAACAAAAP//////////MAAAABQAAAAAAAAAAAD//wAAAQAAAP//AAABAA=="/>
              </a:ext>
            </a:extLst>
          </p:cNvSpPr>
          <p:nvPr/>
        </p:nvSpPr>
        <p:spPr>
          <a:xfrm>
            <a:off x="553720" y="1506855"/>
            <a:ext cx="8487410" cy="4428490"/>
          </a:xfrm>
          <a:prstGeom prst="rect">
            <a:avLst/>
          </a:prstGeom>
          <a:noFill/>
          <a:ln>
            <a:noFill/>
          </a:ln>
          <a:effectLst/>
        </p:spPr>
        <p:txBody>
          <a:bodyPr vert="horz" wrap="square" lIns="91440" tIns="45720" rIns="91440" bIns="45720" numCol="1" spcCol="215900" anchor="t"/>
          <a:lstStyle/>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Finanzieren heißt, eine </a:t>
            </a:r>
            <a:r>
              <a:rPr sz="1600" b="1" cap="none">
                <a:solidFill>
                  <a:srgbClr val="FF0000"/>
                </a:solidFill>
                <a:latin typeface="Caladea" pitchFamily="1" charset="0"/>
                <a:ea typeface="Arial" pitchFamily="2" charset="0"/>
                <a:cs typeface="Arial" pitchFamily="2" charset="0"/>
              </a:rPr>
              <a:t>Beziehung</a:t>
            </a:r>
            <a:r>
              <a:rPr sz="1600" cap="none">
                <a:solidFill>
                  <a:srgbClr val="000000"/>
                </a:solidFill>
                <a:latin typeface="Caladea" pitchFamily="1" charset="0"/>
                <a:ea typeface="Arial" pitchFamily="2" charset="0"/>
                <a:cs typeface="Arial" pitchFamily="2" charset="0"/>
              </a:rPr>
              <a:t> aufzubauen. </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Die Partnerschaft zwischen Kapitalgeber und </a:t>
            </a:r>
            <a:r>
              <a:rPr sz="1600" cap="none">
                <a:solidFill>
                  <a:srgbClr val="000000"/>
                </a:solidFill>
                <a:latin typeface="Caladea" pitchFamily="1" charset="0"/>
                <a:ea typeface="Arial" pitchFamily="2" charset="0"/>
                <a:cs typeface="Arial" pitchFamily="2" charset="0"/>
              </a:rPr>
              <a:t>Kapitalnehmer verlangt </a:t>
            </a:r>
            <a:r>
              <a:rPr sz="1600" cap="none">
                <a:latin typeface="Caladea" pitchFamily="1" charset="0"/>
                <a:ea typeface="Arial" pitchFamily="2" charset="0"/>
                <a:cs typeface="Arial" pitchFamily="2" charset="0"/>
              </a:rPr>
              <a:t>Vereinbarungen,</a:t>
            </a:r>
            <a:r>
              <a:rPr sz="1600" b="1" cap="none">
                <a:solidFill>
                  <a:srgbClr val="FF0000"/>
                </a:solidFill>
                <a:latin typeface="Caladea" pitchFamily="1" charset="0"/>
                <a:ea typeface="Arial" pitchFamily="2" charset="0"/>
                <a:cs typeface="Arial" pitchFamily="2" charset="0"/>
              </a:rPr>
              <a:t> Festlegungen</a:t>
            </a:r>
            <a:r>
              <a:rPr sz="1600" cap="none">
                <a:solidFill>
                  <a:srgbClr val="000000"/>
                </a:solidFill>
                <a:latin typeface="Caladea" pitchFamily="1" charset="0"/>
                <a:ea typeface="Arial" pitchFamily="2" charset="0"/>
                <a:cs typeface="Arial" pitchFamily="2" charset="0"/>
              </a:rPr>
              <a:t> und reflektiert persönliche Einstellungen, auch wenn </a:t>
            </a:r>
            <a:r>
              <a:rPr sz="1600" cap="none">
                <a:solidFill>
                  <a:srgbClr val="000000"/>
                </a:solidFill>
                <a:latin typeface="Caladea" pitchFamily="1" charset="0"/>
                <a:ea typeface="Arial" pitchFamily="2" charset="0"/>
                <a:cs typeface="Arial" pitchFamily="2" charset="0"/>
              </a:rPr>
              <a:t>Rechtsformen und Standardisierung </a:t>
            </a:r>
            <a:r>
              <a:rPr sz="1600" b="1" cap="none">
                <a:solidFill>
                  <a:srgbClr val="FF0000"/>
                </a:solidFill>
                <a:latin typeface="Caladea" pitchFamily="1" charset="0"/>
                <a:ea typeface="Arial" pitchFamily="2" charset="0"/>
                <a:cs typeface="Arial" pitchFamily="2" charset="0"/>
              </a:rPr>
              <a:t>Vorgaben</a:t>
            </a:r>
            <a:r>
              <a:rPr sz="1600" cap="none">
                <a:solidFill>
                  <a:srgbClr val="000000"/>
                </a:solidFill>
                <a:latin typeface="Caladea" pitchFamily="1" charset="0"/>
                <a:ea typeface="Arial" pitchFamily="2" charset="0"/>
                <a:cs typeface="Arial" pitchFamily="2" charset="0"/>
              </a:rPr>
              <a:t> machen. Festlegungen betreffen: Wer entscheidet was? Wer informiert worüber? Was ist das gemeinsame Ziel?</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Innerhalb der Partnerschaft kann es zu </a:t>
            </a:r>
            <a:r>
              <a:rPr sz="1600" b="1" cap="none">
                <a:solidFill>
                  <a:srgbClr val="FF0000"/>
                </a:solidFill>
                <a:latin typeface="Caladea" pitchFamily="1" charset="0"/>
                <a:ea typeface="Arial" pitchFamily="2" charset="0"/>
                <a:cs typeface="Arial" pitchFamily="2" charset="0"/>
              </a:rPr>
              <a:t>Egoismen</a:t>
            </a:r>
            <a:r>
              <a:rPr sz="1600" cap="none">
                <a:solidFill>
                  <a:srgbClr val="000000"/>
                </a:solidFill>
                <a:latin typeface="Caladea" pitchFamily="1" charset="0"/>
                <a:ea typeface="Arial" pitchFamily="2" charset="0"/>
                <a:cs typeface="Arial" pitchFamily="2" charset="0"/>
              </a:rPr>
              <a:t> kommen, die verborgen bleiben (Moral Hazard) oder die deutlich werden (Hold-Up). </a:t>
            </a:r>
            <a:br/>
            <a:r>
              <a:rPr sz="1600" cap="none">
                <a:solidFill>
                  <a:srgbClr val="000000"/>
                </a:solidFill>
                <a:latin typeface="Caladea" pitchFamily="1" charset="0"/>
                <a:ea typeface="Arial" pitchFamily="2" charset="0"/>
                <a:cs typeface="Arial" pitchFamily="2" charset="0"/>
              </a:rPr>
              <a:t>Hold-Up ist für kleine Partnerschaften (wie bei innovativen Projekten) typischer. </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Beide Seiten (kapitalnehmender Innovator und Risikokapitalgeber) sollten glaubhaft machen, dass sie kein Hold-Up ausüben werden. Dazu eignet sich die gegenseitige Überlassung eines Pfands. </a:t>
            </a:r>
            <a:endParaRPr sz="1600" cap="none">
              <a:solidFill>
                <a:srgbClr val="000000"/>
              </a:solidFill>
              <a:latin typeface="Caladea" pitchFamily="1" charset="0"/>
              <a:ea typeface="Arial" pitchFamily="2" charset="0"/>
              <a:cs typeface="Arial" pitchFamily="2" charset="0"/>
            </a:endParaRPr>
          </a:p>
        </p:txBody>
      </p:sp>
      <p:pic>
        <p:nvPicPr>
          <p:cNvPr id="6" name="Grafik1"/>
          <p:cNvPicPr>
            <a:picLocks noChangeAspect="1"/>
            <a:extLst>
              <a:ext uri="smNativeData">
                <pr:smNativeData xmlns:pr="smNativeData" xmlns="smNativeData" val="SMDATA_18_7o81aRMAAAAlAAAAEQAAAC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GI5AADsAgAAz0gAAHAYAAAQAAAAJgAAAAgAAAD//////////zAAAAAUAAAAAAAAAAAA//8AAAEAAAD//wAAAQA="/>
              </a:ext>
            </a:extLst>
          </p:cNvPicPr>
          <p:nvPr/>
        </p:nvPicPr>
        <p:blipFill>
          <a:blip r:embed="rId3"/>
          <a:stretch>
            <a:fillRect/>
          </a:stretch>
        </p:blipFill>
        <p:spPr>
          <a:xfrm>
            <a:off x="9328150" y="474980"/>
            <a:ext cx="2507615" cy="3497580"/>
          </a:xfrm>
          <a:prstGeom prst="rect">
            <a:avLst/>
          </a:prstGeom>
          <a:noFill/>
          <a:ln>
            <a:noFill/>
          </a:ln>
          <a:effectLst/>
        </p:spPr>
      </p:pic>
    </p:spTree>
  </p:cSld>
  <p:clrMapOvr>
    <a:masterClrMapping/>
  </p:clrMapOvr>
  <p:timing>
    <p:tnLst>
      <p:par>
        <p:cTn id="1" dur="indefinite" restart="never" nodeType="tmRoot"/>
      </p:par>
    </p:tnLst>
  </p:timing>
</p:sld>
</file>

<file path=ppt/slides/slide63.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KDUMk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FwcAALYLAADRKgAAURMAABAAAAAmAAAACAAAAD0QAAD//8EBMAAAABQAAAAAAAAAAAD//wAAAQAAAP//AAABAA=="/>
              </a:ext>
            </a:extLst>
          </p:cNvSpPr>
          <p:nvPr>
            <p:ph type="title"/>
          </p:nvPr>
        </p:nvSpPr>
        <p:spPr>
          <a:xfrm>
            <a:off x="1152525" y="1903730"/>
            <a:ext cx="5807710"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defRPr cap="none">
                <a:solidFill>
                  <a:srgbClr val="FF0000"/>
                </a:solidFill>
              </a:defRPr>
            </a:pPr>
            <a:r>
              <a:rPr sz="2800" b="1" cap="none">
                <a:latin typeface="Lato Semibold" pitchFamily="1" charset="0"/>
                <a:ea typeface="Basic Roman" pitchFamily="1" charset="0"/>
                <a:cs typeface="Basic Roman" pitchFamily="1" charset="0"/>
              </a:rPr>
              <a:t>Teil V – Wagnisse</a:t>
            </a:r>
            <a:r>
              <a:rPr sz="2800" cap="none"/>
              <a:t> </a:t>
            </a:r>
            <a:endParaRPr sz="2800" cap="none"/>
          </a:p>
          <a:p>
            <a:pPr indent="0" algn="l" defTabSz="914400">
              <a:lnSpc>
                <a:spcPct val="90000"/>
              </a:lnSpc>
              <a:buNone/>
              <a:tabLst/>
              <a:defRPr cap="none">
                <a:solidFill>
                  <a:srgbClr val="FF0000"/>
                </a:solidFill>
              </a:defRPr>
            </a:pPr>
            <a:r>
              <a:rPr sz="2800" b="1" cap="none">
                <a:latin typeface="Lato Semibold" pitchFamily="1" charset="0"/>
                <a:ea typeface="Basic Roman" pitchFamily="1" charset="0"/>
                <a:cs typeface="Basic Roman" pitchFamily="1" charset="0"/>
              </a:rPr>
              <a:t>		~ Buchkapitel 9 und 10</a:t>
            </a:r>
            <a:endParaRPr sz="2800" b="1" cap="none">
              <a:latin typeface="Lato Semibold" pitchFamily="1"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0wYAAG4UAADEJgAArSsAABAAAAAmAAAACAAAAL0QAAD//8EBMAAAABQAAAAAAAAAAAD//wAAAQAAAP//AAABAA=="/>
              </a:ext>
            </a:extLst>
          </p:cNvSpPr>
          <p:nvPr>
            <p:ph type="subTitle" idx="1"/>
          </p:nvPr>
        </p:nvSpPr>
        <p:spPr>
          <a:xfrm>
            <a:off x="1109345" y="3321050"/>
            <a:ext cx="5192395" cy="3778885"/>
          </a:xfrm>
          <a:noFill/>
          <a:ln>
            <a:noFill/>
          </a:ln>
          <a:effectLst/>
        </p:spPr>
        <p:txBody>
          <a:bodyPr vert="horz" wrap="square" lIns="91440" tIns="45720" rIns="91440" bIns="45720" numCol="1" spcCol="215900" anchor="t">
            <a:prstTxWarp prst="textNoShape">
              <a:avLst/>
            </a:prstTxWarp>
          </a:bodyPr>
          <a:lstStyle/>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rPr cap="none">
                <a:solidFill>
                  <a:srgbClr val="000000"/>
                </a:solidFill>
              </a:rPr>
              <a:t>Risiko des Portfolioinvestor </a:t>
            </a:r>
            <a:r>
              <a:rPr cap="none">
                <a:solidFill>
                  <a:srgbClr val="000000"/>
                </a:solidFill>
              </a:rPr>
              <a:t>vs Wagnis eingehen</a:t>
            </a:r>
            <a:endParaRPr cap="none">
              <a:solidFill>
                <a:srgbClr val="000000"/>
              </a:solidFill>
            </a:endParaRPr>
          </a:p>
          <a:p>
            <a:pPr marL="685800" defTabSz="914400">
              <a:lnSpc>
                <a:spcPct val="90000"/>
              </a:lnSpc>
              <a:spcBef>
                <a:spcPts val="995"/>
              </a:spcBef>
              <a:buFont typeface="Wingdings" pitchFamily="2" charset="2"/>
              <a:buChar char=""/>
              <a:tabLst>
                <a:tab pos="0" algn="l"/>
              </a:tabLst>
              <a:defRPr sz="1600" b="1" cap="none">
                <a:latin typeface="Cambria" pitchFamily="2" charset="0"/>
                <a:ea typeface="Basic Roman" pitchFamily="1" charset="0"/>
                <a:cs typeface="Basic Roman" pitchFamily="1" charset="0"/>
              </a:defRPr>
            </a:pPr>
            <a:r>
              <a:rPr b="0" cap="none"/>
              <a:t>Innovation und Wagnis</a:t>
            </a:r>
            <a:endParaRPr b="0" cap="none"/>
          </a:p>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rPr b="1" cap="none">
                <a:solidFill>
                  <a:schemeClr val="accent5"/>
                </a:solidFill>
              </a:rPr>
              <a:t>Phasen</a:t>
            </a:r>
            <a:r>
              <a:t> von </a:t>
            </a:r>
            <a:r>
              <a:t>Startup bis Unternehmensverkauf</a:t>
            </a:r>
          </a:p>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rPr b="1" cap="none">
                <a:solidFill>
                  <a:schemeClr val="accent5"/>
                </a:solidFill>
              </a:rPr>
              <a:t>Geschäftsidee</a:t>
            </a:r>
            <a:r>
              <a:t>, </a:t>
            </a:r>
            <a:r>
              <a:rPr b="1" cap="none">
                <a:solidFill>
                  <a:schemeClr val="accent5"/>
                </a:solidFill>
              </a:rPr>
              <a:t>Modell</a:t>
            </a:r>
            <a:r>
              <a:t>, Vision, </a:t>
            </a:r>
            <a:r>
              <a:rPr b="1" cap="none">
                <a:solidFill>
                  <a:schemeClr val="accent5"/>
                </a:solidFill>
              </a:rPr>
              <a:t>Plan</a:t>
            </a:r>
            <a:endParaRPr b="1" cap="none">
              <a:solidFill>
                <a:schemeClr val="accent5"/>
              </a:solidFill>
            </a:endParaRPr>
          </a:p>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rPr b="1" cap="none">
                <a:solidFill>
                  <a:schemeClr val="accent5"/>
                </a:solidFill>
              </a:rPr>
              <a:t>Term-Sheet</a:t>
            </a:r>
            <a:r>
              <a:t>     </a:t>
            </a:r>
          </a:p>
        </p:txBody>
      </p:sp>
      <p:sp>
        <p:nvSpPr>
          <p:cNvPr id="4"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VkoAAAAAAAAASwAATCoAABAAAAAmAAAACAAAAP//////////MAAAABQAAAAAAAAAAAD//wAAAQAAAP//AAABAA=="/>
              </a:ext>
            </a:extLst>
          </p:cNvSpPr>
          <p:nvPr/>
        </p:nvSpPr>
        <p:spPr>
          <a:xfrm>
            <a:off x="12084050" y="0"/>
            <a:ext cx="107950" cy="6875780"/>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pic>
        <p:nvPicPr>
          <p:cNvPr id="5" name="Grafik1"/>
          <p:cNvPicPr>
            <a:extLst>
              <a:ext uri="smNativeData">
                <pr:smNativeData xmlns:pr="smNativeData" xmlns="smNativeData" val="SMDATA_18_7o81aRMAAAAlAAAAEQ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PQoAAD1CAAA20MAAN4aAAAQAAAAJgAAAAgAAAD//////////zAAAAAUAAAAAAAAAAAA//8AAAEAAAD//wAAAQA="/>
              </a:ext>
            </a:extLst>
          </p:cNvPicPr>
          <p:nvPr/>
        </p:nvPicPr>
        <p:blipFill>
          <a:blip r:embed="rId3"/>
          <a:stretch>
            <a:fillRect/>
          </a:stretch>
        </p:blipFill>
        <p:spPr>
          <a:xfrm>
            <a:off x="6657340" y="1456055"/>
            <a:ext cx="4373245" cy="2911475"/>
          </a:xfrm>
          <a:prstGeom prst="rect">
            <a:avLst/>
          </a:prstGeom>
          <a:noFill/>
          <a:ln>
            <a:noFill/>
          </a:ln>
          <a:effectLst/>
        </p:spPr>
      </p:pic>
      <p:sp>
        <p:nvSpPr>
          <p:cNvPr id="6"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73577C01-4F9E-028A-D0EF-B9DF32A126EC}" type="slidenum">
              <a:t>63</a:t>
            </a:fld>
          </a:p>
        </p:txBody>
      </p:sp>
      <p:sp>
        <p:nvSpPr>
          <p:cNvPr id="7" name="Textbox1"/>
          <p:cNvSpPr txBox="1">
            <a:extLst>
              <a:ext uri="smNativeData">
                <pr:smNativeData xmlns:pr="smNativeData" xmlns="smNativeData" val="SMDATA_16_7o81aRMAAAAlAAAAEg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HgkAAGAkAACcRAAA/SYAABAAAAAmAAAACAAAAP//////////MAAAABQAAAAAAAAAAAD//wAAAQAAAP//AAABAA=="/>
              </a:ext>
            </a:extLst>
          </p:cNvSpPr>
          <p:nvPr/>
        </p:nvSpPr>
        <p:spPr>
          <a:xfrm>
            <a:off x="1482090" y="5913120"/>
            <a:ext cx="9671050" cy="424815"/>
          </a:xfrm>
          <a:prstGeom prst="rect">
            <a:avLst/>
          </a:prstGeom>
          <a:noFill/>
          <a:ln>
            <a:noFill/>
          </a:ln>
          <a:effectLst/>
        </p:spPr>
        <p:txBody>
          <a:bodyPr vert="horz" wrap="square" numCol="1" spcCol="215900" anchor="t"/>
          <a:lstStyle/>
          <a:p>
            <a:pPr defTabSz="914400">
              <a:lnSpc>
                <a:spcPct val="90000"/>
              </a:lnSpc>
              <a:spcBef>
                <a:spcPts val="995"/>
              </a:spcBef>
              <a:tabLst>
                <a:tab pos="0" algn="l"/>
              </a:tabLst>
              <a:defRPr cap="none">
                <a:solidFill>
                  <a:schemeClr val="accent5"/>
                </a:solidFill>
                <a:latin typeface="Cambria" pitchFamily="2" charset="0"/>
                <a:ea typeface="Cambria" pitchFamily="2" charset="0"/>
                <a:cs typeface="Arial" pitchFamily="2" charset="0"/>
              </a:defRPr>
            </a:pPr>
            <a:r>
              <a:t>   </a:t>
            </a:r>
            <a:r>
              <a:rPr sz="1000" i="1" cap="none"/>
              <a:t>Mit Hyperlink (linke Maustaste) zu</a:t>
            </a:r>
            <a:r>
              <a:rPr sz="1000" cap="none"/>
              <a:t>:     </a:t>
            </a:r>
            <a:r>
              <a:rPr sz="1000" cap="none">
                <a:hlinkClick r:id="" action="ppaction://hlinkshowjump?jump=firstslide"/>
              </a:rPr>
              <a:t>Anfang</a:t>
            </a:r>
            <a:r>
              <a:rPr sz="1000" cap="none"/>
              <a:t>      </a:t>
            </a:r>
            <a:r>
              <a:rPr sz="1000" cap="none">
                <a:hlinkClick r:id="rId4" action="ppaction://hlinksldjump"/>
              </a:rPr>
              <a:t>Teil I Wandel</a:t>
            </a:r>
            <a:r>
              <a:rPr sz="1000" cap="none"/>
              <a:t>      </a:t>
            </a:r>
            <a:r>
              <a:rPr sz="1000" cap="none">
                <a:hlinkClick r:id="rId5" action="ppaction://hlinksldjump"/>
              </a:rPr>
              <a:t>Teil II Produkt und Markt</a:t>
            </a:r>
            <a:r>
              <a:rPr sz="1000" cap="none"/>
              <a:t>      </a:t>
            </a:r>
            <a:r>
              <a:rPr sz="1000" cap="none">
                <a:hlinkClick r:id="rId6" action="ppaction://hlinksldjump"/>
              </a:rPr>
              <a:t>Teil III Planung und Entscheidung</a:t>
            </a:r>
            <a:r>
              <a:rPr sz="1000" cap="none"/>
              <a:t>      </a:t>
            </a:r>
            <a:r>
              <a:rPr sz="1000" cap="none">
                <a:hlinkClick r:id="rId7" action="ppaction://hlinksldjump"/>
              </a:rPr>
              <a:t>Teil IV Finanzen</a:t>
            </a:r>
            <a:r>
              <a:rPr sz="1000" cap="none"/>
              <a:t>     ... </a:t>
            </a:r>
            <a:r>
              <a:t>   </a:t>
            </a:r>
            <a:r>
              <a:rPr sz="1000" cap="none">
                <a:hlinkClick r:id="rId8" action="ppaction://hlinksldjump"/>
              </a:rPr>
              <a:t>Essenz</a:t>
            </a:r>
            <a:endParaRPr sz="1000" cap="none">
              <a:hlinkClick r:id="rId8" action="ppaction://hlinksldjump"/>
            </a:endParaRPr>
          </a:p>
        </p:txBody>
      </p:sp>
    </p:spTree>
  </p:cSld>
  <p:clrMapOvr>
    <a:masterClrMapping/>
  </p:clrMapOvr>
  <p:timing>
    <p:tnLst>
      <p:par>
        <p:cTn id="1" dur="indefinite" restart="never" nodeType="tmRoot"/>
      </p:par>
    </p:tnLst>
  </p:timing>
</p:sld>
</file>

<file path=ppt/slides/slide64.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RQkAABAAAAAmAAAACAAAAH1w////////MAAAABQAAAAAAAAAAAD//wAAAQAAAP//AAABAA=="/>
              </a:ext>
            </a:extLst>
          </p:cNvSpPr>
          <p:nvPr>
            <p:ph type="title"/>
          </p:nvPr>
        </p:nvSpPr>
        <p:spPr>
          <a:xfrm>
            <a:off x="553720" y="474980"/>
            <a:ext cx="9163685" cy="103187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Portfolioinvestor</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78917A4E-0095-C48C-DB29-F6D934672DA3}" type="slidenum">
              <a:t>64</a:t>
            </a:fld>
          </a:p>
        </p:txBody>
      </p:sp>
      <p:sp>
        <p:nvSpPr>
          <p:cNvPr id="5" name="Rechteck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TAUAAEUJAABEOgAAgyQAABAAAAAmAAAACAAAAP//////////MAAAABQAAAAAAAAAAAD//wAAAQAAAP//AAABAA=="/>
              </a:ext>
            </a:extLst>
          </p:cNvSpPr>
          <p:nvPr/>
        </p:nvSpPr>
        <p:spPr>
          <a:xfrm>
            <a:off x="861060" y="1506855"/>
            <a:ext cx="8610600" cy="4428490"/>
          </a:xfrm>
          <a:prstGeom prst="rect">
            <a:avLst/>
          </a:prstGeom>
          <a:noFill/>
          <a:ln>
            <a:noFill/>
          </a:ln>
          <a:effectLst/>
        </p:spPr>
        <p:txBody>
          <a:bodyPr vert="horz" wrap="square" lIns="91440" tIns="45720" rIns="91440" bIns="45720" numCol="1" spcCol="215900" anchor="t"/>
          <a:lstStyle/>
          <a:p>
            <a:pPr marL="0" indent="0">
              <a:lnSpc>
                <a:spcPct val="112000"/>
              </a:lnSpc>
              <a:buNone/>
            </a:pPr>
            <a:endParaRPr sz="1600" cap="none">
              <a:solidFill>
                <a:srgbClr val="000000"/>
              </a:solidFill>
              <a:latin typeface="Caladea" pitchFamily="1" charset="0"/>
              <a:ea typeface="Arial" pitchFamily="2" charset="0"/>
              <a:cs typeface="Arial" pitchFamily="2" charset="0"/>
            </a:endParaRPr>
          </a:p>
          <a:p>
            <a:pPr marL="0" indent="0">
              <a:lnSpc>
                <a:spcPct val="112000"/>
              </a:lnSpc>
              <a:buNone/>
            </a:pPr>
            <a:r>
              <a:rPr sz="1600" cap="none">
                <a:solidFill>
                  <a:srgbClr val="000000"/>
                </a:solidFill>
                <a:latin typeface="Caladea" pitchFamily="1" charset="0"/>
                <a:ea typeface="Arial" pitchFamily="2" charset="0"/>
                <a:cs typeface="Arial" pitchFamily="2" charset="0"/>
              </a:rPr>
              <a:t>1. Der </a:t>
            </a:r>
            <a:r>
              <a:rPr sz="1600" b="1" cap="none">
                <a:solidFill>
                  <a:schemeClr val="accent5"/>
                </a:solidFill>
                <a:latin typeface="Caladea" pitchFamily="1" charset="0"/>
                <a:ea typeface="Arial" pitchFamily="2" charset="0"/>
                <a:cs typeface="Arial" pitchFamily="2" charset="0"/>
              </a:rPr>
              <a:t>Gesamtbetrag</a:t>
            </a:r>
            <a:r>
              <a:rPr sz="1600" cap="none">
                <a:solidFill>
                  <a:srgbClr val="000000"/>
                </a:solidFill>
                <a:latin typeface="Caladea" pitchFamily="1" charset="0"/>
                <a:ea typeface="Arial" pitchFamily="2" charset="0"/>
                <a:cs typeface="Arial" pitchFamily="2" charset="0"/>
              </a:rPr>
              <a:t> für Aktien und Anleihen kann gut an die eigene Situation </a:t>
            </a:r>
            <a:r>
              <a:rPr sz="1600" b="1" cap="none">
                <a:solidFill>
                  <a:schemeClr val="accent5"/>
                </a:solidFill>
                <a:latin typeface="Caladea" pitchFamily="1" charset="0"/>
                <a:ea typeface="Arial" pitchFamily="2" charset="0"/>
                <a:cs typeface="Arial" pitchFamily="2" charset="0"/>
              </a:rPr>
              <a:t>angepasst</a:t>
            </a:r>
            <a:r>
              <a:rPr sz="1600" cap="none">
                <a:solidFill>
                  <a:srgbClr val="000000"/>
                </a:solidFill>
                <a:latin typeface="Caladea" pitchFamily="1" charset="0"/>
                <a:ea typeface="Arial" pitchFamily="2" charset="0"/>
                <a:cs typeface="Arial" pitchFamily="2" charset="0"/>
              </a:rPr>
              <a:t> werden. Einbeziehung eines zusätzlichen Kapitalgebers und Teambildung? Überflüssig. </a:t>
            </a:r>
            <a:br/>
            <a:endParaRPr sz="1600" cap="none">
              <a:solidFill>
                <a:srgbClr val="000000"/>
              </a:solidFill>
              <a:latin typeface="Caladea" pitchFamily="1" charset="0"/>
              <a:ea typeface="Arial" pitchFamily="2" charset="0"/>
              <a:cs typeface="Arial" pitchFamily="2" charset="0"/>
            </a:endParaRPr>
          </a:p>
          <a:p>
            <a:pPr marL="0" indent="0">
              <a:lnSpc>
                <a:spcPct val="112000"/>
              </a:lnSpc>
              <a:buNone/>
            </a:pPr>
            <a:r>
              <a:rPr sz="1600" cap="none">
                <a:solidFill>
                  <a:srgbClr val="000000"/>
                </a:solidFill>
                <a:latin typeface="Caladea" pitchFamily="1" charset="0"/>
                <a:ea typeface="Arial" pitchFamily="2" charset="0"/>
                <a:cs typeface="Arial" pitchFamily="2" charset="0"/>
              </a:rPr>
              <a:t>2. Das Portfolio ist </a:t>
            </a:r>
            <a:r>
              <a:rPr sz="1600" b="1" cap="none">
                <a:solidFill>
                  <a:schemeClr val="accent5"/>
                </a:solidFill>
                <a:latin typeface="Caladea" pitchFamily="1" charset="0"/>
                <a:ea typeface="Arial" pitchFamily="2" charset="0"/>
                <a:cs typeface="Arial" pitchFamily="2" charset="0"/>
              </a:rPr>
              <a:t>keine irreversible Investition</a:t>
            </a:r>
            <a:r>
              <a:rPr sz="1600" cap="none">
                <a:solidFill>
                  <a:srgbClr val="000000"/>
                </a:solidFill>
                <a:latin typeface="Caladea" pitchFamily="1" charset="0"/>
                <a:ea typeface="Arial" pitchFamily="2" charset="0"/>
                <a:cs typeface="Arial" pitchFamily="2" charset="0"/>
              </a:rPr>
              <a:t>. Es kann jederzeit reduziert oder ganz liquidiert werden. </a:t>
            </a:r>
            <a:br/>
            <a:endParaRPr sz="1600" cap="none">
              <a:solidFill>
                <a:srgbClr val="000000"/>
              </a:solidFill>
              <a:latin typeface="Caladea" pitchFamily="1" charset="0"/>
              <a:ea typeface="Arial" pitchFamily="2" charset="0"/>
              <a:cs typeface="Arial" pitchFamily="2" charset="0"/>
            </a:endParaRPr>
          </a:p>
          <a:p>
            <a:pPr marL="0" indent="0">
              <a:lnSpc>
                <a:spcPct val="112000"/>
              </a:lnSpc>
              <a:buNone/>
            </a:pPr>
            <a:r>
              <a:rPr sz="1600" cap="none">
                <a:solidFill>
                  <a:srgbClr val="000000"/>
                </a:solidFill>
                <a:latin typeface="Caladea" pitchFamily="1" charset="0"/>
                <a:ea typeface="Arial" pitchFamily="2" charset="0"/>
                <a:cs typeface="Arial" pitchFamily="2" charset="0"/>
              </a:rPr>
              <a:t>3. Die Unsicherheit ist ein</a:t>
            </a:r>
            <a:r>
              <a:rPr sz="1600" i="1" cap="none">
                <a:solidFill>
                  <a:srgbClr val="000000"/>
                </a:solidFill>
                <a:latin typeface="Caladea" pitchFamily="1" charset="0"/>
                <a:ea typeface="Arial" pitchFamily="2" charset="0"/>
                <a:cs typeface="Arial" pitchFamily="2" charset="0"/>
              </a:rPr>
              <a:t> kalkulierbares Risiko</a:t>
            </a:r>
            <a:r>
              <a:rPr sz="1600" cap="none">
                <a:solidFill>
                  <a:srgbClr val="000000"/>
                </a:solidFill>
                <a:latin typeface="Caladea" pitchFamily="1" charset="0"/>
                <a:ea typeface="Arial" pitchFamily="2" charset="0"/>
                <a:cs typeface="Arial" pitchFamily="2" charset="0"/>
              </a:rPr>
              <a:t> (mögliche Ergebnisse und deren </a:t>
            </a:r>
            <a:r>
              <a:rPr sz="1600" cap="none">
                <a:solidFill>
                  <a:srgbClr val="000000"/>
                </a:solidFill>
                <a:latin typeface="Caladea" pitchFamily="1" charset="0"/>
                <a:ea typeface="Arial" pitchFamily="2" charset="0"/>
                <a:cs typeface="Arial" pitchFamily="2" charset="0"/>
              </a:rPr>
              <a:t>Eintritts-wahrscheinlichkeiten sind bekannt), und das </a:t>
            </a:r>
            <a:r>
              <a:rPr sz="1600" i="1" cap="none">
                <a:solidFill>
                  <a:srgbClr val="000000"/>
                </a:solidFill>
                <a:latin typeface="Caladea" pitchFamily="1" charset="0"/>
                <a:ea typeface="Arial" pitchFamily="2" charset="0"/>
                <a:cs typeface="Arial" pitchFamily="2" charset="0"/>
              </a:rPr>
              <a:t>Risiko des Portfolios</a:t>
            </a:r>
            <a:r>
              <a:rPr sz="1600" cap="none">
                <a:solidFill>
                  <a:srgbClr val="000000"/>
                </a:solidFill>
                <a:latin typeface="Caladea" pitchFamily="1" charset="0"/>
                <a:ea typeface="Arial" pitchFamily="2" charset="0"/>
                <a:cs typeface="Arial" pitchFamily="2" charset="0"/>
              </a:rPr>
              <a:t> kann gut durch Gewichtung von Anleihen und Aktien gesteuert werden. </a:t>
            </a:r>
            <a:br/>
            <a:endParaRPr sz="1600" cap="none">
              <a:solidFill>
                <a:srgbClr val="000000"/>
              </a:solidFill>
              <a:latin typeface="Caladea" pitchFamily="1" charset="0"/>
              <a:ea typeface="Arial" pitchFamily="2" charset="0"/>
              <a:cs typeface="Arial" pitchFamily="2" charset="0"/>
            </a:endParaRPr>
          </a:p>
          <a:p>
            <a:pPr marL="0" indent="0">
              <a:lnSpc>
                <a:spcPct val="112000"/>
              </a:lnSpc>
              <a:buNone/>
            </a:pPr>
            <a:r>
              <a:rPr sz="1600" cap="none">
                <a:solidFill>
                  <a:srgbClr val="000000"/>
                </a:solidFill>
                <a:latin typeface="Caladea" pitchFamily="1" charset="0"/>
                <a:ea typeface="Arial" pitchFamily="2" charset="0"/>
                <a:cs typeface="Arial" pitchFamily="2" charset="0"/>
              </a:rPr>
              <a:t>4. Alle Informationen sind offen zugänglich und alle neuen Meldungen sind praktisch sofort in der </a:t>
            </a:r>
            <a:r>
              <a:rPr sz="1600" cap="none">
                <a:solidFill>
                  <a:srgbClr val="000000"/>
                </a:solidFill>
                <a:latin typeface="Caladea" pitchFamily="1" charset="0"/>
                <a:ea typeface="Arial" pitchFamily="2" charset="0"/>
                <a:cs typeface="Arial" pitchFamily="2" charset="0"/>
              </a:rPr>
              <a:t>Kursbildung berücksichtigt (</a:t>
            </a:r>
            <a:r>
              <a:rPr sz="1600" b="1" cap="none">
                <a:solidFill>
                  <a:schemeClr val="accent5"/>
                </a:solidFill>
                <a:latin typeface="Caladea" pitchFamily="1" charset="0"/>
                <a:ea typeface="Arial" pitchFamily="2" charset="0"/>
                <a:cs typeface="Arial" pitchFamily="2" charset="0"/>
              </a:rPr>
              <a:t>Informationseffizienz</a:t>
            </a:r>
            <a:r>
              <a:rPr sz="1600" cap="none">
                <a:solidFill>
                  <a:srgbClr val="000000"/>
                </a:solidFill>
                <a:latin typeface="Caladea" pitchFamily="1" charset="0"/>
                <a:ea typeface="Arial" pitchFamily="2" charset="0"/>
                <a:cs typeface="Arial" pitchFamily="2" charset="0"/>
              </a:rPr>
              <a:t>), weshalb permanente Erkundigungen </a:t>
            </a:r>
            <a:endParaRPr sz="1600" cap="none">
              <a:solidFill>
                <a:srgbClr val="000000"/>
              </a:solidFill>
              <a:latin typeface="Caladea" pitchFamily="1" charset="0"/>
              <a:ea typeface="Arial" pitchFamily="2" charset="0"/>
              <a:cs typeface="Arial" pitchFamily="2" charset="0"/>
            </a:endParaRPr>
          </a:p>
          <a:p>
            <a:pPr marL="0" indent="0">
              <a:lnSpc>
                <a:spcPct val="112000"/>
              </a:lnSpc>
              <a:buNone/>
            </a:pPr>
            <a:r>
              <a:rPr sz="1600" cap="none">
                <a:solidFill>
                  <a:srgbClr val="000000"/>
                </a:solidFill>
                <a:latin typeface="Caladea" pitchFamily="1" charset="0"/>
                <a:ea typeface="Arial" pitchFamily="2" charset="0"/>
                <a:cs typeface="Arial" pitchFamily="2" charset="0"/>
              </a:rPr>
              <a:t>unnötig sind.</a:t>
            </a:r>
            <a:br/>
            <a:endParaRPr sz="1600" cap="none">
              <a:solidFill>
                <a:srgbClr val="000000"/>
              </a:solidFill>
              <a:latin typeface="Caladea" pitchFamily="1" charset="0"/>
              <a:ea typeface="Arial" pitchFamily="2" charset="0"/>
              <a:cs typeface="Arial" pitchFamily="2" charset="0"/>
            </a:endParaRPr>
          </a:p>
          <a:p>
            <a:pPr marL="0" indent="0">
              <a:lnSpc>
                <a:spcPct val="112000"/>
              </a:lnSpc>
              <a:buNone/>
            </a:pPr>
            <a:r>
              <a:rPr sz="1600" cap="none">
                <a:solidFill>
                  <a:srgbClr val="000000"/>
                </a:solidFill>
                <a:latin typeface="Caladea" pitchFamily="1" charset="0"/>
                <a:ea typeface="Arial" pitchFamily="2" charset="0"/>
                <a:cs typeface="Arial" pitchFamily="2" charset="0"/>
              </a:rPr>
              <a:t>5. Permanente Entscheidungen (Aktives Portfoliomanagement)?  Unnötig. </a:t>
            </a:r>
            <a:br/>
            <a:br/>
            <a:endParaRPr sz="1600" cap="none">
              <a:solidFill>
                <a:srgbClr val="000000"/>
              </a:solidFill>
              <a:latin typeface="Caladea" pitchFamily="1" charset="0"/>
              <a:ea typeface="Arial" pitchFamily="2" charset="0"/>
              <a:cs typeface="Arial" pitchFamily="2" charset="0"/>
            </a:endParaRPr>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PD+xiY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GDkAAIcKAADVSAAAXygAABAAAAAmAAAACAAAAP//////////MAAAABQAAAAAAAAAAAD//wAAAQAAAP//AAABAA=="/>
              </a:ext>
            </a:extLst>
          </p:cNvSpPr>
          <p:nvPr/>
        </p:nvSpPr>
        <p:spPr>
          <a:xfrm>
            <a:off x="9281160" y="1711325"/>
            <a:ext cx="2558415" cy="485140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r>
              <a:rPr sz="1200" cap="none">
                <a:latin typeface="Cambria" pitchFamily="2" charset="0"/>
                <a:ea typeface="Arial" pitchFamily="2" charset="0"/>
                <a:cs typeface="Arial" pitchFamily="2" charset="0"/>
              </a:rPr>
              <a:t>Betrag und Risiko leicht individuell anpassbar, keine irreversible Investition.</a:t>
            </a:r>
            <a:br/>
            <a:r>
              <a:rPr sz="1200" cap="none">
                <a:latin typeface="Cambria" pitchFamily="2" charset="0"/>
                <a:ea typeface="Arial" pitchFamily="2" charset="0"/>
                <a:cs typeface="Arial" pitchFamily="2" charset="0"/>
              </a:rPr>
              <a:t> </a:t>
            </a:r>
            <a:br/>
            <a:r>
              <a:rPr sz="1200" cap="none">
                <a:latin typeface="Cambria" pitchFamily="2" charset="0"/>
                <a:ea typeface="Arial" pitchFamily="2" charset="0"/>
                <a:cs typeface="Arial" pitchFamily="2" charset="0"/>
              </a:rPr>
              <a:t>Weder </a:t>
            </a:r>
            <a:r>
              <a:rPr sz="1200" cap="none">
                <a:latin typeface="Cambria" pitchFamily="2" charset="0"/>
                <a:ea typeface="Arial" pitchFamily="2" charset="0"/>
                <a:cs typeface="Arial" pitchFamily="2" charset="0"/>
              </a:rPr>
              <a:t>informatorische noch sonstige Aktivitäten nötig.</a:t>
            </a:r>
            <a:br/>
            <a:br/>
            <a:r>
              <a:rPr sz="1200" cap="none">
                <a:solidFill>
                  <a:srgbClr val="FF0000"/>
                </a:solidFill>
                <a:latin typeface="Cambria" pitchFamily="2" charset="0"/>
                <a:ea typeface="Arial" pitchFamily="2" charset="0"/>
                <a:cs typeface="Arial" pitchFamily="2" charset="0"/>
              </a:rPr>
              <a:t>Kein Team verlangt, keine  Partnerschaft mit Kapitalgeber</a:t>
            </a:r>
            <a:r>
              <a:rPr sz="1200" cap="none">
                <a:latin typeface="Cambria" pitchFamily="2" charset="0"/>
                <a:ea typeface="Arial" pitchFamily="2" charset="0"/>
                <a:cs typeface="Arial" pitchFamily="2" charset="0"/>
              </a:rPr>
              <a:t>.</a:t>
            </a:r>
            <a:br/>
            <a:endParaRPr sz="1200" cap="none">
              <a:latin typeface="Cambria" pitchFamily="2" charset="0"/>
              <a:ea typeface="Arial" pitchFamily="2" charset="0"/>
              <a:cs typeface="Arial" pitchFamily="2" charset="0"/>
            </a:endParaR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r>
              <a:rPr sz="1200" cap="none">
                <a:latin typeface="Cambria" pitchFamily="2" charset="0"/>
                <a:ea typeface="Arial" pitchFamily="2" charset="0"/>
                <a:cs typeface="Arial" pitchFamily="2" charset="0"/>
              </a:rPr>
              <a:t> </a:t>
            </a:r>
            <a:endParaRPr sz="1200" cap="none">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65.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RQkAABAAAAAmAAAACAAAAH1w////////MAAAABQAAAAAAAAAAAD//wAAAQAAAP//AAABAA=="/>
              </a:ext>
            </a:extLst>
          </p:cNvSpPr>
          <p:nvPr>
            <p:ph type="title"/>
          </p:nvPr>
        </p:nvSpPr>
        <p:spPr>
          <a:xfrm>
            <a:off x="553720" y="474980"/>
            <a:ext cx="9163685" cy="103187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Wagnis – Unsicherheit</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132FEAF5-BBFE-7A1C-B097-4D49A4D94618}" type="slidenum">
              <a:t>65</a:t>
            </a:fld>
          </a:p>
        </p:txBody>
      </p:sp>
      <p:sp>
        <p:nvSpPr>
          <p:cNvPr id="5" name="Rechteck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SwUAAEUJAAAfPwAAgyQAABAAAAAmAAAACAAAAP//////////MAAAABQAAAAAAAAAAAD//wAAAQAAAP//AAABAA=="/>
              </a:ext>
            </a:extLst>
          </p:cNvSpPr>
          <p:nvPr/>
        </p:nvSpPr>
        <p:spPr>
          <a:xfrm>
            <a:off x="860425" y="1506855"/>
            <a:ext cx="9400540" cy="4428490"/>
          </a:xfrm>
          <a:prstGeom prst="rect">
            <a:avLst/>
          </a:prstGeom>
          <a:noFill/>
          <a:ln>
            <a:noFill/>
          </a:ln>
          <a:effectLst/>
        </p:spPr>
        <p:txBody>
          <a:bodyPr vert="horz" wrap="square" lIns="91440" tIns="45720" rIns="91440" bIns="45720" numCol="1" spcCol="215900" anchor="t"/>
          <a:lstStyle/>
          <a:p>
            <a:pPr marL="0" indent="0">
              <a:lnSpc>
                <a:spcPct val="112000"/>
              </a:lnSpc>
              <a:buNone/>
            </a:pPr>
            <a:r>
              <a:rPr sz="1600" cap="none">
                <a:solidFill>
                  <a:srgbClr val="000000"/>
                </a:solidFill>
                <a:latin typeface="Caladea" pitchFamily="1" charset="0"/>
                <a:ea typeface="Arial" pitchFamily="2" charset="0"/>
                <a:cs typeface="Arial" pitchFamily="2" charset="0"/>
              </a:rPr>
              <a:t>Neuland zu betreten (</a:t>
            </a:r>
            <a:r>
              <a:rPr sz="1600" cap="none">
                <a:solidFill>
                  <a:srgbClr val="000000"/>
                </a:solidFill>
                <a:latin typeface="Caladea" pitchFamily="1" charset="0"/>
                <a:ea typeface="Arial" pitchFamily="2" charset="0"/>
                <a:cs typeface="Arial" pitchFamily="2" charset="0"/>
              </a:rPr>
              <a:t>Start-Up, Innovation) ist trotz Planung, Strategie und Arbeitsdisziplin ein Wagnis, das heißt: </a:t>
            </a:r>
            <a:br/>
            <a:br/>
            <a:r>
              <a:rPr sz="1600" cap="none">
                <a:solidFill>
                  <a:srgbClr val="000000"/>
                </a:solidFill>
                <a:latin typeface="Caladea" pitchFamily="1" charset="0"/>
                <a:ea typeface="Arial" pitchFamily="2" charset="0"/>
                <a:cs typeface="Arial" pitchFamily="2" charset="0"/>
              </a:rPr>
              <a:t>1. Das Projekt ist </a:t>
            </a:r>
            <a:r>
              <a:rPr sz="1600" b="1" cap="none">
                <a:solidFill>
                  <a:schemeClr val="accent5"/>
                </a:solidFill>
                <a:latin typeface="Caladea" pitchFamily="1" charset="0"/>
                <a:ea typeface="Arial" pitchFamily="2" charset="0"/>
                <a:cs typeface="Arial" pitchFamily="2" charset="0"/>
              </a:rPr>
              <a:t>unteilbar</a:t>
            </a:r>
            <a:r>
              <a:rPr sz="1600" cap="none">
                <a:solidFill>
                  <a:srgbClr val="000000"/>
                </a:solidFill>
                <a:latin typeface="Caladea" pitchFamily="1" charset="0"/>
                <a:ea typeface="Arial" pitchFamily="2" charset="0"/>
                <a:cs typeface="Arial" pitchFamily="2" charset="0"/>
              </a:rPr>
              <a:t> (anders als der Betrag, der in einer Lotterie oder an der Börse gesetzt wird) und verlangt </a:t>
            </a:r>
            <a:r>
              <a:rPr sz="1600" b="1" cap="none">
                <a:solidFill>
                  <a:schemeClr val="accent5"/>
                </a:solidFill>
                <a:latin typeface="Caladea" pitchFamily="1" charset="0"/>
                <a:ea typeface="Arial" pitchFamily="2" charset="0"/>
                <a:cs typeface="Arial" pitchFamily="2" charset="0"/>
              </a:rPr>
              <a:t>irreversibles</a:t>
            </a:r>
            <a:r>
              <a:rPr sz="1600" cap="none">
                <a:solidFill>
                  <a:srgbClr val="000000"/>
                </a:solidFill>
                <a:latin typeface="Caladea" pitchFamily="1" charset="0"/>
                <a:ea typeface="Arial" pitchFamily="2" charset="0"/>
                <a:cs typeface="Arial" pitchFamily="2" charset="0"/>
              </a:rPr>
              <a:t> Engagement.  In der Regel muss Gründer oder Innovator eine </a:t>
            </a:r>
            <a:r>
              <a:rPr sz="1600" b="1" cap="none">
                <a:solidFill>
                  <a:srgbClr val="FF0000"/>
                </a:solidFill>
                <a:latin typeface="Caladea" pitchFamily="1" charset="0"/>
                <a:ea typeface="Arial" pitchFamily="2" charset="0"/>
                <a:cs typeface="Arial" pitchFamily="2" charset="0"/>
              </a:rPr>
              <a:t>Partnerschaft</a:t>
            </a:r>
            <a:r>
              <a:rPr sz="1600" cap="none">
                <a:solidFill>
                  <a:srgbClr val="000000"/>
                </a:solidFill>
                <a:latin typeface="Caladea" pitchFamily="1" charset="0"/>
                <a:ea typeface="Arial" pitchFamily="2" charset="0"/>
                <a:cs typeface="Arial" pitchFamily="2" charset="0"/>
              </a:rPr>
              <a:t> mit Risikokapitalgeber suchen.</a:t>
            </a:r>
            <a:br/>
            <a:br/>
            <a:r>
              <a:rPr sz="1600" cap="none">
                <a:solidFill>
                  <a:srgbClr val="000000"/>
                </a:solidFill>
                <a:latin typeface="Caladea" pitchFamily="1" charset="0"/>
                <a:ea typeface="Arial" pitchFamily="2" charset="0"/>
                <a:cs typeface="Arial" pitchFamily="2" charset="0"/>
              </a:rPr>
              <a:t>2. bei hoher </a:t>
            </a:r>
            <a:r>
              <a:rPr sz="1600" b="1" cap="none">
                <a:solidFill>
                  <a:schemeClr val="accent5"/>
                </a:solidFill>
                <a:latin typeface="Caladea" pitchFamily="1" charset="0"/>
                <a:ea typeface="Arial" pitchFamily="2" charset="0"/>
                <a:cs typeface="Arial" pitchFamily="2" charset="0"/>
              </a:rPr>
              <a:t>Unsicherheit</a:t>
            </a:r>
            <a:r>
              <a:rPr sz="1600" cap="none">
                <a:solidFill>
                  <a:srgbClr val="000000"/>
                </a:solidFill>
                <a:latin typeface="Caladea" pitchFamily="1" charset="0"/>
                <a:ea typeface="Arial" pitchFamily="2" charset="0"/>
                <a:cs typeface="Arial" pitchFamily="2" charset="0"/>
              </a:rPr>
              <a:t> / </a:t>
            </a:r>
            <a:r>
              <a:rPr sz="1600" b="1" cap="none">
                <a:solidFill>
                  <a:schemeClr val="accent5"/>
                </a:solidFill>
                <a:latin typeface="Caladea" pitchFamily="1" charset="0"/>
                <a:ea typeface="Arial" pitchFamily="2" charset="0"/>
                <a:cs typeface="Arial" pitchFamily="2" charset="0"/>
              </a:rPr>
              <a:t>Ungewissheit</a:t>
            </a:r>
            <a:r>
              <a:rPr sz="1600" cap="none">
                <a:solidFill>
                  <a:srgbClr val="000000"/>
                </a:solidFill>
                <a:latin typeface="Caladea" pitchFamily="1" charset="0"/>
                <a:ea typeface="Arial" pitchFamily="2" charset="0"/>
                <a:cs typeface="Arial" pitchFamily="2" charset="0"/>
              </a:rPr>
              <a:t> mit Gefahr des totalen </a:t>
            </a:r>
            <a:r>
              <a:rPr sz="1600" b="1" cap="none">
                <a:solidFill>
                  <a:schemeClr val="accent5"/>
                </a:solidFill>
                <a:latin typeface="Caladea" pitchFamily="1" charset="0"/>
                <a:ea typeface="Arial" pitchFamily="2" charset="0"/>
                <a:cs typeface="Arial" pitchFamily="2" charset="0"/>
              </a:rPr>
              <a:t>Scheiterns</a:t>
            </a:r>
            <a:r>
              <a:rPr sz="1600" cap="none">
                <a:solidFill>
                  <a:srgbClr val="000000"/>
                </a:solidFill>
                <a:latin typeface="Caladea" pitchFamily="1" charset="0"/>
                <a:ea typeface="Arial" pitchFamily="2" charset="0"/>
                <a:cs typeface="Arial" pitchFamily="2" charset="0"/>
              </a:rPr>
              <a:t> (auch wenn Chancen auf hohe Gewinne).</a:t>
            </a:r>
            <a:br/>
            <a:endParaRPr sz="1600" cap="none">
              <a:solidFill>
                <a:srgbClr val="000000"/>
              </a:solidFill>
              <a:latin typeface="Caladea" pitchFamily="1" charset="0"/>
              <a:ea typeface="Arial" pitchFamily="2" charset="0"/>
              <a:cs typeface="Arial" pitchFamily="2" charset="0"/>
            </a:endParaRPr>
          </a:p>
          <a:p>
            <a:pPr marL="0" indent="0">
              <a:lnSpc>
                <a:spcPct val="112000"/>
              </a:lnSpc>
              <a:buNone/>
            </a:pPr>
            <a:r>
              <a:rPr sz="1600" cap="none">
                <a:solidFill>
                  <a:srgbClr val="000000"/>
                </a:solidFill>
                <a:latin typeface="Caladea" pitchFamily="1" charset="0"/>
                <a:ea typeface="Arial" pitchFamily="2" charset="0"/>
                <a:cs typeface="Arial" pitchFamily="2" charset="0"/>
              </a:rPr>
              <a:t>3. Es müssen immer wieder Entscheidungen getroffen werden, und dies bei </a:t>
            </a:r>
            <a:r>
              <a:rPr sz="1600" b="1" cap="none">
                <a:solidFill>
                  <a:schemeClr val="accent5"/>
                </a:solidFill>
                <a:latin typeface="Caladea" pitchFamily="1" charset="0"/>
                <a:ea typeface="Arial" pitchFamily="2" charset="0"/>
                <a:cs typeface="Arial" pitchFamily="2" charset="0"/>
              </a:rPr>
              <a:t>informatorischer Ungewissheit</a:t>
            </a:r>
            <a:r>
              <a:rPr sz="1600" cap="none">
                <a:solidFill>
                  <a:srgbClr val="000000"/>
                </a:solidFill>
                <a:latin typeface="Caladea" pitchFamily="1" charset="0"/>
                <a:ea typeface="Arial" pitchFamily="2" charset="0"/>
                <a:cs typeface="Arial" pitchFamily="2" charset="0"/>
              </a:rPr>
              <a:t>. Zum Teil sind </a:t>
            </a:r>
            <a:r>
              <a:rPr sz="1600" b="1" cap="none">
                <a:solidFill>
                  <a:schemeClr val="accent5"/>
                </a:solidFill>
                <a:latin typeface="Caladea" pitchFamily="1" charset="0"/>
                <a:ea typeface="Arial" pitchFamily="2" charset="0"/>
                <a:cs typeface="Arial" pitchFamily="2" charset="0"/>
              </a:rPr>
              <a:t>Erkundigungen</a:t>
            </a:r>
            <a:r>
              <a:rPr sz="1600" cap="none">
                <a:solidFill>
                  <a:srgbClr val="000000"/>
                </a:solidFill>
                <a:latin typeface="Caladea" pitchFamily="1" charset="0"/>
                <a:ea typeface="Arial" pitchFamily="2" charset="0"/>
                <a:cs typeface="Arial" pitchFamily="2" charset="0"/>
              </a:rPr>
              <a:t> möglich, aber sie kosten Zeit und Geld. Permanente </a:t>
            </a:r>
            <a:r>
              <a:rPr sz="1600" b="1" cap="none">
                <a:solidFill>
                  <a:schemeClr val="accent5"/>
                </a:solidFill>
                <a:latin typeface="Caladea" pitchFamily="1" charset="0"/>
                <a:ea typeface="Arial" pitchFamily="2" charset="0"/>
                <a:cs typeface="Arial" pitchFamily="2" charset="0"/>
              </a:rPr>
              <a:t>Beobachtung</a:t>
            </a:r>
            <a:r>
              <a:rPr sz="1600" cap="none">
                <a:solidFill>
                  <a:srgbClr val="000000"/>
                </a:solidFill>
                <a:latin typeface="Caladea" pitchFamily="1" charset="0"/>
                <a:ea typeface="Arial" pitchFamily="2" charset="0"/>
                <a:cs typeface="Arial" pitchFamily="2" charset="0"/>
              </a:rPr>
              <a:t> und </a:t>
            </a:r>
            <a:r>
              <a:rPr sz="1600" b="1" cap="none">
                <a:solidFill>
                  <a:schemeClr val="accent5"/>
                </a:solidFill>
                <a:latin typeface="Caladea" pitchFamily="1" charset="0"/>
                <a:ea typeface="Arial" pitchFamily="2" charset="0"/>
                <a:cs typeface="Arial" pitchFamily="2" charset="0"/>
              </a:rPr>
              <a:t>Entscheidungen</a:t>
            </a:r>
            <a:r>
              <a:rPr sz="1600" cap="none">
                <a:solidFill>
                  <a:srgbClr val="000000"/>
                </a:solidFill>
                <a:latin typeface="Caladea" pitchFamily="1" charset="0"/>
                <a:ea typeface="Arial" pitchFamily="2" charset="0"/>
                <a:cs typeface="Arial" pitchFamily="2" charset="0"/>
              </a:rPr>
              <a:t> sind verlangt, um das Wagnis zum Günstigen zu lenken. Für diese Arbeiten ist ein </a:t>
            </a:r>
            <a:r>
              <a:rPr sz="1600" b="1" cap="none">
                <a:solidFill>
                  <a:srgbClr val="FF0000"/>
                </a:solidFill>
                <a:latin typeface="Caladea" pitchFamily="1" charset="0"/>
                <a:ea typeface="Arial" pitchFamily="2" charset="0"/>
                <a:cs typeface="Arial" pitchFamily="2" charset="0"/>
              </a:rPr>
              <a:t>Team</a:t>
            </a:r>
            <a:r>
              <a:rPr sz="1600" cap="none">
                <a:solidFill>
                  <a:srgbClr val="000000"/>
                </a:solidFill>
                <a:latin typeface="Caladea" pitchFamily="1" charset="0"/>
                <a:ea typeface="Arial" pitchFamily="2" charset="0"/>
                <a:cs typeface="Arial" pitchFamily="2" charset="0"/>
              </a:rPr>
              <a:t> verlangt.  </a:t>
            </a:r>
            <a:endParaRPr sz="1600" cap="none">
              <a:solidFill>
                <a:srgbClr val="000000"/>
              </a:solidFill>
              <a:latin typeface="Caladea" pitchFamily="1"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66.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RQkAABAAAAAmAAAACAAAAH1w////////MAAAABQAAAAAAAAAAAD//wAAAQAAAP//AAABAA=="/>
              </a:ext>
            </a:extLst>
          </p:cNvSpPr>
          <p:nvPr>
            <p:ph type="title"/>
          </p:nvPr>
        </p:nvSpPr>
        <p:spPr>
          <a:xfrm>
            <a:off x="553720" y="474980"/>
            <a:ext cx="9163685" cy="103187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Partnerschaft und Team bei geringer Information geben Raum für Egoismen</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38C3DFAB-E5D5-9629-9B7B-137C91356D46}" type="slidenum">
              <a:t>66</a:t>
            </a:fld>
          </a:p>
        </p:txBody>
      </p:sp>
      <p:sp>
        <p:nvSpPr>
          <p:cNvPr id="5"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GNjZW4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UQMAAI4JAADHOwAA6iMAABAAAAAmAAAACAAAAP//////////MAAAABQAAAAAAAAAAAD//wAAAQAAAP//AAABAA=="/>
              </a:ext>
            </a:extLst>
          </p:cNvSpPr>
          <p:nvPr/>
        </p:nvSpPr>
        <p:spPr>
          <a:xfrm>
            <a:off x="539115" y="1553210"/>
            <a:ext cx="9178290" cy="4284980"/>
          </a:xfrm>
          <a:prstGeom prst="rect">
            <a:avLst/>
          </a:prstGeom>
          <a:noFill/>
          <a:ln>
            <a:noFill/>
          </a:ln>
          <a:effectLst/>
        </p:spPr>
        <p:txBody>
          <a:bodyPr vert="horz" wrap="square" lIns="91440" tIns="45720" rIns="91440" bIns="45720" numCol="1" spcCol="215900" anchor="t"/>
          <a:lstStyle/>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Im </a:t>
            </a:r>
            <a:r>
              <a:rPr sz="1600" b="1" cap="none">
                <a:solidFill>
                  <a:srgbClr val="FF0000"/>
                </a:solidFill>
                <a:latin typeface="Caladea" pitchFamily="1" charset="0"/>
                <a:ea typeface="Arial" pitchFamily="2" charset="0"/>
                <a:cs typeface="Arial" pitchFamily="2" charset="0"/>
              </a:rPr>
              <a:t>Team</a:t>
            </a:r>
            <a:r>
              <a:rPr sz="1600" cap="none">
                <a:solidFill>
                  <a:srgbClr val="000000"/>
                </a:solidFill>
                <a:latin typeface="Caladea" pitchFamily="1" charset="0"/>
                <a:ea typeface="Arial" pitchFamily="2" charset="0"/>
                <a:cs typeface="Arial" pitchFamily="2" charset="0"/>
              </a:rPr>
              <a:t> des Innovators und in der </a:t>
            </a:r>
            <a:r>
              <a:rPr sz="1600" b="1" cap="none">
                <a:solidFill>
                  <a:srgbClr val="FF0000"/>
                </a:solidFill>
                <a:latin typeface="Caladea" pitchFamily="1" charset="0"/>
                <a:ea typeface="Arial" pitchFamily="2" charset="0"/>
                <a:cs typeface="Arial" pitchFamily="2" charset="0"/>
              </a:rPr>
              <a:t>Partnerschaft</a:t>
            </a:r>
            <a:r>
              <a:rPr sz="1600" cap="none">
                <a:solidFill>
                  <a:srgbClr val="000000"/>
                </a:solidFill>
                <a:latin typeface="Caladea" pitchFamily="1" charset="0"/>
                <a:ea typeface="Arial" pitchFamily="2" charset="0"/>
                <a:cs typeface="Arial" pitchFamily="2" charset="0"/>
              </a:rPr>
              <a:t> zwischen Innovator und Risikokapitalgeber sind keine Kontingenzverträge möglich und es kann zu Egoismen kommen. </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Die Egoismen im Team können durch Hierarchie (Kontrolle, klare Arbeitsverträge) verringert werden. </a:t>
            </a:r>
            <a:br/>
            <a:endParaRPr sz="1600" cap="none">
              <a:solidFill>
                <a:srgbClr val="000000"/>
              </a:solidFill>
              <a:latin typeface="Caladea" pitchFamily="1" charset="0"/>
              <a:ea typeface="Arial" pitchFamily="2" charset="0"/>
              <a:cs typeface="Arial" pitchFamily="2" charset="0"/>
            </a:endParaRPr>
          </a:p>
          <a:p>
            <a:pPr marL="685800" indent="-342900">
              <a:lnSpc>
                <a:spcPct val="112000"/>
              </a:lnSpc>
              <a:buFont typeface="Wingdings" pitchFamily="2" charset="2"/>
              <a:buChar char=""/>
            </a:pPr>
            <a:r>
              <a:rPr sz="1600" cap="none">
                <a:solidFill>
                  <a:srgbClr val="000000"/>
                </a:solidFill>
                <a:latin typeface="Caladea" pitchFamily="1" charset="0"/>
                <a:ea typeface="Arial" pitchFamily="2" charset="0"/>
                <a:cs typeface="Arial" pitchFamily="2" charset="0"/>
              </a:rPr>
              <a:t>Die Egoismen in der Partnerschaft zwischen Innovator und Risikokapitalgeber können sich als </a:t>
            </a:r>
            <a:r>
              <a:rPr sz="1600" b="1" cap="none">
                <a:solidFill>
                  <a:srgbClr val="FF0000"/>
                </a:solidFill>
                <a:latin typeface="Caladea" pitchFamily="1" charset="0"/>
                <a:ea typeface="Arial" pitchFamily="2" charset="0"/>
                <a:cs typeface="Arial" pitchFamily="2" charset="0"/>
              </a:rPr>
              <a:t>Hold-Up</a:t>
            </a:r>
            <a:r>
              <a:rPr sz="1600" cap="none">
                <a:solidFill>
                  <a:srgbClr val="000000"/>
                </a:solidFill>
                <a:latin typeface="Caladea" pitchFamily="1" charset="0"/>
                <a:ea typeface="Arial" pitchFamily="2" charset="0"/>
                <a:cs typeface="Arial" pitchFamily="2" charset="0"/>
              </a:rPr>
              <a:t> äußern. Hold-Up kann durch vertrauensbildende Maßnahmen (Pfandüberlassung) vermieden werden. </a:t>
            </a:r>
            <a:br/>
            <a:br/>
            <a:r>
              <a:rPr sz="1600" b="1" cap="none">
                <a:solidFill>
                  <a:schemeClr val="accent5"/>
                </a:solidFill>
                <a:latin typeface="Caladea" pitchFamily="1" charset="0"/>
                <a:ea typeface="Arial" pitchFamily="2" charset="0"/>
                <a:cs typeface="Arial" pitchFamily="2" charset="0"/>
              </a:rPr>
              <a:t>   Innovation    =    Ungewissheit   </a:t>
            </a:r>
            <a:br/>
            <a:r>
              <a:rPr sz="1600" b="1" cap="none">
                <a:solidFill>
                  <a:schemeClr val="accent5"/>
                </a:solidFill>
                <a:latin typeface="Caladea" pitchFamily="1" charset="0"/>
                <a:ea typeface="Arial" pitchFamily="2" charset="0"/>
                <a:cs typeface="Arial" pitchFamily="2" charset="0"/>
              </a:rPr>
              <a:t>			+   Unteilbarkeit = Finanzierungsbedarf (Partnerschaft)</a:t>
            </a:r>
            <a:br/>
            <a:r>
              <a:rPr sz="1600" b="1" cap="none">
                <a:solidFill>
                  <a:schemeClr val="accent5"/>
                </a:solidFill>
                <a:latin typeface="Caladea" pitchFamily="1" charset="0"/>
                <a:ea typeface="Arial" pitchFamily="2" charset="0"/>
                <a:cs typeface="Arial" pitchFamily="2" charset="0"/>
              </a:rPr>
              <a:t>			+   Aktivtätsbedarf (Teambildung)</a:t>
            </a:r>
            <a:br/>
            <a:r>
              <a:rPr sz="1600" b="1" cap="none">
                <a:solidFill>
                  <a:schemeClr val="accent5"/>
                </a:solidFill>
                <a:latin typeface="Caladea" pitchFamily="1" charset="0"/>
                <a:ea typeface="Arial" pitchFamily="2" charset="0"/>
                <a:cs typeface="Arial" pitchFamily="2" charset="0"/>
              </a:rPr>
              <a:t> </a:t>
            </a:r>
            <a:br/>
            <a:endParaRPr sz="1600" cap="none">
              <a:solidFill>
                <a:srgbClr val="000000"/>
              </a:solidFill>
              <a:latin typeface="Caladea" pitchFamily="1"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67.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LCL3D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H1w////////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Sans" pitchFamily="1" charset="0"/>
                <a:cs typeface="Basic Sans" pitchFamily="1" charset="0"/>
              </a:rPr>
              <a:t>Phasen von </a:t>
            </a:r>
            <a:r>
              <a:rPr sz="2400" b="1" cap="none">
                <a:solidFill>
                  <a:schemeClr val="accent5"/>
                </a:solidFill>
                <a:latin typeface="Cambria" pitchFamily="2" charset="0"/>
                <a:ea typeface="Basic Sans" pitchFamily="1" charset="0"/>
                <a:cs typeface="Basic Sans" pitchFamily="1" charset="0"/>
              </a:rPr>
              <a:t>Startup bis Unternehmensverkauf </a:t>
            </a:r>
            <a:endParaRPr sz="2400" b="1" cap="none">
              <a:solidFill>
                <a:schemeClr val="accent5"/>
              </a:solidFill>
              <a:latin typeface="Cambria" pitchFamily="2" charset="0"/>
              <a:ea typeface="Basic Sans" pitchFamily="1" charset="0"/>
              <a:cs typeface="Basic Sans"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defRPr cap="none">
                <a:latin typeface="Arial" pitchFamily="2" charset="0"/>
                <a:ea typeface="Arial" pitchFamily="2" charset="0"/>
                <a:cs typeface="Arial" pitchFamily="2" charset="0"/>
              </a:defRPr>
            </a:pPr>
            <a:fld id="{0548860C-42E8-1D70-A6F0-B425C8BE50E1}" type="slidenum">
              <a:t>67</a:t>
            </a:fld>
          </a:p>
        </p:txBody>
      </p:sp>
      <p:sp>
        <p:nvSpPr>
          <p:cNvPr id="5"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P//////////MAAAABQAAAAAAAAAAAD//wAAAQAAAP//AAABAA=="/>
              </a:ext>
            </a:extLst>
          </p:cNvSpPr>
          <p:nvPr/>
        </p:nvSpPr>
        <p:spPr>
          <a:xfrm>
            <a:off x="553720" y="1550035"/>
            <a:ext cx="9166225" cy="4884420"/>
          </a:xfrm>
          <a:prstGeom prst="rect">
            <a:avLst/>
          </a:prstGeom>
          <a:noFill/>
          <a:ln>
            <a:noFill/>
          </a:ln>
          <a:effectLst/>
        </p:spPr>
        <p:txBody>
          <a:bodyPr vert="horz" wrap="square" lIns="91440" tIns="45720" rIns="91440" bIns="45720" numCol="1" spcCol="215900" anchor="t"/>
          <a:lstStyle/>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Bei einem </a:t>
            </a:r>
            <a:r>
              <a:t>Startup werden sechs Phasen fortschreitender Entwicklung unterschieden, die wiederum mit spezifischen Finanzierungen (= Beziehungen zwischen Teamleitung und Risikokapitalgeber) assoziiert sind. Die Phasen 1 bis 4 entsprechen der Innovation.   </a:t>
            </a:r>
          </a:p>
          <a:p>
            <a:pPr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i="1" cap="none"/>
              <a:t>Ideenphase</a:t>
            </a:r>
            <a:r>
              <a:t> / Pre-Seed-Phase, </a:t>
            </a:r>
            <a:r>
              <a:rPr b="1" cap="none">
                <a:solidFill>
                  <a:srgbClr val="FF0000"/>
                </a:solidFill>
              </a:rPr>
              <a:t>Orientierung</a:t>
            </a:r>
            <a:r>
              <a:t>: Hier wird die Geschäftsidee entwickelt und das </a:t>
            </a:r>
            <a:r>
              <a:t>Gründerteam zusammengestellt. Arbeitsziel ist die Entwicklung des Prototypen. </a:t>
            </a:r>
          </a:p>
          <a:p>
            <a:pPr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i="1" cap="none"/>
              <a:t>Seed-Phase</a:t>
            </a:r>
            <a:r>
              <a:t>: </a:t>
            </a:r>
            <a:r>
              <a:rPr b="1" cap="none">
                <a:solidFill>
                  <a:srgbClr val="FF0000"/>
                </a:solidFill>
              </a:rPr>
              <a:t>Gründung</a:t>
            </a:r>
            <a:r>
              <a:t>, Einigung mit Business Angel und genaue Planung der Arbeiten. </a:t>
            </a:r>
          </a:p>
          <a:p>
            <a:pPr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i="1" cap="none"/>
              <a:t>Early Stage</a:t>
            </a:r>
            <a:r>
              <a:t> / erste Finanzierungsrunde (Series A) / weiterer </a:t>
            </a:r>
            <a:r>
              <a:rPr b="1" cap="none">
                <a:solidFill>
                  <a:srgbClr val="FF0000"/>
                </a:solidFill>
              </a:rPr>
              <a:t>Aufbau</a:t>
            </a:r>
            <a:r>
              <a:t> des Unternehmens und </a:t>
            </a:r>
            <a:r>
              <a:rPr cap="none">
                <a:solidFill>
                  <a:schemeClr val="tx2"/>
                </a:solidFill>
              </a:rPr>
              <a:t>Wachstum</a:t>
            </a:r>
            <a:r>
              <a:t>. </a:t>
            </a:r>
          </a:p>
          <a:p>
            <a:pPr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i="1" cap="none"/>
              <a:t>Wachstumsphase</a:t>
            </a:r>
            <a:r>
              <a:t> / Series B &amp; C der Finanzierung: </a:t>
            </a:r>
            <a:r>
              <a:rPr b="1" cap="none">
                <a:solidFill>
                  <a:srgbClr val="FF0000"/>
                </a:solidFill>
              </a:rPr>
              <a:t>Skalierung</a:t>
            </a:r>
            <a:r>
              <a:t> von Produktion und Absatz.</a:t>
            </a:r>
          </a:p>
          <a:p>
            <a:pPr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i="1" cap="none"/>
              <a:t>Later Stage</a:t>
            </a:r>
            <a:r>
              <a:t> / </a:t>
            </a:r>
            <a:r>
              <a:rPr i="1" cap="none"/>
              <a:t>Reifephase</a:t>
            </a:r>
            <a:r>
              <a:t>: Das Unternehmen ist etabliert und profitabel. </a:t>
            </a:r>
          </a:p>
          <a:p>
            <a:pPr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i="1" cap="none"/>
              <a:t>Exit</a:t>
            </a:r>
            <a:r>
              <a:t>: Gründer und die frühen Investoren verkaufen ihre Anteile durch einen Börsengang (</a:t>
            </a:r>
            <a:r>
              <a:t>IPO) oder den </a:t>
            </a:r>
            <a:r>
              <a:rPr i="1" cap="none"/>
              <a:t>Verkauf</a:t>
            </a:r>
            <a:r>
              <a:t> an ein größeres Unternehmen (</a:t>
            </a:r>
            <a:r>
              <a:t>Trade </a:t>
            </a:r>
            <a:r>
              <a:t>Sale). </a:t>
            </a:r>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E0LAADDRwAAWSkAABAAAAAmAAAACAAAAP//////////MAAAABQAAAAAAAAAAAD//wAAAQAAAP//AAABAA=="/>
              </a:ext>
            </a:extLst>
          </p:cNvSpPr>
          <p:nvPr/>
        </p:nvSpPr>
        <p:spPr>
          <a:xfrm>
            <a:off x="9396730" y="1837055"/>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br/>
          </a:p>
        </p:txBody>
      </p:sp>
    </p:spTree>
  </p:cSld>
  <p:clrMapOvr>
    <a:masterClrMapping/>
  </p:clrMapOvr>
  <p:timing>
    <p:tnLst>
      <p:par>
        <p:cTn id="1" dur="indefinite" restart="never" nodeType="tmRoot"/>
      </p:par>
    </p:tnLst>
  </p:timing>
</p:sld>
</file>

<file path=ppt/slides/slide68.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LCL3D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H1w////////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Sans" pitchFamily="1" charset="0"/>
                <a:cs typeface="Basic Sans" pitchFamily="1" charset="0"/>
              </a:rPr>
              <a:t>Idee, Modell, Plan – </a:t>
            </a:r>
            <a:r>
              <a:rPr sz="2400" b="1" cap="none">
                <a:solidFill>
                  <a:schemeClr val="accent5"/>
                </a:solidFill>
                <a:latin typeface="Cambria" pitchFamily="2" charset="0"/>
                <a:ea typeface="Basic Sans" pitchFamily="1" charset="0"/>
                <a:cs typeface="Basic Sans" pitchFamily="1" charset="0"/>
              </a:rPr>
              <a:t>vorzubereitende Informationen  </a:t>
            </a:r>
            <a:endParaRPr sz="2400" b="1" cap="none">
              <a:solidFill>
                <a:schemeClr val="accent5"/>
              </a:solidFill>
              <a:latin typeface="Cambria" pitchFamily="2" charset="0"/>
              <a:ea typeface="Basic Sans" pitchFamily="1" charset="0"/>
              <a:cs typeface="Basic Sans"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defRPr cap="none">
                <a:latin typeface="Arial" pitchFamily="2" charset="0"/>
                <a:ea typeface="Arial" pitchFamily="2" charset="0"/>
                <a:cs typeface="Arial" pitchFamily="2" charset="0"/>
              </a:defRPr>
            </a:pPr>
            <a:fld id="{0C35833D-73E1-6075-AF8D-8520CDC359D0}" type="slidenum">
              <a:t>68</a:t>
            </a:fld>
          </a:p>
        </p:txBody>
      </p:sp>
      <p:sp>
        <p:nvSpPr>
          <p:cNvPr id="5"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H8LAADTOQAAxycAABAAAAAmAAAACAAAAP//////////MAAAABQAAAAAAAAAAAD//wAAAQAAAP//AAABAA=="/>
              </a:ext>
            </a:extLst>
          </p:cNvSpPr>
          <p:nvPr/>
        </p:nvSpPr>
        <p:spPr>
          <a:xfrm>
            <a:off x="553720" y="1868805"/>
            <a:ext cx="8846185" cy="4597400"/>
          </a:xfrm>
          <a:prstGeom prst="rect">
            <a:avLst/>
          </a:prstGeom>
          <a:noFill/>
          <a:ln>
            <a:noFill/>
          </a:ln>
          <a:effectLst/>
        </p:spPr>
        <p:txBody>
          <a:bodyPr vert="horz" wrap="square" lIns="91440" tIns="45720" rIns="91440" bIns="45720" numCol="1" spcCol="215900" anchor="t"/>
          <a:lstStyle/>
          <a:p>
            <a:pPr lvl="2"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chemeClr val="accent5"/>
                </a:solidFill>
              </a:rPr>
              <a:t>Geschäftsidee</a:t>
            </a:r>
            <a:r>
              <a:t> (in 5 Zeilen: Zweck, welche Technologie, welche Marktlücke, Aktivitäten) 	soll Interesse an weiteren Informationen wecken. </a:t>
            </a:r>
            <a:br/>
            <a:r>
              <a:t>  </a:t>
            </a:r>
          </a:p>
          <a:p>
            <a:pPr lvl="2"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chemeClr val="accent5"/>
                </a:solidFill>
              </a:rPr>
              <a:t>Geschäftsmodell</a:t>
            </a:r>
            <a:r>
              <a:t> (auf 2 Seiten: Prozesse für Leistungserstellung, Wer honoriert Arbeiten).</a:t>
            </a:r>
            <a:br/>
            <a:r>
              <a:rPr b="1" cap="none">
                <a:solidFill>
                  <a:schemeClr val="accent5"/>
                </a:solidFill>
              </a:rPr>
              <a:t>	</a:t>
            </a:r>
            <a:br/>
            <a:r>
              <a:rPr b="1" cap="none">
                <a:solidFill>
                  <a:schemeClr val="accent5"/>
                </a:solidFill>
              </a:rPr>
              <a:t>	Vision</a:t>
            </a:r>
            <a:r>
              <a:t> </a:t>
            </a:r>
            <a:r>
              <a:rPr b="1" cap="none">
                <a:solidFill>
                  <a:schemeClr val="accent5"/>
                </a:solidFill>
              </a:rPr>
              <a:t>Statement  </a:t>
            </a:r>
            <a:r>
              <a:t>= ein Auszug aus dem Geschäftsmodell zur Orientierung von 	Kundschaft und Mitarbeiterschaft: „</a:t>
            </a:r>
            <a:r>
              <a:rPr i="1" cap="none"/>
              <a:t>Unsere Leistungen für die Gestaltung der Zukunft</a:t>
            </a:r>
            <a:r>
              <a:t>“. </a:t>
            </a:r>
            <a:br/>
            <a:r>
              <a:rPr b="1" cap="none">
                <a:solidFill>
                  <a:schemeClr val="accent5"/>
                </a:solidFill>
              </a:rPr>
              <a:t>	Vision </a:t>
            </a:r>
            <a:r>
              <a:t>= Slogan (3 bis 5 Worte), soll Emotionen wecken und bei Identifikation helfen. </a:t>
            </a:r>
            <a:br/>
          </a:p>
          <a:p>
            <a:pPr lvl="2"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chemeClr val="accent5"/>
                </a:solidFill>
              </a:rPr>
              <a:t>Geschäftsplan </a:t>
            </a:r>
            <a:r>
              <a:t>(auf 25 Seiten, Text, Tabellen, Spreadsheet) = Machbarkeitsstudie, 	Meilensteine) zeigt Plan und Ressourceneinsatz für die 20 kommenden Quartale, 	Planergebnisse, Risiken, Wertschätzung. </a:t>
            </a:r>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E0LAADDRwAAWSkAABAAAAAmAAAACAAAAP//////////MAAAABQAAAAAAAAAAAD//wAAAQAAAP//AAABAA=="/>
              </a:ext>
            </a:extLst>
          </p:cNvSpPr>
          <p:nvPr/>
        </p:nvSpPr>
        <p:spPr>
          <a:xfrm>
            <a:off x="9396730" y="1837055"/>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br/>
          </a:p>
        </p:txBody>
      </p:sp>
      <p:sp>
        <p:nvSpPr>
          <p:cNvPr id="7" name="Rechteck1"/>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MDJISY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6jgAAHAKAACnSAAASCgAABAAAAAmAAAACAAAAP//////////MAAAABQAAAAAAAAAAAD//wAAAQAAAP//AAABAA=="/>
              </a:ext>
            </a:extLst>
          </p:cNvSpPr>
          <p:nvPr/>
        </p:nvSpPr>
        <p:spPr>
          <a:xfrm>
            <a:off x="9251950" y="1696720"/>
            <a:ext cx="2558415" cy="485140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br/>
            <a:br/>
            <a:br/>
            <a:r>
              <a:rPr sz="1200" cap="none">
                <a:solidFill>
                  <a:srgbClr val="FF0000"/>
                </a:solidFill>
                <a:latin typeface="Cambria" pitchFamily="2" charset="0"/>
                <a:ea typeface="Arial" pitchFamily="2" charset="0"/>
                <a:cs typeface="Arial" pitchFamily="2" charset="0"/>
              </a:rPr>
              <a:t>Leitbild </a:t>
            </a:r>
            <a:r>
              <a:rPr sz="1200" cap="none">
                <a:solidFill>
                  <a:srgbClr val="000000"/>
                </a:solidFill>
                <a:latin typeface="Cambria" pitchFamily="2" charset="0"/>
                <a:ea typeface="Arial" pitchFamily="2" charset="0"/>
                <a:cs typeface="Arial" pitchFamily="2" charset="0"/>
              </a:rPr>
              <a:t>=  was das  Unternehmen </a:t>
            </a:r>
            <a:r>
              <a:rPr sz="1200" i="1" cap="none">
                <a:solidFill>
                  <a:srgbClr val="000000"/>
                </a:solidFill>
                <a:latin typeface="Cambria" pitchFamily="2" charset="0"/>
                <a:ea typeface="Arial" pitchFamily="2" charset="0"/>
                <a:cs typeface="Arial" pitchFamily="2" charset="0"/>
              </a:rPr>
              <a:t>aktuell</a:t>
            </a:r>
            <a:r>
              <a:rPr sz="1200" cap="none">
                <a:solidFill>
                  <a:srgbClr val="000000"/>
                </a:solidFill>
                <a:latin typeface="Cambria" pitchFamily="2" charset="0"/>
                <a:ea typeface="Arial" pitchFamily="2" charset="0"/>
                <a:cs typeface="Arial" pitchFamily="2" charset="0"/>
              </a:rPr>
              <a:t> tut, </a:t>
            </a:r>
            <a:r>
              <a:rPr sz="1200" cap="none">
                <a:solidFill>
                  <a:srgbClr val="FF0000"/>
                </a:solidFill>
                <a:latin typeface="Cambria" pitchFamily="2" charset="0"/>
                <a:ea typeface="Arial" pitchFamily="2" charset="0"/>
                <a:cs typeface="Arial" pitchFamily="2" charset="0"/>
              </a:rPr>
              <a:t>Vision </a:t>
            </a:r>
            <a:r>
              <a:rPr sz="1200" cap="none">
                <a:solidFill>
                  <a:srgbClr val="000000"/>
                </a:solidFill>
                <a:latin typeface="Cambria" pitchFamily="2" charset="0"/>
                <a:ea typeface="Arial" pitchFamily="2" charset="0"/>
                <a:cs typeface="Arial" pitchFamily="2" charset="0"/>
              </a:rPr>
              <a:t>= was es </a:t>
            </a:r>
            <a:r>
              <a:rPr sz="1200" i="1" cap="none">
                <a:solidFill>
                  <a:srgbClr val="000000"/>
                </a:solidFill>
                <a:latin typeface="Cambria" pitchFamily="2" charset="0"/>
                <a:ea typeface="Arial" pitchFamily="2" charset="0"/>
                <a:cs typeface="Arial" pitchFamily="2" charset="0"/>
              </a:rPr>
              <a:t>in Zukunft </a:t>
            </a:r>
            <a:r>
              <a:rPr sz="1200" cap="none">
                <a:solidFill>
                  <a:srgbClr val="000000"/>
                </a:solidFill>
                <a:latin typeface="Cambria" pitchFamily="2" charset="0"/>
                <a:ea typeface="Arial" pitchFamily="2" charset="0"/>
                <a:cs typeface="Arial" pitchFamily="2" charset="0"/>
              </a:rPr>
              <a:t>leisten möchte.  </a:t>
            </a:r>
            <a:endParaRPr sz="1200" cap="none">
              <a:solidFill>
                <a:srgbClr val="FF0000"/>
              </a:solidFill>
              <a:latin typeface="Cambria" pitchFamily="2" charset="0"/>
              <a:ea typeface="Arial" pitchFamily="2" charset="0"/>
              <a:cs typeface="Arial" pitchFamily="2" charset="0"/>
            </a:endParaR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r>
              <a:rPr sz="1200" cap="none">
                <a:solidFill>
                  <a:srgbClr val="FF0000"/>
                </a:solidFill>
                <a:latin typeface="Cambria" pitchFamily="2" charset="0"/>
                <a:ea typeface="Arial" pitchFamily="2" charset="0"/>
                <a:cs typeface="Arial" pitchFamily="2" charset="0"/>
              </a:rPr>
              <a:t>Geschäftsplan ist verbindlich</a:t>
            </a:r>
            <a:r>
              <a:rPr sz="1200" cap="none">
                <a:latin typeface="Cambria" pitchFamily="2" charset="0"/>
                <a:ea typeface="Arial" pitchFamily="2" charset="0"/>
                <a:cs typeface="Arial" pitchFamily="2" charset="0"/>
              </a:rPr>
              <a:t>, dient später für Kontrolle und Rechenschaftsbericht. </a:t>
            </a:r>
            <a:endParaRPr sz="1200" cap="none">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69.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LCL3D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H1w////////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Sans" pitchFamily="1" charset="0"/>
                <a:cs typeface="Basic Sans" pitchFamily="1" charset="0"/>
              </a:rPr>
              <a:t>Term-Sheet </a:t>
            </a:r>
            <a:endParaRPr sz="2400" b="1" cap="none">
              <a:solidFill>
                <a:schemeClr val="accent5"/>
              </a:solidFill>
              <a:latin typeface="Cambria" pitchFamily="2" charset="0"/>
              <a:ea typeface="Basic Sans" pitchFamily="1" charset="0"/>
              <a:cs typeface="Basic Sans" pitchFamily="1" charset="0"/>
            </a:endParaRPr>
          </a:p>
        </p:txBody>
      </p:sp>
      <p:sp>
        <p:nvSpPr>
          <p:cNvPr id="3"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defRPr cap="none">
                <a:latin typeface="Arial" pitchFamily="2" charset="0"/>
                <a:ea typeface="Arial" pitchFamily="2" charset="0"/>
                <a:cs typeface="Arial" pitchFamily="2" charset="0"/>
              </a:defRPr>
            </a:pPr>
            <a:fld id="{31511098-D6DC-04E6-92E9-20B35EA76475}" type="slidenum">
              <a:t>69</a:t>
            </a:fld>
          </a:p>
        </p:txBody>
      </p:sp>
      <p:sp>
        <p:nvSpPr>
          <p:cNvPr id="5" name="Folienuntertitel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P//////////MAAAABQAAAAAAAAAAAD//wAAAQAAAP//AAABAA=="/>
              </a:ext>
            </a:extLst>
          </p:cNvSpPr>
          <p:nvPr/>
        </p:nvSpPr>
        <p:spPr>
          <a:xfrm>
            <a:off x="553720" y="1550035"/>
            <a:ext cx="9166225" cy="4884420"/>
          </a:xfrm>
          <a:prstGeom prst="rect">
            <a:avLst/>
          </a:prstGeom>
          <a:noFill/>
          <a:ln>
            <a:noFill/>
          </a:ln>
          <a:effectLst/>
        </p:spPr>
        <p:txBody>
          <a:bodyPr vert="horz" wrap="square" lIns="91440" tIns="45720" rIns="91440" bIns="45720" numCol="1" spcCol="215900" anchor="t"/>
          <a:lstStyle/>
          <a:p>
            <a:pPr marL="342900" defTabSz="914400">
              <a:lnSpc>
                <a:spcPct val="110000"/>
              </a:lnSpc>
              <a:spcBef>
                <a:spcPts val="1275"/>
              </a:spcBef>
              <a:spcAft>
                <a:spcPts val="275"/>
              </a:spcAft>
              <a:tabLst>
                <a:tab pos="0" algn="l"/>
              </a:tabLst>
              <a:defRPr sz="1600" cap="none">
                <a:latin typeface="Cambria" pitchFamily="2" charset="0"/>
                <a:ea typeface="Arial" pitchFamily="2" charset="0"/>
                <a:cs typeface="Arial" pitchFamily="2" charset="0"/>
              </a:defRPr>
            </a:pPr>
            <a:r>
              <a:t>Der Term-Sheet ist ein </a:t>
            </a:r>
            <a:r>
              <a:rPr b="1" cap="none">
                <a:solidFill>
                  <a:srgbClr val="FF0000"/>
                </a:solidFill>
              </a:rPr>
              <a:t>Vorvertrag</a:t>
            </a:r>
            <a:r>
              <a:t> zwischen einem Gründer/Innovator und einem Business Angel, der nach der Ideenphase und zu Beginn der Seed-Phase vereinbart wird. Punkte:   </a:t>
            </a:r>
          </a:p>
          <a:p>
            <a:pPr lvl="2"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chemeClr val="accent5"/>
                </a:solidFill>
              </a:rPr>
              <a:t>Geschäftsidee</a:t>
            </a:r>
            <a:r>
              <a:t> (in 5 Zeilen: Zweck, Hauptaktivitäten) weckt Interesse.  </a:t>
            </a:r>
          </a:p>
          <a:p>
            <a:pPr lvl="2"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chemeClr val="accent5"/>
                </a:solidFill>
              </a:rPr>
              <a:t>Geschäftsmodell</a:t>
            </a:r>
            <a:r>
              <a:t> (auf 2 Seiten): Prozesse für Leistungserstellung, Wer honoriert Arbeiten?</a:t>
            </a:r>
          </a:p>
          <a:p>
            <a:pPr lvl="2"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chemeClr val="accent5"/>
                </a:solidFill>
              </a:rPr>
              <a:t>Vision</a:t>
            </a:r>
            <a:r>
              <a:t> </a:t>
            </a:r>
            <a:r>
              <a:rPr b="1" cap="none">
                <a:solidFill>
                  <a:schemeClr val="accent5"/>
                </a:solidFill>
              </a:rPr>
              <a:t>Statement  </a:t>
            </a:r>
            <a:r>
              <a:t>n im Weiteren nur nach Beschluss hinzukommen? </a:t>
            </a:r>
          </a:p>
          <a:p>
            <a:pPr lvl="2"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chemeClr val="accent5"/>
                </a:solidFill>
              </a:rPr>
              <a:t>Vision </a:t>
            </a:r>
            <a:r>
              <a:t>e Kompetenzen erhält der Kapitalgeber? </a:t>
            </a:r>
          </a:p>
          <a:p>
            <a:pPr lvl="2"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chemeClr val="accent5"/>
                </a:solidFill>
              </a:rPr>
              <a:t>Geschäftsplan Ergebnisse</a:t>
            </a:r>
            <a:r>
              <a:t> – wie werden sie aufgeteilt? Wie Mitarbeitende berücksichtigen?</a:t>
            </a:r>
          </a:p>
          <a:p>
            <a:pPr lvl="2"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chemeClr val="accent5"/>
                </a:solidFill>
              </a:rPr>
              <a:t>Exitmöglichkeiten</a:t>
            </a:r>
            <a:r>
              <a:t> – was, wenn eine Partei beenden möchte? Vorgehen wenn Stop nötig?</a:t>
            </a:r>
          </a:p>
          <a:p>
            <a:pPr lvl="2"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chemeClr val="accent5"/>
                </a:solidFill>
              </a:rPr>
              <a:t>Serie A</a:t>
            </a:r>
            <a:r>
              <a:t> – wie Übergang zu Anschlussfinanzierung bei Eintritt in Early-Stage-Phase?</a:t>
            </a:r>
          </a:p>
          <a:p>
            <a:pPr lvl="2" marL="342900" defTabSz="914400">
              <a:lnSpc>
                <a:spcPct val="110000"/>
              </a:lnSpc>
              <a:spcBef>
                <a:spcPts val="1275"/>
              </a:spcBef>
              <a:spcAft>
                <a:spcPts val="275"/>
              </a:spcAft>
              <a:buAutoNum type="arabicPeriod"/>
              <a:tabLst>
                <a:tab pos="0" algn="l"/>
              </a:tabLst>
              <a:defRPr sz="1600" cap="none">
                <a:latin typeface="Cambria" pitchFamily="2" charset="0"/>
                <a:ea typeface="Arial" pitchFamily="2" charset="0"/>
                <a:cs typeface="Arial" pitchFamily="2" charset="0"/>
              </a:defRPr>
            </a:pPr>
            <a:r>
              <a:rPr b="1" cap="none">
                <a:solidFill>
                  <a:schemeClr val="accent5"/>
                </a:solidFill>
              </a:rPr>
              <a:t>Vertraulichkeit</a:t>
            </a:r>
            <a:r>
              <a:t> / Stillschweigen.</a:t>
            </a:r>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EA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E0LAADDRwAAWSkAABAAAAAmAAAACAAAAP//////////MAAAABQAAAAAAAAAAAD//wAAAQAAAP//AAABAA=="/>
              </a:ext>
            </a:extLst>
          </p:cNvSpPr>
          <p:nvPr/>
        </p:nvSpPr>
        <p:spPr>
          <a:xfrm>
            <a:off x="9396730" y="1837055"/>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br/>
          </a:p>
        </p:txBody>
      </p:sp>
    </p:spTree>
  </p:cSld>
  <p:clrMapOvr>
    <a:masterClrMapping/>
  </p:clrMapOvr>
  <p:timing>
    <p:tnLst>
      <p:par>
        <p:cTn id="1" dur="indefinite" restart="never" nodeType="tmRoot"/>
      </p:par>
    </p:tnLst>
  </p:timing>
</p:sld>
</file>

<file path=ppt/slides/slide7.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Neuerung, Erfindung, Wirkung</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Hg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L0QAAD//8EB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00000"/>
              </a:lnSpc>
              <a:spcBef>
                <a:spcPts val="1275"/>
              </a:spcBef>
              <a:spcAft>
                <a:spcPts val="275"/>
              </a:spcAft>
              <a:buNone/>
              <a:tabLst>
                <a:tab pos="0" algn="l"/>
              </a:tabLst>
              <a:defRPr sz="1500" cap="none">
                <a:latin typeface="Cambria" pitchFamily="2" charset="0"/>
                <a:ea typeface="Basic Roman" pitchFamily="1" charset="0"/>
                <a:cs typeface="Basic Roman" pitchFamily="1" charset="0"/>
              </a:defRPr>
            </a:pPr>
            <a:br/>
            <a:r>
              <a:rPr cap="none">
                <a:solidFill>
                  <a:srgbClr val="000000"/>
                </a:solidFill>
              </a:rPr>
              <a:t>Was ist eine </a:t>
            </a:r>
            <a:r>
              <a:rPr b="1" cap="none">
                <a:solidFill>
                  <a:srgbClr val="FF0000"/>
                </a:solidFill>
              </a:rPr>
              <a:t>Neuerung</a:t>
            </a:r>
            <a:r>
              <a:rPr cap="none">
                <a:solidFill>
                  <a:srgbClr val="000000"/>
                </a:solidFill>
              </a:rPr>
              <a:t> bei Produkten, Verfahren, Dienstleistungen …? </a:t>
            </a:r>
            <a:endParaRPr cap="none">
              <a:solidFill>
                <a:srgbClr val="000000"/>
              </a:solidFill>
            </a:endParaRPr>
          </a:p>
          <a:p>
            <a:pPr indent="0" defTabSz="914400">
              <a:lnSpc>
                <a:spcPct val="100000"/>
              </a:lnSpc>
              <a:spcBef>
                <a:spcPts val="280"/>
              </a:spcBef>
              <a:spcAft>
                <a:spcPts val="180"/>
              </a:spcAft>
              <a:buNone/>
              <a:tabLst>
                <a:tab pos="0" algn="l"/>
              </a:tabLst>
              <a:defRPr sz="1500" cap="none">
                <a:solidFill>
                  <a:srgbClr val="000000"/>
                </a:solidFill>
                <a:latin typeface="Cambria" pitchFamily="2" charset="0"/>
                <a:ea typeface="Basic Roman" pitchFamily="1" charset="0"/>
                <a:cs typeface="Basic Roman" pitchFamily="1" charset="0"/>
              </a:defRPr>
            </a:pPr>
            <a:r>
              <a:t>	Eine (auf Ideen, Kreativität und Arbeit beruhende) schöpferische Leistung, die </a:t>
            </a:r>
            <a:r>
              <a:rPr b="1" cap="none">
                <a:solidFill>
                  <a:schemeClr val="accent5"/>
                </a:solidFill>
              </a:rPr>
              <a:t>Originalität</a:t>
            </a:r>
            <a:r>
              <a:t> </a:t>
            </a:r>
            <a:br/>
            <a:r>
              <a:t>	(= etwas Besonderes, Eigenständiges) zeigt, sich also vom Bisherigen und Bekannten 	unterscheidet, und die </a:t>
            </a:r>
            <a:r>
              <a:rPr b="1" cap="none">
                <a:solidFill>
                  <a:schemeClr val="accent5"/>
                </a:solidFill>
              </a:rPr>
              <a:t>Interesse</a:t>
            </a:r>
            <a:r>
              <a:t> weckt. </a:t>
            </a:r>
            <a:br/>
            <a:r>
              <a:t>	 </a:t>
            </a:r>
          </a:p>
          <a:p>
            <a:pPr indent="0" defTabSz="914400">
              <a:lnSpc>
                <a:spcPct val="100000"/>
              </a:lnSpc>
              <a:spcBef>
                <a:spcPts val="1275"/>
              </a:spcBef>
              <a:spcAft>
                <a:spcPts val="275"/>
              </a:spcAft>
              <a:buNone/>
              <a:tabLst>
                <a:tab pos="0" algn="l"/>
              </a:tabLst>
              <a:defRPr sz="1500" cap="none">
                <a:latin typeface="Cambria" pitchFamily="2" charset="0"/>
                <a:ea typeface="Basic Roman" pitchFamily="1" charset="0"/>
                <a:cs typeface="Basic Roman" pitchFamily="1" charset="0"/>
              </a:defRPr>
            </a:pPr>
            <a:r>
              <a:rPr b="1" cap="none">
                <a:solidFill>
                  <a:srgbClr val="FF0000"/>
                </a:solidFill>
              </a:rPr>
              <a:t>Erfindung</a:t>
            </a:r>
            <a:r>
              <a:t> </a:t>
            </a:r>
            <a:r>
              <a:rPr b="1" cap="none">
                <a:solidFill>
                  <a:schemeClr val="accent5"/>
                </a:solidFill>
              </a:rPr>
              <a:t>= Demonstration einer erarbeiteten, nicht naheliegenden Lösung  </a:t>
            </a:r>
            <a:endParaRPr b="1" cap="none">
              <a:solidFill>
                <a:schemeClr val="accent5"/>
              </a:solidFill>
            </a:endParaRPr>
          </a:p>
          <a:p>
            <a:pPr indent="0" defTabSz="914400">
              <a:lnSpc>
                <a:spcPct val="10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r>
              <a:t>	Eine </a:t>
            </a:r>
            <a:r>
              <a:rPr cap="none">
                <a:solidFill>
                  <a:srgbClr val="000000"/>
                </a:solidFill>
              </a:rPr>
              <a:t>Neuerung, also auf Ideen, Kreativität und Arbeit beruhende schöpferische Leistung</a:t>
            </a:r>
            <a:r>
              <a:t>,</a:t>
            </a:r>
            <a:br/>
            <a:r>
              <a:t>	</a:t>
            </a:r>
            <a:r>
              <a:rPr cap="none">
                <a:solidFill>
                  <a:srgbClr val="000000"/>
                </a:solidFill>
              </a:rPr>
              <a:t>mit der </a:t>
            </a:r>
            <a:r>
              <a:rPr b="1" cap="none">
                <a:solidFill>
                  <a:schemeClr val="accent5"/>
                </a:solidFill>
              </a:rPr>
              <a:t>erstmals</a:t>
            </a:r>
            <a:r>
              <a:rPr cap="none">
                <a:solidFill>
                  <a:srgbClr val="000000"/>
                </a:solidFill>
              </a:rPr>
              <a:t> für ein Problem eine technische oder ablauforganisatorische </a:t>
            </a:r>
            <a:r>
              <a:rPr b="1" cap="none">
                <a:solidFill>
                  <a:schemeClr val="accent5"/>
                </a:solidFill>
              </a:rPr>
              <a:t>Lösung</a:t>
            </a:r>
            <a:r>
              <a:rPr cap="none">
                <a:solidFill>
                  <a:srgbClr val="000000"/>
                </a:solidFill>
              </a:rPr>
              <a:t>,</a:t>
            </a:r>
            <a:br/>
            <a:r>
              <a:rPr cap="none">
                <a:solidFill>
                  <a:srgbClr val="000000"/>
                </a:solidFill>
              </a:rPr>
              <a:t>	</a:t>
            </a:r>
            <a:r>
              <a:t>die für Fachleute </a:t>
            </a:r>
            <a:r>
              <a:rPr b="1" cap="none">
                <a:solidFill>
                  <a:schemeClr val="accent5"/>
                </a:solidFill>
              </a:rPr>
              <a:t>nicht naheliegend</a:t>
            </a:r>
            <a:r>
              <a:rPr cap="none">
                <a:solidFill>
                  <a:srgbClr val="000000"/>
                </a:solidFill>
              </a:rPr>
              <a:t> ist, dargestellt und vorgeführt wird </a:t>
            </a:r>
            <a:br/>
            <a:r>
              <a:rPr cap="none">
                <a:solidFill>
                  <a:srgbClr val="000000"/>
                </a:solidFill>
              </a:rPr>
              <a:t>	– oft ohne die für die Weitergabe oder Vermarktung verlangte Gestalt zu haben </a:t>
            </a:r>
            <a:br/>
            <a:r>
              <a:rPr cap="none">
                <a:solidFill>
                  <a:srgbClr val="000000"/>
                </a:solidFill>
              </a:rPr>
              <a:t>	und ohne industriell machbar konstruiert zu sein. </a:t>
            </a:r>
            <a:br/>
            <a:r>
              <a:rPr cap="none">
                <a:solidFill>
                  <a:srgbClr val="000000"/>
                </a:solidFill>
              </a:rPr>
              <a:t>   </a:t>
            </a:r>
            <a:endParaRPr cap="none">
              <a:solidFill>
                <a:srgbClr val="000000"/>
              </a:solidFill>
            </a:endParaRPr>
          </a:p>
          <a:p>
            <a:pPr indent="0" defTabSz="914400">
              <a:lnSpc>
                <a:spcPct val="100000"/>
              </a:lnSpc>
              <a:spcBef>
                <a:spcPts val="1275"/>
              </a:spcBef>
              <a:spcAft>
                <a:spcPts val="275"/>
              </a:spcAft>
              <a:buNone/>
              <a:tabLst>
                <a:tab pos="0" algn="l"/>
              </a:tabLst>
              <a:defRPr sz="1500" cap="none">
                <a:solidFill>
                  <a:srgbClr val="000000"/>
                </a:solidFill>
                <a:latin typeface="Cambria" pitchFamily="2" charset="0"/>
                <a:ea typeface="Basic Roman" pitchFamily="1" charset="0"/>
                <a:cs typeface="Basic Roman" pitchFamily="1" charset="0"/>
              </a:defRPr>
            </a:pPr>
            <a:r>
              <a:t>Was ist </a:t>
            </a:r>
            <a:r>
              <a:rPr b="1" cap="none">
                <a:solidFill>
                  <a:srgbClr val="FF0000"/>
                </a:solidFill>
              </a:rPr>
              <a:t>Impact Investment</a:t>
            </a:r>
            <a:r>
              <a:t>?</a:t>
            </a:r>
          </a:p>
          <a:p>
            <a:pPr indent="0" defTabSz="914400">
              <a:lnSpc>
                <a:spcPct val="100000"/>
              </a:lnSpc>
              <a:spcBef>
                <a:spcPts val="1275"/>
              </a:spcBef>
              <a:spcAft>
                <a:spcPts val="275"/>
              </a:spcAft>
              <a:buNone/>
              <a:tabLst>
                <a:tab pos="0" algn="l"/>
              </a:tabLst>
              <a:defRPr sz="1500" i="1" cap="none">
                <a:solidFill>
                  <a:srgbClr val="000000"/>
                </a:solidFill>
                <a:latin typeface="Cambria" pitchFamily="2" charset="0"/>
                <a:ea typeface="Basic Roman" pitchFamily="1" charset="0"/>
                <a:cs typeface="Basic Roman" pitchFamily="1" charset="0"/>
              </a:defRPr>
            </a:pPr>
            <a:r>
              <a:rPr i="0" cap="none"/>
              <a:t>	Eine Investition, die neben einer gewissen Rentabilität </a:t>
            </a:r>
            <a:r>
              <a:rPr b="1" i="0" cap="none">
                <a:solidFill>
                  <a:schemeClr val="accent5"/>
                </a:solidFill>
              </a:rPr>
              <a:t>positive externe Wirkungen</a:t>
            </a:r>
            <a:r>
              <a:rPr i="0" cap="none"/>
              <a:t> für die 	großen Probleme von Wirtschaft und Gesellschaft (Umwelt, Nachhaltigkeit, </a:t>
            </a:r>
            <a:r>
              <a:rPr i="0" cap="none"/>
              <a:t>ESG) zeigt, die</a:t>
            </a:r>
            <a:r>
              <a:rPr b="1" i="0" cap="none">
                <a:solidFill>
                  <a:schemeClr val="accent5"/>
                </a:solidFill>
              </a:rPr>
              <a:t> 	sichtbar</a:t>
            </a:r>
            <a:r>
              <a:rPr i="0" cap="none"/>
              <a:t> und</a:t>
            </a:r>
            <a:r>
              <a:rPr b="1" i="0" cap="none">
                <a:solidFill>
                  <a:schemeClr val="accent5"/>
                </a:solidFill>
              </a:rPr>
              <a:t> messbar</a:t>
            </a:r>
            <a:r>
              <a:rPr i="0" cap="none"/>
              <a:t> sind.   </a:t>
            </a:r>
            <a:br/>
            <a:br/>
            <a:r>
              <a:t>	</a:t>
            </a:r>
          </a:p>
          <a:p>
            <a:pPr indent="0" defTabSz="914400">
              <a:lnSpc>
                <a:spcPct val="100000"/>
              </a:lnSpc>
              <a:spcBef>
                <a:spcPts val="1275"/>
              </a:spcBef>
              <a:spcAft>
                <a:spcPts val="275"/>
              </a:spcAft>
              <a:buNone/>
              <a:tabLst>
                <a:tab pos="0" algn="l"/>
              </a:tabLst>
              <a:defRPr sz="1600" i="1" cap="none">
                <a:solidFill>
                  <a:srgbClr val="000000"/>
                </a:solidFill>
                <a:latin typeface="Cambria" pitchFamily="2" charset="0"/>
                <a:ea typeface="Basic Roman" pitchFamily="1" charset="0"/>
                <a:cs typeface="Basic Roman" pitchFamily="1" charset="0"/>
              </a:defRPr>
            </a:pPr>
            <a:r>
              <a:t>	</a:t>
            </a:r>
          </a:p>
          <a:p>
            <a:pPr indent="0" defTabSz="914400">
              <a:lnSpc>
                <a:spcPct val="100000"/>
              </a:lnSpc>
              <a:spcBef>
                <a:spcPts val="280"/>
              </a:spcBef>
              <a:spcAft>
                <a:spcPts val="275"/>
              </a:spcAft>
              <a:buNone/>
              <a:tabLst>
                <a:tab pos="0" algn="l"/>
              </a:tabLst>
              <a:defRPr sz="1400" i="1" cap="none">
                <a:solidFill>
                  <a:srgbClr val="000000"/>
                </a:solidFill>
                <a:latin typeface="Cambria" pitchFamily="2" charset="0"/>
                <a:ea typeface="Basic Roman" pitchFamily="1" charset="0"/>
                <a:cs typeface="Basic Roman" pitchFamily="1" charset="0"/>
              </a:defRPr>
            </a:pPr>
          </a:p>
          <a:p>
            <a:pPr indent="0" defTabSz="914400">
              <a:lnSpc>
                <a:spcPct val="100000"/>
              </a:lnSpc>
              <a:spcBef>
                <a:spcPts val="1275"/>
              </a:spcBef>
              <a:spcAft>
                <a:spcPts val="275"/>
              </a:spcAft>
              <a:buNone/>
              <a:tabLst>
                <a:tab pos="0" algn="l"/>
              </a:tabLst>
              <a:defRPr sz="1400" cap="none">
                <a:solidFill>
                  <a:srgbClr val="000000"/>
                </a:solidFill>
                <a:latin typeface="Cambria" pitchFamily="2" charset="0"/>
                <a:ea typeface="Basic Roman" pitchFamily="1" charset="0"/>
                <a:cs typeface="Basic Roman" pitchFamily="1" charset="0"/>
              </a:defRPr>
            </a:pPr>
          </a:p>
          <a:p>
            <a:pPr indent="0" defTabSz="914400">
              <a:lnSpc>
                <a:spcPct val="100000"/>
              </a:lnSpc>
              <a:spcBef>
                <a:spcPts val="1280"/>
              </a:spcBef>
              <a:spcAft>
                <a:spcPts val="280"/>
              </a:spcAft>
              <a:buNone/>
              <a:tabLst>
                <a:tab pos="0" algn="l"/>
              </a:tabLst>
              <a:defRPr sz="1500" cap="none">
                <a:solidFill>
                  <a:srgbClr val="000000"/>
                </a:solidFill>
                <a:latin typeface="Cambria" pitchFamily="2" charset="0"/>
                <a:ea typeface="Basic Roman" pitchFamily="1" charset="0"/>
                <a:cs typeface="Basic Roman" pitchFamily="1" charset="0"/>
              </a:defRPr>
            </a:p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F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548FA269-27B9-DA54-F737-D101EC790184}" type="slidenum">
              <a:t>7</a:t>
            </a:fld>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0zkAACwLAADIRwAAOCkAABAAAAAmAAAACAAAAP//////////MAAAABQAAAAAAAAAAAD//wAAAQAAAP//AAABAA=="/>
              </a:ext>
            </a:extLst>
          </p:cNvSpPr>
          <p:nvPr/>
        </p:nvSpPr>
        <p:spPr>
          <a:xfrm>
            <a:off x="9399905" y="1816100"/>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r>
              <a:rPr sz="1200" cap="none">
                <a:solidFill>
                  <a:srgbClr val="000000"/>
                </a:solidFill>
                <a:latin typeface="Cambria" pitchFamily="2" charset="0"/>
                <a:ea typeface="Arial" pitchFamily="2" charset="0"/>
                <a:cs typeface="Arial" pitchFamily="2" charset="0"/>
              </a:rPr>
              <a:t>Originell und interessant.</a:t>
            </a:r>
            <a:br/>
            <a:br/>
            <a:br/>
            <a:br/>
            <a:br/>
            <a:r>
              <a:rPr sz="1200" cap="none">
                <a:solidFill>
                  <a:srgbClr val="000000"/>
                </a:solidFill>
                <a:latin typeface="Cambria" pitchFamily="2" charset="0"/>
                <a:ea typeface="Arial" pitchFamily="2" charset="0"/>
                <a:cs typeface="Arial" pitchFamily="2" charset="0"/>
              </a:rPr>
              <a:t>Zeigt erstmals, wie ein Problem gelöst werden kann, ist nicht naheliegend und beruht auf  </a:t>
            </a:r>
            <a:r>
              <a:rPr sz="1200" cap="none">
                <a:solidFill>
                  <a:srgbClr val="FF0000"/>
                </a:solidFill>
                <a:latin typeface="Cambria" pitchFamily="2" charset="0"/>
                <a:ea typeface="Arial" pitchFamily="2" charset="0"/>
                <a:cs typeface="Arial" pitchFamily="2" charset="0"/>
              </a:rPr>
              <a:t>erfinderischer Arbeit</a:t>
            </a:r>
            <a:r>
              <a:rPr sz="1200" cap="none">
                <a:solidFill>
                  <a:srgbClr val="000000"/>
                </a:solidFill>
                <a:latin typeface="Cambria" pitchFamily="2" charset="0"/>
                <a:ea typeface="Arial" pitchFamily="2" charset="0"/>
                <a:cs typeface="Arial" pitchFamily="2" charset="0"/>
              </a:rPr>
              <a:t>. </a:t>
            </a:r>
            <a:br/>
            <a:br/>
            <a:br/>
            <a:br/>
            <a:endParaRPr sz="1200" cap="none">
              <a:solidFill>
                <a:srgbClr val="000000"/>
              </a:solidFill>
              <a:latin typeface="Cambria" pitchFamily="2" charset="0"/>
              <a:ea typeface="Arial" pitchFamily="2" charset="0"/>
              <a:cs typeface="Arial" pitchFamily="2" charset="0"/>
            </a:endParaRPr>
          </a:p>
          <a:p>
            <a:pPr marL="342900" defTabSz="914400">
              <a:spcBef>
                <a:spcPts val="1280"/>
              </a:spcBef>
              <a:spcAft>
                <a:spcPts val="280"/>
              </a:spcAft>
              <a:tabLst>
                <a:tab pos="0" algn="l"/>
              </a:tabLst>
              <a:defRPr sz="1200" cap="none">
                <a:solidFill>
                  <a:srgbClr val="000000"/>
                </a:solidFill>
                <a:latin typeface="Cambria" pitchFamily="2" charset="0"/>
                <a:ea typeface="Arial" pitchFamily="2" charset="0"/>
                <a:cs typeface="Arial" pitchFamily="2" charset="0"/>
              </a:defRPr>
            </a:pPr>
          </a:p>
          <a:p>
            <a:pPr marL="342900" defTabSz="914400">
              <a:spcBef>
                <a:spcPts val="1280"/>
              </a:spcBef>
              <a:spcAft>
                <a:spcPts val="280"/>
              </a:spcAft>
              <a:tabLst>
                <a:tab pos="0" algn="l"/>
              </a:tabLst>
              <a:defRPr sz="1200" cap="none">
                <a:solidFill>
                  <a:srgbClr val="000000"/>
                </a:solidFill>
                <a:latin typeface="Cambria" pitchFamily="2" charset="0"/>
                <a:ea typeface="Arial" pitchFamily="2" charset="0"/>
                <a:cs typeface="Arial" pitchFamily="2" charset="0"/>
              </a:defRPr>
            </a:pPr>
            <a:r>
              <a:t>Positive Externalitäten sollen </a:t>
            </a:r>
            <a:r>
              <a:rPr cap="none">
                <a:solidFill>
                  <a:srgbClr val="FF0000"/>
                </a:solidFill>
              </a:rPr>
              <a:t>messbar</a:t>
            </a:r>
            <a:r>
              <a:t> sein.</a:t>
            </a:r>
          </a:p>
        </p:txBody>
      </p:sp>
    </p:spTree>
  </p:cSld>
  <p:clrMapOvr>
    <a:masterClrMapping/>
  </p:clrMapOvr>
  <p:timing>
    <p:tnLst>
      <p:par>
        <p:cTn id="1" dur="indefinite" restart="never" nodeType="tmRoot"/>
      </p:par>
    </p:tnLst>
  </p:timing>
</p:sld>
</file>

<file path=ppt/slides/slide70.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FwcAALYLAABwPwAAURMAABAAAAAmAAAACAAAAD0QAAD//8EBMAAAABQAAAAAAAAAAAD//wAAAQAAAP//AAABAA=="/>
              </a:ext>
            </a:extLst>
          </p:cNvSpPr>
          <p:nvPr>
            <p:ph type="title"/>
          </p:nvPr>
        </p:nvSpPr>
        <p:spPr>
          <a:xfrm>
            <a:off x="1152525" y="1903730"/>
            <a:ext cx="915987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defRPr cap="none">
                <a:solidFill>
                  <a:srgbClr val="FF0000"/>
                </a:solidFill>
              </a:defRPr>
            </a:pPr>
            <a:r>
              <a:rPr sz="2800" b="1" cap="none">
                <a:latin typeface="Lato Semibold" pitchFamily="1" charset="0"/>
                <a:ea typeface="Basic Roman" pitchFamily="1" charset="0"/>
                <a:cs typeface="Basic Roman" pitchFamily="1" charset="0"/>
              </a:rPr>
              <a:t>Essenz</a:t>
            </a:r>
            <a:endParaRPr sz="2800" cap="none"/>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0wYAAG4UAADEJgAArSsAABAAAAAmAAAACAAAAL0QAAD//8EBMAAAABQAAAAAAAAAAAD//wAAAQAAAP//AAABAA=="/>
              </a:ext>
            </a:extLst>
          </p:cNvSpPr>
          <p:nvPr>
            <p:ph type="subTitle" idx="1"/>
          </p:nvPr>
        </p:nvSpPr>
        <p:spPr>
          <a:xfrm>
            <a:off x="1109345" y="3321050"/>
            <a:ext cx="5192395" cy="3778885"/>
          </a:xfrm>
          <a:noFill/>
          <a:ln>
            <a:noFill/>
          </a:ln>
          <a:effectLst/>
        </p:spPr>
        <p:txBody>
          <a:bodyPr vert="horz" wrap="square" lIns="91440" tIns="45720" rIns="91440" bIns="45720" numCol="1" spcCol="215900" anchor="t">
            <a:prstTxWarp prst="textNoShape">
              <a:avLst/>
            </a:prstTxWarp>
          </a:bodyPr>
          <a:lstStyle/>
          <a:p>
            <a:pPr marL="685800" defTabSz="914400">
              <a:lnSpc>
                <a:spcPct val="90000"/>
              </a:lnSpc>
              <a:spcBef>
                <a:spcPts val="995"/>
              </a:spcBef>
              <a:buFont typeface="Wingdings" pitchFamily="2" charset="2"/>
              <a:buChar char=""/>
              <a:tabLst>
                <a:tab pos="0" algn="l"/>
              </a:tabLst>
              <a:defRPr sz="1600" cap="none">
                <a:latin typeface="Cambria" pitchFamily="2" charset="0"/>
                <a:ea typeface="Basic Roman" pitchFamily="1" charset="0"/>
                <a:cs typeface="Basic Roman" pitchFamily="1" charset="0"/>
              </a:defRPr>
            </a:pPr>
            <a:r>
              <a:rPr cap="none">
                <a:solidFill>
                  <a:srgbClr val="000000"/>
                </a:solidFill>
              </a:rPr>
              <a:t> Mission des Buches und der Folien.</a:t>
            </a:r>
            <a:r>
              <a:rPr b="1" cap="none">
                <a:solidFill>
                  <a:srgbClr val="2F75B5"/>
                </a:solidFill>
              </a:rPr>
              <a:t> </a:t>
            </a:r>
            <a:endParaRPr b="1" cap="none">
              <a:solidFill>
                <a:srgbClr val="2F75B5"/>
              </a:solidFill>
            </a:endParaRPr>
          </a:p>
          <a:p>
            <a:pPr marL="685800" defTabSz="914400">
              <a:lnSpc>
                <a:spcPct val="90000"/>
              </a:lnSpc>
              <a:spcBef>
                <a:spcPts val="995"/>
              </a:spcBef>
              <a:buFont typeface="Wingdings" pitchFamily="2" charset="2"/>
              <a:buChar char=""/>
              <a:tabLst>
                <a:tab pos="0" algn="l"/>
              </a:tabLst>
              <a:defRPr sz="1600" cap="none">
                <a:solidFill>
                  <a:srgbClr val="000000"/>
                </a:solidFill>
                <a:latin typeface="Cambria" pitchFamily="2" charset="0"/>
                <a:ea typeface="Basic Roman" pitchFamily="1" charset="0"/>
                <a:cs typeface="Basic Roman" pitchFamily="1" charset="0"/>
              </a:defRPr>
            </a:pPr>
            <a:r>
              <a:t>Für jeden der Teile I, II, III, IV, V der Folien </a:t>
            </a:r>
            <a:br/>
            <a:r>
              <a:t>die jeweils drei wichtigsten Punkte</a:t>
            </a:r>
          </a:p>
          <a:p>
            <a:pPr marL="685800" defTabSz="914400">
              <a:lnSpc>
                <a:spcPct val="90000"/>
              </a:lnSpc>
              <a:spcBef>
                <a:spcPts val="995"/>
              </a:spcBef>
              <a:buFont typeface="Wingdings" pitchFamily="2" charset="2"/>
              <a:buChar char=""/>
              <a:tabLst>
                <a:tab pos="0" algn="l"/>
              </a:tabLst>
              <a:defRPr sz="1600" b="1" cap="none">
                <a:solidFill>
                  <a:schemeClr val="accent5"/>
                </a:solidFill>
                <a:latin typeface="Cambria" pitchFamily="2" charset="0"/>
                <a:ea typeface="Basic Roman" pitchFamily="1" charset="0"/>
                <a:cs typeface="Basic Roman" pitchFamily="1" charset="0"/>
              </a:defRPr>
            </a:pPr>
            <a:r>
              <a:rPr b="0" cap="none">
                <a:solidFill>
                  <a:srgbClr val="000000"/>
                </a:solidFill>
              </a:rPr>
              <a:t>Finis</a:t>
            </a:r>
            <a:br/>
            <a:endParaRPr b="0" cap="none">
              <a:solidFill>
                <a:srgbClr val="000000"/>
              </a:solidFill>
            </a:endParaRPr>
          </a:p>
        </p:txBody>
      </p:sp>
      <p:sp>
        <p:nvSpPr>
          <p:cNvPr id="4"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VkoAAAAAAAAASwAATCoAABAAAAAmAAAACAAAAP//////////MAAAABQAAAAAAAAAAAD//wAAAQAAAP//AAABAA=="/>
              </a:ext>
            </a:extLst>
          </p:cNvSpPr>
          <p:nvPr/>
        </p:nvSpPr>
        <p:spPr>
          <a:xfrm>
            <a:off x="12084050" y="0"/>
            <a:ext cx="107950" cy="6875780"/>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pic>
        <p:nvPicPr>
          <p:cNvPr id="5" name="Grafik1"/>
          <p:cNvPicPr>
            <a:extLst>
              <a:ext uri="smNativeData">
                <pr:smNativeData xmlns:pr="smNativeData" xmlns="smNativeData" val="SMDATA_18_7o81aRMAAAAlAAAAEQ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PQoAAD1CAAA20MAAN4aAAAQAAAAJgAAAAgAAAD//////////zAAAAAUAAAAAAAAAAAA//8AAAEAAAD//wAAAQA="/>
              </a:ext>
            </a:extLst>
          </p:cNvPicPr>
          <p:nvPr/>
        </p:nvPicPr>
        <p:blipFill>
          <a:blip r:embed="rId3"/>
          <a:stretch>
            <a:fillRect/>
          </a:stretch>
        </p:blipFill>
        <p:spPr>
          <a:xfrm>
            <a:off x="6657340" y="1456055"/>
            <a:ext cx="4373245" cy="2911475"/>
          </a:xfrm>
          <a:prstGeom prst="rect">
            <a:avLst/>
          </a:prstGeom>
          <a:noFill/>
          <a:ln>
            <a:noFill/>
          </a:ln>
          <a:effectLst/>
        </p:spPr>
      </p:pic>
      <p:sp>
        <p:nvSpPr>
          <p:cNvPr id="6"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4B3368CA-84A6-669E-E88B-72CB26C51E27}" type="slidenum">
              <a:t>70</a:t>
            </a:fld>
          </a:p>
        </p:txBody>
      </p:sp>
      <p:sp>
        <p:nvSpPr>
          <p:cNvPr id="7" name="Textbox1"/>
          <p:cNvSpPr txBox="1">
            <a:extLst>
              <a:ext uri="smNativeData">
                <pr:smNativeData xmlns:pr="smNativeData" xmlns="smNativeData" val="SMDATA_16_7o81aRMAAAAlAAAAEg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7AgAAGAkAABqRAAA/SYAABAAAAAmAAAACAAAAP//////////MAAAABQAAAAAAAAAAAD//wAAAQAAAP//AAABAA=="/>
              </a:ext>
            </a:extLst>
          </p:cNvSpPr>
          <p:nvPr/>
        </p:nvSpPr>
        <p:spPr>
          <a:xfrm>
            <a:off x="1450340" y="5913120"/>
            <a:ext cx="9671050" cy="424815"/>
          </a:xfrm>
          <a:prstGeom prst="rect">
            <a:avLst/>
          </a:prstGeom>
          <a:noFill/>
          <a:ln>
            <a:noFill/>
          </a:ln>
          <a:effectLst/>
        </p:spPr>
        <p:txBody>
          <a:bodyPr vert="horz" wrap="square" numCol="1" spcCol="215900" anchor="t"/>
          <a:lstStyle/>
          <a:p>
            <a:pPr defTabSz="914400">
              <a:lnSpc>
                <a:spcPct val="90000"/>
              </a:lnSpc>
              <a:spcBef>
                <a:spcPts val="995"/>
              </a:spcBef>
              <a:tabLst>
                <a:tab pos="0" algn="l"/>
              </a:tabLst>
              <a:defRPr cap="none">
                <a:solidFill>
                  <a:schemeClr val="accent5"/>
                </a:solidFill>
                <a:latin typeface="Cambria" pitchFamily="2" charset="0"/>
                <a:ea typeface="Cambria" pitchFamily="2" charset="0"/>
                <a:cs typeface="Arial" pitchFamily="2" charset="0"/>
              </a:defRPr>
            </a:pPr>
            <a:r>
              <a:t>   </a:t>
            </a:r>
            <a:r>
              <a:rPr sz="1000" i="1" cap="none"/>
              <a:t>Mit Hyperlink (linke Maustaste) zu</a:t>
            </a:r>
            <a:r>
              <a:rPr sz="1000" cap="none"/>
              <a:t>:      </a:t>
            </a:r>
            <a:r>
              <a:rPr sz="1000" cap="none">
                <a:hlinkClick r:id="" action="ppaction://hlinkshowjump?jump=firstslide"/>
              </a:rPr>
              <a:t>Anfang</a:t>
            </a:r>
            <a:r>
              <a:rPr sz="1000" cap="none"/>
              <a:t>      </a:t>
            </a:r>
            <a:r>
              <a:rPr sz="1000" cap="none">
                <a:hlinkClick r:id="rId4" action="ppaction://hlinksldjump"/>
              </a:rPr>
              <a:t>Teil I Wandel</a:t>
            </a:r>
            <a:r>
              <a:rPr sz="1000" cap="none"/>
              <a:t>      </a:t>
            </a:r>
            <a:r>
              <a:rPr sz="1000" cap="none">
                <a:hlinkClick r:id="rId5" action="ppaction://hlinksldjump"/>
              </a:rPr>
              <a:t>Teil II Produkt und Markt</a:t>
            </a:r>
            <a:r>
              <a:rPr sz="1000" cap="none"/>
              <a:t>      </a:t>
            </a:r>
            <a:r>
              <a:rPr sz="1000" cap="none">
                <a:hlinkClick r:id="rId6" action="ppaction://hlinksldjump"/>
              </a:rPr>
              <a:t>Teil III Planung und Entscheidung</a:t>
            </a:r>
            <a:r>
              <a:rPr sz="1000" cap="none"/>
              <a:t>      </a:t>
            </a:r>
            <a:r>
              <a:rPr sz="1000" cap="none">
                <a:hlinkClick r:id="rId7" action="ppaction://hlinksldjump"/>
              </a:rPr>
              <a:t>Teil IV Finanzen</a:t>
            </a:r>
            <a:r>
              <a:rPr sz="1000" cap="none"/>
              <a:t>      </a:t>
            </a:r>
            <a:r>
              <a:rPr sz="1000" cap="none">
                <a:hlinkClick r:id="rId8" action="ppaction://hlinksldjump"/>
              </a:rPr>
              <a:t>Teil V Wagnisse</a:t>
            </a:r>
            <a:r>
              <a:t>   </a:t>
            </a:r>
          </a:p>
        </p:txBody>
      </p:sp>
    </p:spTree>
  </p:cSld>
  <p:clrMapOvr>
    <a:masterClrMapping/>
  </p:clrMapOvr>
  <p:timing>
    <p:tnLst>
      <p:par>
        <p:cTn id="1" dur="indefinite" restart="never" nodeType="tmRoot"/>
      </p:par>
    </p:tnLst>
  </p:timing>
</p:sld>
</file>

<file path=ppt/slides/slide71.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D0QAAD/HwAAMAAAABQAAAAAAAAAAAD//wAAAQAAAP//AAABAA=="/>
              </a:ext>
            </a:extLst>
          </p:cNvSpPr>
          <p:nvPr>
            <p:ph type="title"/>
          </p:nvPr>
        </p:nvSpPr>
        <p:spPr>
          <a:xfrm>
            <a:off x="553720" y="474980"/>
            <a:ext cx="9163685" cy="1236345"/>
          </a:xfrm>
          <a:noFill/>
          <a:ln>
            <a:noFill/>
          </a:ln>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Cambria" pitchFamily="2" charset="0"/>
                <a:cs typeface="Basic Roman" pitchFamily="1" charset="0"/>
              </a:rPr>
              <a:t>Mission </a:t>
            </a:r>
            <a:endParaRPr sz="2400" cap="none">
              <a:solidFill>
                <a:srgbClr val="000000"/>
              </a:solidFill>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CwOgAAZycAABAAAAAmAAAACAAAAL0QAAD/HwAAMAAAABQAAAAAAAAAAAD//wAAAQAAAP//AAABAA=="/>
              </a:ext>
            </a:extLst>
          </p:cNvSpPr>
          <p:nvPr>
            <p:ph type="subTitle" idx="1"/>
          </p:nvPr>
        </p:nvSpPr>
        <p:spPr>
          <a:xfrm>
            <a:off x="553720" y="1550035"/>
            <a:ext cx="8986520" cy="4855210"/>
          </a:xfrm>
          <a:noFill/>
          <a:ln>
            <a:noFill/>
          </a:ln>
        </p:spPr>
        <p:txBody>
          <a:bodyPr vert="horz" wrap="square" lIns="91440" tIns="45720" rIns="91440" bIns="45720" numCol="1" spcCol="215900" anchor="t">
            <a:prstTxWarp prst="textNoShape">
              <a:avLst/>
            </a:prstTxWarp>
          </a:bodyPr>
          <a:lstStyle/>
          <a:p>
            <a:pPr indent="0" defTabSz="914400">
              <a:lnSpc>
                <a:spcPct val="112000"/>
              </a:lnSpc>
              <a:spcBef>
                <a:spcPts val="1275"/>
              </a:spcBef>
              <a:spcAft>
                <a:spcPts val="275"/>
              </a:spcAft>
              <a:buNone/>
              <a:tabLst/>
            </a:pPr>
            <a:br/>
            <a:r>
              <a:rPr sz="1600" cap="none">
                <a:solidFill>
                  <a:srgbClr val="000000"/>
                </a:solidFill>
                <a:latin typeface="Caladea" pitchFamily="1" charset="0"/>
                <a:ea typeface="Caladea" pitchFamily="1" charset="0"/>
                <a:cs typeface="Caladea" pitchFamily="1" charset="0"/>
              </a:rPr>
              <a:t>Das </a:t>
            </a:r>
            <a:r>
              <a:rPr sz="1600" b="1" cap="none">
                <a:solidFill>
                  <a:srgbClr val="FF0000"/>
                </a:solidFill>
                <a:latin typeface="Caladea" pitchFamily="1" charset="0"/>
                <a:ea typeface="Caladea" pitchFamily="1" charset="0"/>
                <a:cs typeface="Caladea" pitchFamily="1" charset="0"/>
              </a:rPr>
              <a:t>Buch </a:t>
            </a:r>
            <a:r>
              <a:rPr sz="1600" cap="none">
                <a:solidFill>
                  <a:srgbClr val="000000"/>
                </a:solidFill>
                <a:latin typeface="Caladea" pitchFamily="1" charset="0"/>
                <a:ea typeface="Caladea" pitchFamily="1" charset="0"/>
                <a:cs typeface="Caladea" pitchFamily="1" charset="0"/>
              </a:rPr>
              <a:t>möchte mit seinen</a:t>
            </a:r>
            <a:r>
              <a:rPr sz="1600" i="1" cap="none">
                <a:solidFill>
                  <a:srgbClr val="000000"/>
                </a:solidFill>
                <a:latin typeface="Caladea" pitchFamily="1" charset="0"/>
                <a:ea typeface="Caladea" pitchFamily="1" charset="0"/>
                <a:cs typeface="Caladea" pitchFamily="1" charset="0"/>
              </a:rPr>
              <a:t> 10 Themen </a:t>
            </a:r>
            <a:r>
              <a:rPr sz="1600" cap="none">
                <a:solidFill>
                  <a:srgbClr val="000000"/>
                </a:solidFill>
                <a:latin typeface="Caladea" pitchFamily="1" charset="0"/>
                <a:ea typeface="Caladea" pitchFamily="1" charset="0"/>
                <a:cs typeface="Caladea" pitchFamily="1" charset="0"/>
              </a:rPr>
              <a:t>die </a:t>
            </a:r>
            <a:r>
              <a:rPr sz="1600" i="1" cap="none">
                <a:solidFill>
                  <a:srgbClr val="000000"/>
                </a:solidFill>
                <a:latin typeface="Caladea" pitchFamily="1" charset="0"/>
                <a:ea typeface="Caladea" pitchFamily="1" charset="0"/>
                <a:cs typeface="Caladea" pitchFamily="1" charset="0"/>
              </a:rPr>
              <a:t>Innovation</a:t>
            </a:r>
            <a:r>
              <a:rPr sz="1600" cap="none">
                <a:solidFill>
                  <a:srgbClr val="000000"/>
                </a:solidFill>
                <a:latin typeface="Caladea" pitchFamily="1" charset="0"/>
                <a:ea typeface="Caladea" pitchFamily="1" charset="0"/>
                <a:cs typeface="Caladea" pitchFamily="1" charset="0"/>
              </a:rPr>
              <a:t> </a:t>
            </a:r>
            <a:br/>
            <a:r>
              <a:rPr sz="1600" cap="none">
                <a:solidFill>
                  <a:srgbClr val="000000"/>
                </a:solidFill>
                <a:latin typeface="Caladea" pitchFamily="1" charset="0"/>
                <a:ea typeface="Caladea" pitchFamily="1" charset="0"/>
                <a:cs typeface="Caladea" pitchFamily="1" charset="0"/>
              </a:rPr>
              <a:t>als Teilgebiet der Wirtschaftswissenschaften darstellen und anregen, </a:t>
            </a:r>
            <a:br/>
            <a:r>
              <a:rPr sz="1600" cap="none">
                <a:solidFill>
                  <a:srgbClr val="000000"/>
                </a:solidFill>
                <a:latin typeface="Caladea" pitchFamily="1" charset="0"/>
                <a:ea typeface="Caladea" pitchFamily="1" charset="0"/>
                <a:cs typeface="Caladea" pitchFamily="1" charset="0"/>
              </a:rPr>
              <a:t>unser Verständnis von der wirtschaftlichen Seite der </a:t>
            </a:r>
            <a:r>
              <a:rPr sz="1600" i="1" cap="none">
                <a:solidFill>
                  <a:srgbClr val="000000"/>
                </a:solidFill>
                <a:latin typeface="Caladea" pitchFamily="1" charset="0"/>
                <a:ea typeface="Caladea" pitchFamily="1" charset="0"/>
                <a:cs typeface="Caladea" pitchFamily="1" charset="0"/>
              </a:rPr>
              <a:t>Innovation</a:t>
            </a:r>
            <a:r>
              <a:rPr sz="1600" cap="none">
                <a:solidFill>
                  <a:srgbClr val="000000"/>
                </a:solidFill>
                <a:latin typeface="Caladea" pitchFamily="1" charset="0"/>
                <a:ea typeface="Caladea" pitchFamily="1" charset="0"/>
                <a:cs typeface="Caladea" pitchFamily="1" charset="0"/>
              </a:rPr>
              <a:t> zu vertiefen.</a:t>
            </a:r>
            <a:endParaRPr sz="1600" cap="none">
              <a:solidFill>
                <a:srgbClr val="000000"/>
              </a:solidFill>
              <a:latin typeface="Times New Roman" pitchFamily="1" charset="0"/>
              <a:ea typeface="Basic Roman" pitchFamily="1" charset="0"/>
              <a:cs typeface="Times New Roman" pitchFamily="1" charset="0"/>
            </a:endParaRPr>
          </a:p>
          <a:p>
            <a:pPr indent="0" defTabSz="914400">
              <a:lnSpc>
                <a:spcPct val="112000"/>
              </a:lnSpc>
              <a:spcBef>
                <a:spcPts val="1275"/>
              </a:spcBef>
              <a:spcAft>
                <a:spcPts val="275"/>
              </a:spcAft>
              <a:buNone/>
              <a:tabLst/>
            </a:pPr>
            <a:endParaRPr sz="1600" cap="none">
              <a:solidFill>
                <a:srgbClr val="000000"/>
              </a:solidFill>
              <a:latin typeface="Caladea" pitchFamily="1" charset="0"/>
              <a:ea typeface="Basic Roman" pitchFamily="1" charset="0"/>
              <a:cs typeface="Caladea" pitchFamily="1" charset="0"/>
            </a:endParaRPr>
          </a:p>
          <a:p>
            <a:pPr indent="0" defTabSz="914400">
              <a:lnSpc>
                <a:spcPct val="112000"/>
              </a:lnSpc>
              <a:spcBef>
                <a:spcPts val="1275"/>
              </a:spcBef>
              <a:spcAft>
                <a:spcPts val="275"/>
              </a:spcAft>
              <a:buNone/>
              <a:tabLst/>
            </a:pPr>
            <a:r>
              <a:rPr sz="1600" cap="none">
                <a:solidFill>
                  <a:srgbClr val="000000"/>
                </a:solidFill>
                <a:latin typeface="Caladea" pitchFamily="1" charset="0"/>
                <a:ea typeface="Caladea" pitchFamily="1" charset="0"/>
                <a:cs typeface="Caladea" pitchFamily="1" charset="0"/>
              </a:rPr>
              <a:t>Diese </a:t>
            </a:r>
            <a:r>
              <a:rPr sz="1600" b="1" cap="none">
                <a:solidFill>
                  <a:srgbClr val="FF0000"/>
                </a:solidFill>
                <a:latin typeface="Caladea" pitchFamily="1" charset="0"/>
                <a:ea typeface="Caladea" pitchFamily="1" charset="0"/>
                <a:cs typeface="Caladea" pitchFamily="1" charset="0"/>
              </a:rPr>
              <a:t>Präsentation </a:t>
            </a:r>
            <a:r>
              <a:rPr sz="1600" cap="none">
                <a:solidFill>
                  <a:srgbClr val="000000"/>
                </a:solidFill>
                <a:latin typeface="Caladea" pitchFamily="1" charset="0"/>
                <a:ea typeface="Caladea" pitchFamily="1" charset="0"/>
                <a:cs typeface="Caladea" pitchFamily="1" charset="0"/>
              </a:rPr>
              <a:t>hebt </a:t>
            </a:r>
            <a:r>
              <a:rPr sz="1600" i="1" cap="none">
                <a:latin typeface="Caladea" pitchFamily="1" charset="0"/>
                <a:ea typeface="Caladea" pitchFamily="1" charset="0"/>
                <a:cs typeface="Caladea" pitchFamily="1" charset="0"/>
              </a:rPr>
              <a:t>Kernpunkte</a:t>
            </a:r>
            <a:r>
              <a:rPr sz="1600" cap="none">
                <a:solidFill>
                  <a:srgbClr val="000000"/>
                </a:solidFill>
                <a:latin typeface="Caladea" pitchFamily="1" charset="0"/>
                <a:ea typeface="Caladea" pitchFamily="1" charset="0"/>
                <a:cs typeface="Caladea" pitchFamily="1" charset="0"/>
              </a:rPr>
              <a:t> hervor und gliedert sich in fünf Teile:</a:t>
            </a:r>
            <a:br/>
            <a:r>
              <a:rPr sz="1600" cap="none">
                <a:solidFill>
                  <a:srgbClr val="000000"/>
                </a:solidFill>
                <a:latin typeface="Caladea" pitchFamily="1" charset="0"/>
                <a:ea typeface="Caladea" pitchFamily="1" charset="0"/>
                <a:cs typeface="Caladea" pitchFamily="1" charset="0"/>
              </a:rPr>
              <a:t>	</a:t>
            </a:r>
            <a:r>
              <a:rPr sz="1600" b="1" cap="none">
                <a:solidFill>
                  <a:schemeClr val="accent5"/>
                </a:solidFill>
                <a:latin typeface="Caladea" pitchFamily="1" charset="0"/>
                <a:ea typeface="Caladea" pitchFamily="1" charset="0"/>
                <a:cs typeface="Caladea" pitchFamily="1" charset="0"/>
              </a:rPr>
              <a:t>Wandel</a:t>
            </a:r>
            <a:r>
              <a:rPr sz="1600" cap="none">
                <a:solidFill>
                  <a:srgbClr val="000000"/>
                </a:solidFill>
                <a:latin typeface="Caladea" pitchFamily="1" charset="0"/>
                <a:ea typeface="Caladea" pitchFamily="1" charset="0"/>
                <a:cs typeface="Caladea" pitchFamily="1" charset="0"/>
              </a:rPr>
              <a:t> 		= Teil I </a:t>
            </a:r>
            <a:r>
              <a:rPr sz="1600" cap="none">
                <a:solidFill>
                  <a:srgbClr val="000000"/>
                </a:solidFill>
                <a:latin typeface="Cambria" pitchFamily="2" charset="0"/>
                <a:ea typeface="Cambria" pitchFamily="2" charset="0"/>
                <a:cs typeface="Cambria" pitchFamily="2" charset="0"/>
              </a:rPr>
              <a:t>   ~</a:t>
            </a:r>
            <a:r>
              <a:rPr sz="1600" cap="none">
                <a:solidFill>
                  <a:srgbClr val="000000"/>
                </a:solidFill>
                <a:latin typeface="Caladea" pitchFamily="1" charset="0"/>
                <a:ea typeface="Caladea" pitchFamily="1" charset="0"/>
                <a:cs typeface="Caladea" pitchFamily="1" charset="0"/>
              </a:rPr>
              <a:t>Buchkapitel 1 und 2</a:t>
            </a:r>
            <a:br/>
            <a:r>
              <a:rPr sz="1600" b="1" cap="none">
                <a:solidFill>
                  <a:schemeClr val="accent5"/>
                </a:solidFill>
                <a:latin typeface="Caladea" pitchFamily="1" charset="0"/>
                <a:ea typeface="Caladea" pitchFamily="1" charset="0"/>
                <a:cs typeface="Caladea" pitchFamily="1" charset="0"/>
              </a:rPr>
              <a:t>	Produkt und Markt </a:t>
            </a:r>
            <a:r>
              <a:rPr sz="1600" cap="none">
                <a:solidFill>
                  <a:srgbClr val="000000"/>
                </a:solidFill>
                <a:latin typeface="Caladea" pitchFamily="1" charset="0"/>
                <a:ea typeface="Caladea" pitchFamily="1" charset="0"/>
                <a:cs typeface="Caladea" pitchFamily="1" charset="0"/>
              </a:rPr>
              <a:t>= Teil II </a:t>
            </a:r>
            <a:r>
              <a:rPr sz="1600" cap="none">
                <a:solidFill>
                  <a:srgbClr val="000000"/>
                </a:solidFill>
                <a:latin typeface="Cambria" pitchFamily="2" charset="0"/>
                <a:ea typeface="Cambria" pitchFamily="2" charset="0"/>
                <a:cs typeface="Cambria" pitchFamily="2" charset="0"/>
              </a:rPr>
              <a:t> ~</a:t>
            </a:r>
            <a:r>
              <a:rPr sz="1600" cap="none">
                <a:solidFill>
                  <a:srgbClr val="000000"/>
                </a:solidFill>
                <a:latin typeface="Caladea" pitchFamily="1" charset="0"/>
                <a:ea typeface="Caladea" pitchFamily="1" charset="0"/>
                <a:cs typeface="Caladea" pitchFamily="1" charset="0"/>
              </a:rPr>
              <a:t> Buchkapitel 3 und 4</a:t>
            </a:r>
            <a:br/>
            <a:r>
              <a:rPr sz="1600" cap="none">
                <a:solidFill>
                  <a:srgbClr val="000000"/>
                </a:solidFill>
                <a:latin typeface="Caladea" pitchFamily="1" charset="0"/>
                <a:ea typeface="Caladea" pitchFamily="1" charset="0"/>
                <a:cs typeface="Caladea" pitchFamily="1" charset="0"/>
              </a:rPr>
              <a:t>	</a:t>
            </a:r>
            <a:r>
              <a:rPr sz="1600" b="1" cap="none">
                <a:solidFill>
                  <a:schemeClr val="accent5"/>
                </a:solidFill>
                <a:latin typeface="Caladea" pitchFamily="1" charset="0"/>
                <a:ea typeface="Caladea" pitchFamily="1" charset="0"/>
                <a:cs typeface="Caladea" pitchFamily="1" charset="0"/>
              </a:rPr>
              <a:t>Planung und Entscheidung</a:t>
            </a:r>
            <a:r>
              <a:rPr sz="1600" cap="none">
                <a:solidFill>
                  <a:srgbClr val="000000"/>
                </a:solidFill>
                <a:latin typeface="Caladea" pitchFamily="1" charset="0"/>
                <a:ea typeface="Caladea" pitchFamily="1" charset="0"/>
                <a:cs typeface="Caladea" pitchFamily="1" charset="0"/>
              </a:rPr>
              <a:t>   = Teil II </a:t>
            </a:r>
            <a:r>
              <a:rPr sz="1600" cap="none">
                <a:solidFill>
                  <a:srgbClr val="000000"/>
                </a:solidFill>
                <a:latin typeface="Cambria" pitchFamily="2" charset="0"/>
                <a:ea typeface="Cambria" pitchFamily="2" charset="0"/>
                <a:cs typeface="Cambria" pitchFamily="2" charset="0"/>
              </a:rPr>
              <a:t>~</a:t>
            </a:r>
            <a:r>
              <a:rPr sz="1600" cap="none">
                <a:solidFill>
                  <a:srgbClr val="000000"/>
                </a:solidFill>
                <a:latin typeface="Caladea" pitchFamily="1" charset="0"/>
                <a:ea typeface="Caladea" pitchFamily="1" charset="0"/>
                <a:cs typeface="Caladea" pitchFamily="1" charset="0"/>
              </a:rPr>
              <a:t> Buchkapitel 5 und 6)</a:t>
            </a:r>
            <a:br/>
            <a:r>
              <a:rPr sz="1600" cap="none">
                <a:solidFill>
                  <a:srgbClr val="000000"/>
                </a:solidFill>
                <a:latin typeface="Caladea" pitchFamily="1" charset="0"/>
                <a:ea typeface="Caladea" pitchFamily="1" charset="0"/>
                <a:cs typeface="Caladea" pitchFamily="1" charset="0"/>
              </a:rPr>
              <a:t>	</a:t>
            </a:r>
            <a:r>
              <a:rPr sz="1600" b="1" cap="none">
                <a:solidFill>
                  <a:schemeClr val="accent5"/>
                </a:solidFill>
                <a:latin typeface="Caladea" pitchFamily="1" charset="0"/>
                <a:ea typeface="Caladea" pitchFamily="1" charset="0"/>
                <a:cs typeface="Caladea" pitchFamily="1" charset="0"/>
              </a:rPr>
              <a:t>Finanzen</a:t>
            </a:r>
            <a:r>
              <a:rPr sz="1600" cap="none">
                <a:solidFill>
                  <a:srgbClr val="000000"/>
                </a:solidFill>
                <a:latin typeface="Caladea" pitchFamily="1" charset="0"/>
                <a:ea typeface="Caladea" pitchFamily="1" charset="0"/>
                <a:cs typeface="Caladea" pitchFamily="1" charset="0"/>
              </a:rPr>
              <a:t> 		= Teil IV </a:t>
            </a:r>
            <a:r>
              <a:rPr sz="1600" cap="none">
                <a:solidFill>
                  <a:srgbClr val="000000"/>
                </a:solidFill>
                <a:latin typeface="Cambria" pitchFamily="2" charset="0"/>
                <a:ea typeface="Cambria" pitchFamily="2" charset="0"/>
                <a:cs typeface="Cambria" pitchFamily="2" charset="0"/>
              </a:rPr>
              <a:t>~</a:t>
            </a:r>
            <a:r>
              <a:rPr sz="1600" cap="none">
                <a:solidFill>
                  <a:srgbClr val="000000"/>
                </a:solidFill>
                <a:latin typeface="Caladea" pitchFamily="1" charset="0"/>
                <a:ea typeface="Caladea" pitchFamily="1" charset="0"/>
                <a:cs typeface="Caladea" pitchFamily="1" charset="0"/>
              </a:rPr>
              <a:t> </a:t>
            </a:r>
            <a:r>
              <a:rPr sz="1600" cap="none">
                <a:solidFill>
                  <a:srgbClr val="000000"/>
                </a:solidFill>
                <a:latin typeface="Caladea" pitchFamily="1" charset="0"/>
                <a:ea typeface="Caladea" pitchFamily="1" charset="0"/>
                <a:cs typeface="Caladea" pitchFamily="1" charset="0"/>
              </a:rPr>
              <a:t>Buchkapitel 7 und 8</a:t>
            </a:r>
            <a:br/>
            <a:r>
              <a:rPr sz="1600" cap="none">
                <a:solidFill>
                  <a:srgbClr val="000000"/>
                </a:solidFill>
                <a:latin typeface="Caladea" pitchFamily="1" charset="0"/>
                <a:ea typeface="Caladea" pitchFamily="1" charset="0"/>
                <a:cs typeface="Caladea" pitchFamily="1" charset="0"/>
              </a:rPr>
              <a:t>	</a:t>
            </a:r>
            <a:r>
              <a:rPr sz="1600" b="1" cap="none">
                <a:solidFill>
                  <a:schemeClr val="accent5"/>
                </a:solidFill>
                <a:latin typeface="Caladea" pitchFamily="1" charset="0"/>
                <a:ea typeface="Caladea" pitchFamily="1" charset="0"/>
                <a:cs typeface="Caladea" pitchFamily="1" charset="0"/>
              </a:rPr>
              <a:t>Wagnisse</a:t>
            </a:r>
            <a:r>
              <a:rPr sz="1600" cap="none">
                <a:solidFill>
                  <a:srgbClr val="000000"/>
                </a:solidFill>
                <a:latin typeface="Caladea" pitchFamily="1" charset="0"/>
                <a:ea typeface="Caladea" pitchFamily="1" charset="0"/>
                <a:cs typeface="Caladea" pitchFamily="1" charset="0"/>
              </a:rPr>
              <a:t> 	= Teil V </a:t>
            </a:r>
            <a:r>
              <a:rPr sz="1600" cap="none">
                <a:solidFill>
                  <a:srgbClr val="000000"/>
                </a:solidFill>
                <a:latin typeface="Cambria" pitchFamily="2" charset="0"/>
                <a:ea typeface="Cambria" pitchFamily="2" charset="0"/>
                <a:cs typeface="Cambria" pitchFamily="2" charset="0"/>
              </a:rPr>
              <a:t>  ~</a:t>
            </a:r>
            <a:r>
              <a:rPr sz="1600" cap="none">
                <a:solidFill>
                  <a:srgbClr val="000000"/>
                </a:solidFill>
                <a:latin typeface="Caladea" pitchFamily="1" charset="0"/>
                <a:ea typeface="Caladea" pitchFamily="1" charset="0"/>
                <a:cs typeface="Caladea" pitchFamily="1" charset="0"/>
              </a:rPr>
              <a:t> </a:t>
            </a:r>
            <a:r>
              <a:rPr sz="1600" cap="none">
                <a:solidFill>
                  <a:srgbClr val="000000"/>
                </a:solidFill>
                <a:latin typeface="Caladea" pitchFamily="1" charset="0"/>
                <a:ea typeface="Caladea" pitchFamily="1" charset="0"/>
                <a:cs typeface="Caladea" pitchFamily="1" charset="0"/>
              </a:rPr>
              <a:t>Buchkapitel 9 und 10</a:t>
            </a:r>
            <a:br/>
            <a:endParaRPr sz="1600" cap="none">
              <a:solidFill>
                <a:srgbClr val="000000"/>
              </a:solidFill>
              <a:latin typeface="Caladea" pitchFamily="1" charset="0"/>
              <a:ea typeface="Caladea" pitchFamily="1" charset="0"/>
              <a:cs typeface="Caladea" pitchFamily="1" charset="0"/>
            </a:endParaRPr>
          </a:p>
          <a:p>
            <a:pPr indent="0" defTabSz="914400">
              <a:lnSpc>
                <a:spcPct val="112000"/>
              </a:lnSpc>
              <a:spcBef>
                <a:spcPts val="1275"/>
              </a:spcBef>
              <a:spcAft>
                <a:spcPts val="275"/>
              </a:spcAft>
              <a:buNone/>
              <a:tabLst/>
            </a:pPr>
            <a:r>
              <a:rPr sz="1600" cap="none">
                <a:solidFill>
                  <a:srgbClr val="000000"/>
                </a:solidFill>
                <a:latin typeface="Cambria" pitchFamily="2" charset="0"/>
                <a:ea typeface="Cambria" pitchFamily="2" charset="0"/>
                <a:cs typeface="Arial" pitchFamily="2" charset="0"/>
              </a:rPr>
              <a:t>Zu jedem der zehn Buchkapitel werden 12 </a:t>
            </a:r>
            <a:r>
              <a:rPr sz="1600" b="1" cap="none">
                <a:solidFill>
                  <a:srgbClr val="FF0000"/>
                </a:solidFill>
                <a:latin typeface="Cambria" pitchFamily="2" charset="0"/>
                <a:ea typeface="Cambria" pitchFamily="2" charset="0"/>
                <a:cs typeface="Arial" pitchFamily="2" charset="0"/>
              </a:rPr>
              <a:t>Lernfragen </a:t>
            </a:r>
            <a:r>
              <a:rPr sz="1600" cap="none">
                <a:solidFill>
                  <a:srgbClr val="000000"/>
                </a:solidFill>
                <a:latin typeface="Cambria" pitchFamily="2" charset="0"/>
                <a:ea typeface="Cambria" pitchFamily="2" charset="0"/>
                <a:cs typeface="Arial" pitchFamily="2" charset="0"/>
              </a:rPr>
              <a:t>gestellt, die der Selbstkontrolle dienen. </a:t>
            </a:r>
            <a:endParaRPr sz="1600" cap="none">
              <a:solidFill>
                <a:srgbClr val="000000"/>
              </a:solidFill>
              <a:latin typeface="Cambria" pitchFamily="2" charset="0"/>
              <a:ea typeface="Cambria" pitchFamily="2" charset="0"/>
              <a:cs typeface="Arial" pitchFamily="2" charset="0"/>
            </a:endParaRPr>
          </a:p>
          <a:p>
            <a:pPr indent="0" defTabSz="914400">
              <a:lnSpc>
                <a:spcPct val="112000"/>
              </a:lnSpc>
              <a:spcBef>
                <a:spcPts val="1275"/>
              </a:spcBef>
              <a:spcAft>
                <a:spcPts val="275"/>
              </a:spcAft>
              <a:buNone/>
              <a:tabLst>
                <a:tab pos="0" algn="l"/>
              </a:tabLst>
            </a:pPr>
            <a:r>
              <a:rPr sz="1600" cap="none">
                <a:solidFill>
                  <a:srgbClr val="000000"/>
                </a:solidFill>
                <a:latin typeface="Cambria" pitchFamily="2" charset="0"/>
                <a:ea typeface="Cambria" pitchFamily="2" charset="0"/>
                <a:cs typeface="Arial" pitchFamily="2" charset="0"/>
              </a:rPr>
              <a:t>    </a:t>
            </a:r>
            <a:endParaRPr sz="1600" cap="none">
              <a:solidFill>
                <a:srgbClr val="000000"/>
              </a:solidFill>
            </a:endParaRPr>
          </a:p>
        </p:txBody>
      </p:sp>
      <p:sp>
        <p:nvSpPr>
          <p:cNvPr id="4"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Hg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AAAAAAAAAAAMAAAABQAAAAAAAAAAAD//wAAAQAAAP//AAABAA=="/>
              </a:ext>
            </a:extLst>
          </p:cNvSpPr>
          <p:nvPr>
            <p:ph type="sldNum" idx="12"/>
          </p:nvPr>
        </p:nvSpPr>
        <p:spPr/>
        <p:txBody>
          <a:bodyPr/>
          <a:lstStyle/>
          <a:p>
            <a:pPr/>
            <a:fld id="{42B1F8F4-BAAF-E40E-E109-4C5BB6471719}" type="slidenum">
              <a:t>71</a:t>
            </a:fld>
          </a:p>
        </p:txBody>
      </p:sp>
      <p:pic>
        <p:nvPicPr>
          <p:cNvPr id="6" name="Grafik1"/>
          <p:cNvPicPr>
            <a:extLst>
              <a:ext uri="smNativeData">
                <pr:smNativeData xmlns:pr="smNativeData" xmlns="smNativeData" val="SMDATA_18_7o81aRMAAAAlAAAAEQ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AAAAA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Lo8AAAkAwAAw0cAAPYSAAAQAAAAJgAAAAgAAAD//////////zAAAAAUAAAAAAAAAAAA//8AAAEAAAD//wAAAQA="/>
              </a:ext>
            </a:extLst>
          </p:cNvPicPr>
          <p:nvPr/>
        </p:nvPicPr>
        <p:blipFill>
          <a:blip r:embed="rId3"/>
          <a:stretch>
            <a:fillRect/>
          </a:stretch>
        </p:blipFill>
        <p:spPr>
          <a:xfrm>
            <a:off x="9871710" y="510540"/>
            <a:ext cx="1793875" cy="2571750"/>
          </a:xfrm>
          <a:prstGeom prst="rect">
            <a:avLst/>
          </a:prstGeom>
          <a:noFill/>
          <a:ln>
            <a:noFill/>
          </a:ln>
          <a:effectLst/>
        </p:spPr>
      </p:pic>
    </p:spTree>
  </p:cSld>
  <p:clrMapOvr>
    <a:masterClrMapping/>
  </p:clrMapOvr>
  <p:timing>
    <p:tnLst>
      <p:par>
        <p:cTn id="1" dur="indefinite" restart="never" nodeType="tmRoot"/>
      </p:par>
    </p:tnLst>
  </p:timing>
</p:sld>
</file>

<file path=ppt/slides/slide72.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DAZ2E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H1w////////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rgbClr val="FF0000"/>
                </a:solidFill>
                <a:latin typeface="Cambria" pitchFamily="2" charset="0"/>
                <a:ea typeface="Basic Roman" pitchFamily="1" charset="0"/>
                <a:cs typeface="Basic Roman" pitchFamily="1" charset="0"/>
              </a:rPr>
              <a:t>Wandel</a:t>
            </a:r>
            <a:r>
              <a:rPr sz="2400" b="1" cap="none">
                <a:solidFill>
                  <a:schemeClr val="accent5"/>
                </a:solidFill>
                <a:latin typeface="Cambria" pitchFamily="2" charset="0"/>
                <a:ea typeface="Basic Roman" pitchFamily="1" charset="0"/>
                <a:cs typeface="Basic Roman" pitchFamily="1" charset="0"/>
              </a:rPr>
              <a:t> = Teil I ~ Buchkapitel 1 und 2 </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CEF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661A7C47-098B-4F8A-C5A2-FFDF32EC33AA}" type="slidenum">
              <a:t>72</a:t>
            </a:fld>
          </a:p>
        </p:txBody>
      </p:sp>
      <p:sp>
        <p:nvSpPr>
          <p:cNvPr id="5" name="Folienuntertitel1"/>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Ckm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gwMAANwKAADIOwAAGyIAABAAAAAmAAAACAAAAP//////////MAAAABQAAAAAAAAAAAD//wAAAQAAAP//AAABAA=="/>
              </a:ext>
            </a:extLst>
          </p:cNvSpPr>
          <p:nvPr/>
        </p:nvSpPr>
        <p:spPr>
          <a:xfrm>
            <a:off x="570865" y="1765300"/>
            <a:ext cx="9147175" cy="3778885"/>
          </a:xfrm>
          <a:prstGeom prst="rect">
            <a:avLst/>
          </a:prstGeom>
          <a:noFill/>
          <a:ln>
            <a:noFill/>
          </a:ln>
          <a:effectLst/>
        </p:spPr>
        <p:txBody>
          <a:bodyPr vert="horz" wrap="square" lIns="91440" tIns="45720" rIns="91440" bIns="45720" numCol="1" spcCol="215900" anchor="t"/>
          <a:lstStyle/>
          <a:p>
            <a:pPr marL="685800" indent="-342900" defTabSz="914400">
              <a:lnSpc>
                <a:spcPct val="110000"/>
              </a:lnSpc>
              <a:spcBef>
                <a:spcPts val="995"/>
              </a:spcBef>
              <a:buFont typeface="Wingdings" pitchFamily="2" charset="2"/>
              <a:buChar char=""/>
              <a:tabLst>
                <a:tab pos="0" algn="l"/>
              </a:tabLst>
              <a:defRPr sz="1600" cap="none">
                <a:latin typeface="Cambria" pitchFamily="2" charset="0"/>
                <a:ea typeface="Arial" pitchFamily="2" charset="0"/>
                <a:cs typeface="Arial" pitchFamily="2" charset="0"/>
              </a:defRPr>
            </a:pPr>
          </a:p>
          <a:p>
            <a:pPr marL="685800" indent="-342900" defTabSz="914400">
              <a:lnSpc>
                <a:spcPct val="110000"/>
              </a:lnSpc>
              <a:spcBef>
                <a:spcPts val="995"/>
              </a:spcBef>
              <a:buFont typeface="Wingdings" pitchFamily="2" charset="2"/>
              <a:buChar char=""/>
              <a:tabLst>
                <a:tab pos="0" algn="l"/>
              </a:tabLst>
              <a:defRPr sz="1600" cap="none">
                <a:latin typeface="Cambria" pitchFamily="2" charset="0"/>
                <a:ea typeface="Arial" pitchFamily="2" charset="0"/>
                <a:cs typeface="Arial" pitchFamily="2" charset="0"/>
              </a:defRPr>
            </a:pPr>
            <a:r>
              <a:rPr cap="none">
                <a:solidFill>
                  <a:srgbClr val="000000"/>
                </a:solidFill>
              </a:rPr>
              <a:t>Innovation ist ein sichtbarer Sprung zu neuer Nützlichkeit bei breiter Akzeptanz, kurz:</a:t>
            </a:r>
            <a:br/>
            <a:br/>
            <a:r>
              <a:rPr b="1" cap="none">
                <a:solidFill>
                  <a:srgbClr val="FF0000"/>
                </a:solidFill>
              </a:rPr>
              <a:t>		Innovation</a:t>
            </a:r>
            <a:r>
              <a:rPr cap="none">
                <a:solidFill>
                  <a:srgbClr val="000000"/>
                </a:solidFill>
              </a:rPr>
              <a:t> = Neuheit + Nutzen + positive Externalitäten</a:t>
            </a:r>
            <a:br/>
            <a:br/>
            <a:r>
              <a:rPr cap="none">
                <a:solidFill>
                  <a:srgbClr val="000000"/>
                </a:solidFill>
              </a:rPr>
              <a:t>Die positiven Externalitäten: </a:t>
            </a:r>
            <a:r>
              <a:rPr i="1" cap="none">
                <a:solidFill>
                  <a:srgbClr val="000000"/>
                </a:solidFill>
              </a:rPr>
              <a:t>Wachstum</a:t>
            </a:r>
            <a:r>
              <a:rPr cap="none">
                <a:solidFill>
                  <a:srgbClr val="000000"/>
                </a:solidFill>
              </a:rPr>
              <a:t> </a:t>
            </a:r>
            <a:r>
              <a:rPr cap="none">
                <a:solidFill>
                  <a:srgbClr val="000000"/>
                </a:solidFill>
                <a:latin typeface="Wingbats" pitchFamily="0" charset="2"/>
                <a:ea typeface="Arial" pitchFamily="2" charset="0"/>
                <a:cs typeface="Arial" pitchFamily="2" charset="0"/>
              </a:rPr>
              <a:t></a:t>
            </a:r>
            <a:r>
              <a:rPr cap="none">
                <a:solidFill>
                  <a:srgbClr val="000000"/>
                </a:solidFill>
              </a:rPr>
              <a:t>, </a:t>
            </a:r>
            <a:r>
              <a:rPr i="1" cap="none">
                <a:solidFill>
                  <a:srgbClr val="000000"/>
                </a:solidFill>
              </a:rPr>
              <a:t>Lebenstandard</a:t>
            </a:r>
            <a:r>
              <a:rPr cap="none">
                <a:solidFill>
                  <a:srgbClr val="000000"/>
                </a:solidFill>
              </a:rPr>
              <a:t> </a:t>
            </a:r>
            <a:r>
              <a:rPr cap="none">
                <a:solidFill>
                  <a:srgbClr val="000000"/>
                </a:solidFill>
                <a:latin typeface="Wingbats" pitchFamily="0" charset="2"/>
                <a:ea typeface="Arial" pitchFamily="2" charset="0"/>
                <a:cs typeface="Arial" pitchFamily="2" charset="0"/>
              </a:rPr>
              <a:t></a:t>
            </a:r>
            <a:r>
              <a:rPr cap="none">
                <a:solidFill>
                  <a:srgbClr val="000000"/>
                </a:solidFill>
              </a:rPr>
              <a:t> und </a:t>
            </a:r>
            <a:r>
              <a:rPr i="1" cap="none">
                <a:solidFill>
                  <a:srgbClr val="000000"/>
                </a:solidFill>
              </a:rPr>
              <a:t>Ressourceneinsatz</a:t>
            </a:r>
            <a:r>
              <a:rPr cap="none">
                <a:solidFill>
                  <a:srgbClr val="000000"/>
                </a:solidFill>
              </a:rPr>
              <a:t> </a:t>
            </a:r>
            <a:r>
              <a:rPr cap="none">
                <a:solidFill>
                  <a:srgbClr val="000000"/>
                </a:solidFill>
                <a:latin typeface="Wingbats" pitchFamily="0" charset="2"/>
                <a:ea typeface="Arial" pitchFamily="2" charset="0"/>
                <a:cs typeface="Arial" pitchFamily="2" charset="0"/>
              </a:rPr>
              <a:t></a:t>
            </a:r>
            <a:r>
              <a:rPr cap="none">
                <a:solidFill>
                  <a:srgbClr val="000000"/>
                </a:solidFill>
              </a:rPr>
              <a:t>. </a:t>
            </a:r>
            <a:br/>
            <a:endParaRPr cap="none">
              <a:solidFill>
                <a:srgbClr val="000000"/>
              </a:solidFill>
            </a:endParaRPr>
          </a:p>
          <a:p>
            <a:pPr marL="685800" indent="-342900" defTabSz="914400">
              <a:lnSpc>
                <a:spcPct val="110000"/>
              </a:lnSpc>
              <a:spcBef>
                <a:spcPts val="995"/>
              </a:spcBef>
              <a:buFont typeface="Wingdings" pitchFamily="2" charset="2"/>
              <a:buChar char=""/>
              <a:tabLst>
                <a:tab pos="0" algn="l"/>
              </a:tabLst>
              <a:defRPr sz="1600" cap="none">
                <a:latin typeface="Cambria" pitchFamily="2" charset="0"/>
                <a:ea typeface="Arial" pitchFamily="2" charset="0"/>
                <a:cs typeface="Arial" pitchFamily="2" charset="0"/>
              </a:defRPr>
            </a:pPr>
            <a:r>
              <a:rPr cap="none">
                <a:solidFill>
                  <a:srgbClr val="000000"/>
                </a:solidFill>
              </a:rPr>
              <a:t>Der </a:t>
            </a:r>
            <a:r>
              <a:rPr b="1" cap="none">
                <a:solidFill>
                  <a:srgbClr val="FF0000"/>
                </a:solidFill>
              </a:rPr>
              <a:t>Prozess der Innovation</a:t>
            </a:r>
            <a:r>
              <a:rPr cap="none">
                <a:solidFill>
                  <a:srgbClr val="000000"/>
                </a:solidFill>
              </a:rPr>
              <a:t> umfasst drei Phasen: </a:t>
            </a:r>
            <a:br/>
            <a:r>
              <a:rPr cap="none">
                <a:solidFill>
                  <a:srgbClr val="000000"/>
                </a:solidFill>
              </a:rPr>
              <a:t>1. Produktentwicklung, 2. Markteinführung, 3. Marktdurchdringung</a:t>
            </a:r>
            <a:br/>
            <a:br/>
            <a:r>
              <a:rPr cap="none">
                <a:solidFill>
                  <a:srgbClr val="000000"/>
                </a:solidFill>
              </a:rPr>
              <a:t> </a:t>
            </a:r>
            <a:endParaRPr cap="none">
              <a:solidFill>
                <a:srgbClr val="000000"/>
              </a:solidFill>
            </a:endParaRPr>
          </a:p>
          <a:p>
            <a:pPr marL="685800" indent="-342900" defTabSz="914400">
              <a:lnSpc>
                <a:spcPct val="110000"/>
              </a:lnSpc>
              <a:spcBef>
                <a:spcPts val="995"/>
              </a:spcBef>
              <a:buFont typeface="Wingdings" pitchFamily="2" charset="2"/>
              <a:buChar char=""/>
              <a:tabLst>
                <a:tab pos="0" algn="l"/>
              </a:tabLst>
              <a:defRPr sz="1600" cap="none">
                <a:latin typeface="Cambria" pitchFamily="2" charset="0"/>
                <a:ea typeface="Arial" pitchFamily="2" charset="0"/>
                <a:cs typeface="Arial" pitchFamily="2" charset="0"/>
              </a:defRPr>
            </a:pPr>
            <a:r>
              <a:rPr cap="none">
                <a:solidFill>
                  <a:srgbClr val="000000"/>
                </a:solidFill>
              </a:rPr>
              <a:t>Joel Mokyr: Die wichtigste Grundlage dafür, dass Innovationen aufkommen und akzeptiert werden, ist das </a:t>
            </a:r>
            <a:r>
              <a:rPr b="1" cap="none">
                <a:solidFill>
                  <a:srgbClr val="FF0000"/>
                </a:solidFill>
              </a:rPr>
              <a:t>nützliche</a:t>
            </a:r>
            <a:r>
              <a:rPr cap="none">
                <a:solidFill>
                  <a:srgbClr val="000000"/>
                </a:solidFill>
              </a:rPr>
              <a:t> </a:t>
            </a:r>
            <a:r>
              <a:rPr b="1" cap="none">
                <a:solidFill>
                  <a:srgbClr val="FF0000"/>
                </a:solidFill>
              </a:rPr>
              <a:t>Wissen</a:t>
            </a:r>
            <a:r>
              <a:rPr cap="none">
                <a:solidFill>
                  <a:srgbClr val="000000"/>
                </a:solidFill>
              </a:rPr>
              <a:t> (= die Verbindung von wissenschaftlichem Verständnis und Kenntnisse praktischer Anwendung). </a:t>
            </a:r>
            <a:br/>
            <a:br/>
            <a:endParaRPr cap="none">
              <a:solidFill>
                <a:srgbClr val="000000"/>
              </a:solidFill>
            </a:endParaRPr>
          </a:p>
        </p:txBody>
      </p:sp>
    </p:spTree>
  </p:cSld>
  <p:clrMapOvr>
    <a:masterClrMapping/>
  </p:clrMapOvr>
  <p:timing>
    <p:tnLst>
      <p:par>
        <p:cTn id="1" dur="indefinite" restart="never" nodeType="tmRoot"/>
      </p:par>
    </p:tnLst>
  </p:timing>
</p:sld>
</file>

<file path=ppt/slides/slide73.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DBf/0Q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D0QAAD//8EB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defRPr cap="none">
                <a:solidFill>
                  <a:srgbClr val="FF0000"/>
                </a:solidFill>
              </a:defRPr>
            </a:pPr>
            <a:r>
              <a:rPr sz="2400" b="1" cap="none">
                <a:latin typeface="Cambria" pitchFamily="2" charset="0"/>
                <a:ea typeface="Basic Roman" pitchFamily="1" charset="0"/>
                <a:cs typeface="Basic Roman" pitchFamily="1" charset="0"/>
              </a:rPr>
              <a:t>Produkt und Markt </a:t>
            </a:r>
            <a:r>
              <a:rPr sz="2400" b="1" cap="none">
                <a:solidFill>
                  <a:schemeClr val="accent5"/>
                </a:solidFill>
                <a:latin typeface="Cambria" pitchFamily="2" charset="0"/>
                <a:ea typeface="Basic Roman" pitchFamily="1" charset="0"/>
                <a:cs typeface="Basic Roman" pitchFamily="1" charset="0"/>
              </a:rPr>
              <a:t>  = Teil II  ~  Buchkapitel 3 und 4 </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34FC6813-5DD9-A99E-9744-ABCB260A61FE}" type="slidenum">
              <a:t>73</a:t>
            </a:fld>
          </a:p>
        </p:txBody>
      </p:sp>
      <p:sp>
        <p:nvSpPr>
          <p:cNvPr id="5" name="Folienuntertitel1"/>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gwMAANwKAADIOwAAGyIAABAAAAAmAAAACAAAAP//////////MAAAABQAAAAAAAAAAAD//wAAAQAAAP//AAABAA=="/>
              </a:ext>
            </a:extLst>
          </p:cNvSpPr>
          <p:nvPr/>
        </p:nvSpPr>
        <p:spPr>
          <a:xfrm>
            <a:off x="570865" y="1765300"/>
            <a:ext cx="9147175" cy="3778885"/>
          </a:xfrm>
          <a:prstGeom prst="rect">
            <a:avLst/>
          </a:prstGeom>
          <a:noFill/>
          <a:ln>
            <a:noFill/>
          </a:ln>
          <a:effectLst/>
        </p:spPr>
        <p:txBody>
          <a:bodyPr vert="horz" wrap="square" lIns="91440" tIns="45720" rIns="91440" bIns="45720" numCol="1" spcCol="215900" anchor="t"/>
          <a:lstStyle/>
          <a:p>
            <a:pPr marL="685800" indent="-342900" defTabSz="914400">
              <a:lnSpc>
                <a:spcPct val="110000"/>
              </a:lnSpc>
              <a:spcBef>
                <a:spcPts val="995"/>
              </a:spcBef>
              <a:buFont typeface="Wingdings" pitchFamily="2" charset="2"/>
              <a:buChar char=""/>
              <a:tabLst>
                <a:tab pos="0" algn="l"/>
              </a:tabLst>
              <a:defRPr sz="1600" cap="none">
                <a:latin typeface="Cambria" pitchFamily="2" charset="0"/>
                <a:ea typeface="Arial" pitchFamily="2" charset="0"/>
                <a:cs typeface="Arial" pitchFamily="2" charset="0"/>
              </a:defRPr>
            </a:pPr>
          </a:p>
          <a:p>
            <a:pPr marL="685800" indent="-342900" defTabSz="914400">
              <a:lnSpc>
                <a:spcPct val="110000"/>
              </a:lnSpc>
              <a:spcBef>
                <a:spcPts val="995"/>
              </a:spcBef>
              <a:buFont typeface="Wingdings" pitchFamily="2" charset="2"/>
              <a:buChar char=""/>
              <a:tabLst>
                <a:tab pos="0" algn="l"/>
              </a:tabLst>
              <a:defRPr sz="1600" cap="none">
                <a:latin typeface="Cambria" pitchFamily="2" charset="0"/>
                <a:ea typeface="Arial" pitchFamily="2" charset="0"/>
                <a:cs typeface="Arial" pitchFamily="2" charset="0"/>
              </a:defRPr>
            </a:pPr>
            <a:r>
              <a:rPr b="1" cap="none">
                <a:solidFill>
                  <a:srgbClr val="FF0000"/>
                </a:solidFill>
              </a:rPr>
              <a:t>Schumpeter</a:t>
            </a:r>
            <a:r>
              <a:rPr cap="none">
                <a:solidFill>
                  <a:srgbClr val="000000"/>
                </a:solidFill>
              </a:rPr>
              <a:t> betont die </a:t>
            </a:r>
            <a:r>
              <a:rPr i="1" cap="none">
                <a:solidFill>
                  <a:srgbClr val="000000"/>
                </a:solidFill>
              </a:rPr>
              <a:t>Produktentwicklung</a:t>
            </a:r>
            <a:r>
              <a:rPr cap="none">
                <a:solidFill>
                  <a:srgbClr val="000000"/>
                </a:solidFill>
              </a:rPr>
              <a:t>, </a:t>
            </a:r>
            <a:r>
              <a:rPr b="1" cap="none">
                <a:solidFill>
                  <a:srgbClr val="FF0000"/>
                </a:solidFill>
              </a:rPr>
              <a:t>Kirzner</a:t>
            </a:r>
            <a:r>
              <a:rPr cap="none">
                <a:solidFill>
                  <a:srgbClr val="000000"/>
                </a:solidFill>
              </a:rPr>
              <a:t> die </a:t>
            </a:r>
            <a:r>
              <a:rPr i="1" cap="none">
                <a:solidFill>
                  <a:srgbClr val="000000"/>
                </a:solidFill>
              </a:rPr>
              <a:t>Marktentwicklung</a:t>
            </a:r>
            <a:r>
              <a:rPr cap="none">
                <a:solidFill>
                  <a:srgbClr val="000000"/>
                </a:solidFill>
              </a:rPr>
              <a:t>.</a:t>
            </a:r>
            <a:br/>
            <a:r>
              <a:rPr cap="none">
                <a:solidFill>
                  <a:srgbClr val="000000"/>
                </a:solidFill>
              </a:rPr>
              <a:t>Schumpeter sieht den Unternehmer als Innovator, der gezielt Ungleichgewicht im bestehenden Produktmarkt schafft, sieht Kirzner im Entrepreneur jemanden, der mit </a:t>
            </a:r>
            <a:r>
              <a:rPr b="1" cap="none">
                <a:solidFill>
                  <a:schemeClr val="accent5"/>
                </a:solidFill>
              </a:rPr>
              <a:t>Aufmerksamkeit</a:t>
            </a:r>
            <a:r>
              <a:rPr cap="none">
                <a:solidFill>
                  <a:srgbClr val="000000"/>
                </a:solidFill>
              </a:rPr>
              <a:t> Marktlücken und Ungleichgewichte erkennt, diese wie ein Arbitrageur korrigiert und die Märkte in Richtung eines vollständigeren Gleichgewicht führt.</a:t>
            </a:r>
            <a:br/>
            <a:endParaRPr cap="none">
              <a:solidFill>
                <a:srgbClr val="000000"/>
              </a:solidFill>
            </a:endParaRPr>
          </a:p>
          <a:p>
            <a:pPr marL="685800" indent="-342900" defTabSz="914400">
              <a:lnSpc>
                <a:spcPct val="110000"/>
              </a:lnSpc>
              <a:spcBef>
                <a:spcPts val="995"/>
              </a:spcBef>
              <a:buFont typeface="Wingdings" pitchFamily="2" charset="2"/>
              <a:buChar char=""/>
              <a:tabLst>
                <a:tab pos="0" algn="l"/>
              </a:tabLst>
              <a:defRPr sz="1600" cap="none">
                <a:latin typeface="Cambria" pitchFamily="2" charset="0"/>
                <a:ea typeface="Arial" pitchFamily="2" charset="0"/>
                <a:cs typeface="Arial" pitchFamily="2" charset="0"/>
              </a:defRPr>
            </a:pPr>
            <a:r>
              <a:rPr cap="none">
                <a:solidFill>
                  <a:srgbClr val="000000"/>
                </a:solidFill>
              </a:rPr>
              <a:t>Schumpeter sieht die </a:t>
            </a:r>
            <a:r>
              <a:rPr b="1" cap="none">
                <a:solidFill>
                  <a:srgbClr val="FF0000"/>
                </a:solidFill>
              </a:rPr>
              <a:t>Schöpferische Zerstörung</a:t>
            </a:r>
            <a:r>
              <a:rPr cap="none">
                <a:solidFill>
                  <a:srgbClr val="000000"/>
                </a:solidFill>
              </a:rPr>
              <a:t> als Regelfall des Systems der Marktwirtschaft und als Motor der Fortentwicklung. Christensen fragt, warum sich etablierte Unternehmen verdrängen lassen.</a:t>
            </a:r>
            <a:br/>
            <a:endParaRPr cap="none">
              <a:solidFill>
                <a:srgbClr val="000000"/>
              </a:solidFill>
            </a:endParaRPr>
          </a:p>
          <a:p>
            <a:pPr marL="685800" indent="-342900" defTabSz="914400">
              <a:lnSpc>
                <a:spcPct val="110000"/>
              </a:lnSpc>
              <a:spcBef>
                <a:spcPts val="995"/>
              </a:spcBef>
              <a:buFont typeface="Wingdings" pitchFamily="2" charset="2"/>
              <a:buChar char=""/>
              <a:tabLst>
                <a:tab pos="0" algn="l"/>
              </a:tabLst>
              <a:defRPr sz="1600" cap="none">
                <a:latin typeface="Cambria" pitchFamily="2" charset="0"/>
                <a:ea typeface="Arial" pitchFamily="2" charset="0"/>
                <a:cs typeface="Arial" pitchFamily="2" charset="0"/>
              </a:defRPr>
            </a:pPr>
            <a:r>
              <a:rPr cap="none">
                <a:solidFill>
                  <a:srgbClr val="000000"/>
                </a:solidFill>
              </a:rPr>
              <a:t>Ansoff zeigt mit der </a:t>
            </a:r>
            <a:r>
              <a:rPr b="1" cap="none">
                <a:solidFill>
                  <a:srgbClr val="FF0000"/>
                </a:solidFill>
              </a:rPr>
              <a:t>Produkt-Markt-Matrix</a:t>
            </a:r>
            <a:r>
              <a:rPr cap="none">
                <a:solidFill>
                  <a:srgbClr val="000000"/>
                </a:solidFill>
              </a:rPr>
              <a:t> vier Strategien für die Weiterentwicklung eines Unternehmens. </a:t>
            </a:r>
            <a:br/>
            <a:br/>
            <a:endParaRPr cap="none">
              <a:solidFill>
                <a:srgbClr val="000000"/>
              </a:solidFill>
            </a:endParaRPr>
          </a:p>
        </p:txBody>
      </p:sp>
    </p:spTree>
  </p:cSld>
  <p:clrMapOvr>
    <a:masterClrMapping/>
  </p:clrMapOvr>
  <p:timing>
    <p:tnLst>
      <p:par>
        <p:cTn id="1" dur="indefinite" restart="never" nodeType="tmRoot"/>
      </p:par>
    </p:tnLst>
  </p:timing>
</p:sld>
</file>

<file path=ppt/slides/slide74.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D0QAAD//8EB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defRPr cap="none">
                <a:solidFill>
                  <a:srgbClr val="FF0000"/>
                </a:solidFill>
              </a:defRPr>
            </a:pPr>
            <a:r>
              <a:rPr sz="2400" b="1" cap="none">
                <a:latin typeface="Cambria" pitchFamily="2" charset="0"/>
                <a:ea typeface="Basic Roman" pitchFamily="1" charset="0"/>
                <a:cs typeface="Basic Roman" pitchFamily="1" charset="0"/>
              </a:rPr>
              <a:t>Planung und Entscheidung  </a:t>
            </a:r>
            <a:r>
              <a:rPr sz="2400" b="1" cap="none">
                <a:solidFill>
                  <a:schemeClr val="accent5"/>
                </a:solidFill>
                <a:latin typeface="Cambria" pitchFamily="2" charset="0"/>
                <a:ea typeface="Basic Roman" pitchFamily="1" charset="0"/>
                <a:cs typeface="Basic Roman" pitchFamily="1" charset="0"/>
              </a:rPr>
              <a:t>  = Teil III  ~  Buchkapitel 5 und 6 </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092DB565-2BE4-7843-AA95-DD16FBDB5C88}" type="slidenum">
              <a:t>74</a:t>
            </a:fld>
          </a:p>
        </p:txBody>
      </p:sp>
      <p:sp>
        <p:nvSpPr>
          <p:cNvPr id="5" name="Folienuntertitel1"/>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gwMAANwKAADIOwAAGyIAABAAAAAmAAAACAAAAP//////////MAAAABQAAAAAAAAAAAD//wAAAQAAAP//AAABAA=="/>
              </a:ext>
            </a:extLst>
          </p:cNvSpPr>
          <p:nvPr/>
        </p:nvSpPr>
        <p:spPr>
          <a:xfrm>
            <a:off x="570865" y="1765300"/>
            <a:ext cx="9147175" cy="3778885"/>
          </a:xfrm>
          <a:prstGeom prst="rect">
            <a:avLst/>
          </a:prstGeom>
          <a:noFill/>
          <a:ln>
            <a:noFill/>
          </a:ln>
          <a:effectLst/>
        </p:spPr>
        <p:txBody>
          <a:bodyPr vert="horz" wrap="square" lIns="91440" tIns="45720" rIns="91440" bIns="45720" numCol="1" spcCol="215900" anchor="t"/>
          <a:lstStyle/>
          <a:p>
            <a:pPr marL="685800" indent="-342900" defTabSz="914400">
              <a:lnSpc>
                <a:spcPct val="110000"/>
              </a:lnSpc>
              <a:spcBef>
                <a:spcPts val="995"/>
              </a:spcBef>
              <a:buFont typeface="Wingdings" pitchFamily="2" charset="2"/>
              <a:buChar char=""/>
              <a:tabLst>
                <a:tab pos="0" algn="l"/>
              </a:tabLst>
              <a:defRPr sz="1600" cap="none">
                <a:latin typeface="Cambria" pitchFamily="2" charset="0"/>
                <a:ea typeface="Arial" pitchFamily="2" charset="0"/>
                <a:cs typeface="Arial" pitchFamily="2" charset="0"/>
              </a:defRPr>
            </a:pPr>
          </a:p>
          <a:p>
            <a:pPr marL="685800" indent="-342900" defTabSz="914400">
              <a:lnSpc>
                <a:spcPct val="110000"/>
              </a:lnSpc>
              <a:spcBef>
                <a:spcPts val="995"/>
              </a:spcBef>
              <a:buFont typeface="Wingdings" pitchFamily="2" charset="2"/>
              <a:buChar char=""/>
              <a:tabLst>
                <a:tab pos="0" algn="l"/>
              </a:tabLst>
              <a:defRPr sz="1600" cap="none">
                <a:latin typeface="Cambria" pitchFamily="2" charset="0"/>
                <a:ea typeface="Arial" pitchFamily="2" charset="0"/>
                <a:cs typeface="Arial" pitchFamily="2" charset="0"/>
              </a:defRPr>
            </a:pPr>
            <a:r>
              <a:rPr b="1" cap="none">
                <a:solidFill>
                  <a:srgbClr val="FF0000"/>
                </a:solidFill>
              </a:rPr>
              <a:t>Bottom-Up</a:t>
            </a:r>
            <a:r>
              <a:t>: Die drei Phasen im Innovationsprozess – Entwicklung, Einführung, Durchdringung – sind verschieden und, weil in jeder Neuland betreten wird, ist die Unsicherheit groß. Deshalb stehen Einzelplanungen im Vordergrund, die koordiniert und abgestimmt und eventuell periodisch aktualisiert werden. </a:t>
            </a:r>
            <a:br/>
          </a:p>
          <a:p>
            <a:pPr marL="685800" indent="-342900" defTabSz="914400">
              <a:lnSpc>
                <a:spcPct val="110000"/>
              </a:lnSpc>
              <a:spcBef>
                <a:spcPts val="995"/>
              </a:spcBef>
              <a:buFont typeface="Wingdings" pitchFamily="2" charset="2"/>
              <a:buChar char=""/>
              <a:tabLst>
                <a:tab pos="0" algn="l"/>
              </a:tabLst>
              <a:defRPr sz="1600" cap="none">
                <a:latin typeface="Cambria" pitchFamily="2" charset="0"/>
                <a:ea typeface="Arial" pitchFamily="2" charset="0"/>
                <a:cs typeface="Arial" pitchFamily="2" charset="0"/>
              </a:defRPr>
            </a:pPr>
            <a:r>
              <a:t>Zur Planung werden das </a:t>
            </a:r>
            <a:r>
              <a:rPr b="1" cap="none">
                <a:solidFill>
                  <a:srgbClr val="FF0000"/>
                </a:solidFill>
              </a:rPr>
              <a:t>Strategische Management</a:t>
            </a:r>
            <a:r>
              <a:t>, insbesondere die </a:t>
            </a:r>
            <a:r>
              <a:t>Branchenanalyse nach Porter, der </a:t>
            </a:r>
            <a:r>
              <a:t>Market </a:t>
            </a:r>
            <a:r>
              <a:t>Based </a:t>
            </a:r>
            <a:r>
              <a:t>View,  herangezogen.  </a:t>
            </a:r>
            <a:br/>
          </a:p>
          <a:p>
            <a:pPr marL="685800" indent="-342900" defTabSz="914400">
              <a:lnSpc>
                <a:spcPct val="110000"/>
              </a:lnSpc>
              <a:spcBef>
                <a:spcPts val="995"/>
              </a:spcBef>
              <a:buFont typeface="Wingdings" pitchFamily="2" charset="2"/>
              <a:buChar char=""/>
              <a:tabLst>
                <a:tab pos="0" algn="l"/>
              </a:tabLst>
              <a:defRPr sz="1600" cap="none">
                <a:latin typeface="Cambria" pitchFamily="2" charset="0"/>
                <a:ea typeface="Arial" pitchFamily="2" charset="0"/>
                <a:cs typeface="Arial" pitchFamily="2" charset="0"/>
              </a:defRPr>
            </a:pPr>
            <a:r>
              <a:t>Für die Koordination der Einzelplanungen bietet sich die </a:t>
            </a:r>
            <a:r>
              <a:rPr b="1" cap="none">
                <a:solidFill>
                  <a:srgbClr val="FF0000"/>
                </a:solidFill>
              </a:rPr>
              <a:t>Szenariotechnik</a:t>
            </a:r>
            <a:r>
              <a:t>, mit der angesichts der Unsicherheit die Auswirkungen von </a:t>
            </a:r>
            <a:r>
              <a:t>Entscheidungsalternativen dargestellt werden. Mit der </a:t>
            </a:r>
            <a:r>
              <a:rPr b="1" cap="none">
                <a:solidFill>
                  <a:srgbClr val="FF0000"/>
                </a:solidFill>
              </a:rPr>
              <a:t>Delphi-Methodik</a:t>
            </a:r>
            <a:r>
              <a:t> können Experten in die Entscheidungsfindung einbezogen werden.   </a:t>
            </a:r>
            <a:br/>
            <a:br/>
            <a:endParaRPr cap="none">
              <a:solidFill>
                <a:srgbClr val="000000"/>
              </a:solidFill>
            </a:endParaRPr>
          </a:p>
        </p:txBody>
      </p:sp>
    </p:spTree>
  </p:cSld>
  <p:clrMapOvr>
    <a:masterClrMapping/>
  </p:clrMapOvr>
  <p:timing>
    <p:tnLst>
      <p:par>
        <p:cTn id="1" dur="indefinite" restart="never" nodeType="tmRoot"/>
      </p:par>
    </p:tnLst>
  </p:timing>
</p:sld>
</file>

<file path=ppt/slides/slide75.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D0QAAD//8EB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br/>
            <a:r>
              <a:rPr sz="2400" b="1" cap="none">
                <a:solidFill>
                  <a:srgbClr val="FF0000"/>
                </a:solidFill>
                <a:latin typeface="Cambria" pitchFamily="2" charset="0"/>
                <a:ea typeface="Basic Roman" pitchFamily="1" charset="0"/>
                <a:cs typeface="Basic Roman" pitchFamily="1" charset="0"/>
              </a:rPr>
              <a:t>Finanzen</a:t>
            </a:r>
            <a:r>
              <a:rPr sz="2400" b="1" cap="none">
                <a:solidFill>
                  <a:schemeClr val="accent5"/>
                </a:solidFill>
                <a:latin typeface="Cambria" pitchFamily="2" charset="0"/>
                <a:ea typeface="Basic Roman" pitchFamily="1" charset="0"/>
                <a:cs typeface="Basic Roman" pitchFamily="1" charset="0"/>
              </a:rPr>
              <a:t>   = Teil IV ~ Buchkapitel 7 und 8 </a:t>
            </a:r>
            <a:endParaRPr sz="2400" b="1" cap="none">
              <a:solidFill>
                <a:schemeClr val="accent5"/>
              </a:solidFill>
              <a:latin typeface="Cambria" pitchFamily="2" charset="0"/>
              <a:ea typeface="Basic Roman" pitchFamily="1" charset="0"/>
              <a:cs typeface="Basic Roman" pitchFamily="1" charset="0"/>
            </a:endParaRPr>
          </a:p>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 </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IAH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7B7A6EB9-F796-2F98-D8C2-01CD208C2E54}" type="slidenum">
              <a:t>75</a:t>
            </a:fld>
          </a:p>
        </p:txBody>
      </p:sp>
      <p:sp>
        <p:nvSpPr>
          <p:cNvPr id="5" name="Folienuntertitel1"/>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gwMAAAkLAADIOwAAGyIAABAAAAAmAAAACAAAAP//////////MAAAABQAAAAAAAAAAAD//wAAAQAAAP//AAABAA=="/>
              </a:ext>
            </a:extLst>
          </p:cNvSpPr>
          <p:nvPr/>
        </p:nvSpPr>
        <p:spPr>
          <a:xfrm>
            <a:off x="570865" y="1793875"/>
            <a:ext cx="9147175" cy="3750310"/>
          </a:xfrm>
          <a:prstGeom prst="rect">
            <a:avLst/>
          </a:prstGeom>
          <a:noFill/>
          <a:ln>
            <a:noFill/>
          </a:ln>
          <a:effectLst/>
        </p:spPr>
        <p:txBody>
          <a:bodyPr vert="horz" wrap="square" lIns="91440" tIns="45720" rIns="91440" bIns="45720" numCol="1" spcCol="215900" anchor="t"/>
          <a:lstStyle/>
          <a:p>
            <a:pPr marL="685800" indent="-342900" defTabSz="914400">
              <a:lnSpc>
                <a:spcPct val="110000"/>
              </a:lnSpc>
              <a:spcBef>
                <a:spcPts val="995"/>
              </a:spcBef>
              <a:buFont typeface="Wingdings" pitchFamily="2" charset="2"/>
              <a:buChar char=""/>
              <a:tabLst>
                <a:tab pos="0" algn="l"/>
              </a:tabLst>
              <a:defRPr sz="1600" cap="none">
                <a:latin typeface="Cambria" pitchFamily="2" charset="0"/>
                <a:ea typeface="Arial" pitchFamily="2" charset="0"/>
                <a:cs typeface="Arial" pitchFamily="2" charset="0"/>
              </a:defRPr>
            </a:pPr>
            <a:r>
              <a:rPr cap="none">
                <a:solidFill>
                  <a:srgbClr val="000000"/>
                </a:solidFill>
              </a:rPr>
              <a:t>Weil </a:t>
            </a:r>
            <a:r>
              <a:rPr cap="none">
                <a:solidFill>
                  <a:srgbClr val="000000"/>
                </a:solidFill>
              </a:rPr>
              <a:t>Finanzverträge längere Zeit laufen, geht es bei der Finanzierung um </a:t>
            </a:r>
            <a:r>
              <a:rPr b="1" cap="none">
                <a:solidFill>
                  <a:srgbClr val="FF0000"/>
                </a:solidFill>
              </a:rPr>
              <a:t>Partnerschaften</a:t>
            </a:r>
            <a:r>
              <a:rPr cap="none">
                <a:solidFill>
                  <a:srgbClr val="000000"/>
                </a:solidFill>
              </a:rPr>
              <a:t> zwischen Kapitalgeber und Kapitalverwender. Die Partner müssen darin übereinkommen, </a:t>
            </a:r>
            <a:br/>
            <a:r>
              <a:rPr cap="none">
                <a:solidFill>
                  <a:srgbClr val="000000"/>
                </a:solidFill>
              </a:rPr>
              <a:t>– </a:t>
            </a:r>
            <a:r>
              <a:t>wer welche der verschiedenen </a:t>
            </a:r>
            <a:r>
              <a:rPr b="1" cap="none">
                <a:solidFill>
                  <a:schemeClr val="accent5"/>
                </a:solidFill>
              </a:rPr>
              <a:t>Entscheidungen</a:t>
            </a:r>
            <a:r>
              <a:t> zur Kapitalverwendung treffen soll, </a:t>
            </a:r>
            <a:br/>
            <a:r>
              <a:t>– wer welche </a:t>
            </a:r>
            <a:r>
              <a:rPr b="1" cap="none">
                <a:solidFill>
                  <a:schemeClr val="accent5"/>
                </a:solidFill>
              </a:rPr>
              <a:t>Information</a:t>
            </a:r>
            <a:r>
              <a:t> an den anderen weitergeben soll,</a:t>
            </a:r>
            <a:br/>
            <a:r>
              <a:t>– wer welche </a:t>
            </a:r>
            <a:r>
              <a:rPr b="1" cap="none">
                <a:solidFill>
                  <a:schemeClr val="accent5"/>
                </a:solidFill>
              </a:rPr>
              <a:t>Ergebnisse </a:t>
            </a:r>
            <a:r>
              <a:t>erhält und dabei </a:t>
            </a:r>
            <a:r>
              <a:rPr b="1" cap="none">
                <a:solidFill>
                  <a:schemeClr val="accent5"/>
                </a:solidFill>
              </a:rPr>
              <a:t>Risiken</a:t>
            </a:r>
            <a:r>
              <a:t> trägt,  </a:t>
            </a:r>
            <a:br/>
          </a:p>
          <a:p>
            <a:pPr marL="685800" indent="-342900" defTabSz="914400">
              <a:lnSpc>
                <a:spcPct val="110000"/>
              </a:lnSpc>
              <a:spcBef>
                <a:spcPts val="995"/>
              </a:spcBef>
              <a:buFont typeface="Wingdings" pitchFamily="2" charset="2"/>
              <a:buChar char=""/>
              <a:tabLst>
                <a:tab pos="0" algn="l"/>
              </a:tabLst>
              <a:defRPr sz="1600" cap="none">
                <a:latin typeface="Cambria" pitchFamily="2" charset="0"/>
                <a:ea typeface="Arial" pitchFamily="2" charset="0"/>
                <a:cs typeface="Arial" pitchFamily="2" charset="0"/>
              </a:defRPr>
            </a:pPr>
            <a:r>
              <a:t>In Partnerschaften kann es zu </a:t>
            </a:r>
            <a:r>
              <a:rPr b="1" cap="none">
                <a:solidFill>
                  <a:srgbClr val="FF0000"/>
                </a:solidFill>
              </a:rPr>
              <a:t>verdecktem Egoismus</a:t>
            </a:r>
            <a:r>
              <a:t> kommen: es besteht die Gefahr von </a:t>
            </a:r>
            <a:r>
              <a:rPr b="1" cap="none">
                <a:solidFill>
                  <a:schemeClr val="accent5"/>
                </a:solidFill>
              </a:rPr>
              <a:t>Moral Hazard</a:t>
            </a:r>
            <a:r>
              <a:t>. Gleiche Struktur hat die </a:t>
            </a:r>
            <a:r>
              <a:rPr b="1" cap="none">
                <a:solidFill>
                  <a:schemeClr val="accent5"/>
                </a:solidFill>
              </a:rPr>
              <a:t>Prinzipal-Agenten-Beziehung</a:t>
            </a:r>
            <a:r>
              <a:rPr cap="none">
                <a:solidFill>
                  <a:srgbClr val="000000"/>
                </a:solidFill>
              </a:rPr>
              <a:t>. Die Nachteile der unvollständigen Information werden durch </a:t>
            </a:r>
            <a:r>
              <a:rPr i="1" cap="none">
                <a:solidFill>
                  <a:srgbClr val="000000"/>
                </a:solidFill>
              </a:rPr>
              <a:t>Agency-Kosten</a:t>
            </a:r>
            <a:r>
              <a:rPr cap="none">
                <a:solidFill>
                  <a:srgbClr val="000000"/>
                </a:solidFill>
              </a:rPr>
              <a:t> ausgedrückt. </a:t>
            </a:r>
            <a:br/>
            <a:endParaRPr cap="none">
              <a:solidFill>
                <a:srgbClr val="000000"/>
              </a:solidFill>
            </a:endParaRPr>
          </a:p>
          <a:p>
            <a:pPr marL="685800" indent="-342900" defTabSz="914400">
              <a:lnSpc>
                <a:spcPct val="110000"/>
              </a:lnSpc>
              <a:spcBef>
                <a:spcPts val="995"/>
              </a:spcBef>
              <a:buFont typeface="Wingdings" pitchFamily="2" charset="2"/>
              <a:buChar char=""/>
              <a:tabLst>
                <a:tab pos="0" algn="l"/>
              </a:tabLst>
              <a:defRPr sz="1600" cap="none">
                <a:latin typeface="Cambria" pitchFamily="2" charset="0"/>
                <a:ea typeface="Arial" pitchFamily="2" charset="0"/>
                <a:cs typeface="Arial" pitchFamily="2" charset="0"/>
              </a:defRPr>
            </a:pPr>
            <a:r>
              <a:rPr cap="none">
                <a:solidFill>
                  <a:srgbClr val="000000"/>
                </a:solidFill>
              </a:rPr>
              <a:t>Ebenso kann es zu </a:t>
            </a:r>
            <a:r>
              <a:rPr b="1" cap="none">
                <a:solidFill>
                  <a:srgbClr val="FF0000"/>
                </a:solidFill>
              </a:rPr>
              <a:t>offenem Egoismus</a:t>
            </a:r>
            <a:r>
              <a:rPr cap="none">
                <a:solidFill>
                  <a:srgbClr val="000000"/>
                </a:solidFill>
              </a:rPr>
              <a:t> kommen, der sich als „Überfall“ der anderen oder des anderen in der Gemeinschaft sichtbar ereignet, als </a:t>
            </a:r>
            <a:r>
              <a:rPr b="1" cap="none">
                <a:solidFill>
                  <a:schemeClr val="accent5"/>
                </a:solidFill>
              </a:rPr>
              <a:t>Hold-Up</a:t>
            </a:r>
            <a:r>
              <a:rPr cap="none">
                <a:solidFill>
                  <a:srgbClr val="000000"/>
                </a:solidFill>
              </a:rPr>
              <a:t>. In Partnerschaften von zwei Parteien besteht die Möglichkeit von </a:t>
            </a:r>
            <a:r>
              <a:rPr b="1" cap="none">
                <a:solidFill>
                  <a:schemeClr val="accent5"/>
                </a:solidFill>
              </a:rPr>
              <a:t>beiderseitigem</a:t>
            </a:r>
            <a:r>
              <a:rPr cap="none">
                <a:solidFill>
                  <a:srgbClr val="000000"/>
                </a:solidFill>
              </a:rPr>
              <a:t> Hold-Up.  </a:t>
            </a:r>
            <a:br/>
            <a:endParaRPr cap="none">
              <a:solidFill>
                <a:srgbClr val="000000"/>
              </a:solidFill>
            </a:endParaRPr>
          </a:p>
          <a:p>
            <a:pPr marL="685800" indent="-342900" defTabSz="914400">
              <a:lnSpc>
                <a:spcPct val="110000"/>
              </a:lnSpc>
              <a:spcBef>
                <a:spcPts val="995"/>
              </a:spcBef>
              <a:buFont typeface="Wingdings" pitchFamily="2" charset="2"/>
              <a:buChar char=""/>
              <a:tabLst>
                <a:tab pos="0" algn="l"/>
              </a:tabLst>
              <a:defRPr sz="1600" cap="none">
                <a:latin typeface="Cambria" pitchFamily="2" charset="0"/>
                <a:ea typeface="Arial" pitchFamily="2" charset="0"/>
                <a:cs typeface="Arial" pitchFamily="2" charset="0"/>
              </a:defRPr>
            </a:pPr>
          </a:p>
          <a:p>
            <a:pPr marL="685800" indent="-342900" defTabSz="914400">
              <a:lnSpc>
                <a:spcPct val="110000"/>
              </a:lnSpc>
              <a:spcBef>
                <a:spcPts val="995"/>
              </a:spcBef>
              <a:buFont typeface="Wingdings" pitchFamily="2" charset="2"/>
              <a:buChar char=""/>
              <a:tabLst>
                <a:tab pos="0" algn="l"/>
              </a:tabLst>
              <a:defRPr sz="1600" cap="none">
                <a:solidFill>
                  <a:srgbClr val="000000"/>
                </a:solidFill>
                <a:latin typeface="Cambria" pitchFamily="2" charset="0"/>
                <a:ea typeface="Arial" pitchFamily="2" charset="0"/>
                <a:cs typeface="Arial" pitchFamily="2" charset="0"/>
              </a:defRPr>
            </a:pPr>
          </a:p>
        </p:txBody>
      </p:sp>
    </p:spTree>
  </p:cSld>
  <p:clrMapOvr>
    <a:masterClrMapping/>
  </p:clrMapOvr>
  <p:timing>
    <p:tnLst>
      <p:par>
        <p:cTn id="1" dur="indefinite" restart="never" nodeType="tmRoot"/>
      </p:par>
    </p:tnLst>
  </p:timing>
</p:sld>
</file>

<file path=ppt/slides/slide76.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H1w////////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br/>
            <a:r>
              <a:rPr sz="2400" b="1" cap="none">
                <a:solidFill>
                  <a:srgbClr val="FF0000"/>
                </a:solidFill>
                <a:latin typeface="Cambria" pitchFamily="2" charset="0"/>
                <a:ea typeface="Basic Sans" pitchFamily="1" charset="0"/>
                <a:cs typeface="Basic Sans" pitchFamily="1" charset="0"/>
              </a:rPr>
              <a:t>Wagnisse  </a:t>
            </a:r>
            <a:r>
              <a:rPr sz="2400" b="1" cap="none">
                <a:solidFill>
                  <a:schemeClr val="accent5"/>
                </a:solidFill>
                <a:latin typeface="Cambria" pitchFamily="2" charset="0"/>
                <a:ea typeface="Basic Sans" pitchFamily="1" charset="0"/>
                <a:cs typeface="Basic Sans" pitchFamily="1" charset="0"/>
              </a:rPr>
              <a:t>= Teil V ~ Buchkapitel 9 und 10 </a:t>
            </a:r>
            <a:endParaRPr sz="2400" b="1" cap="none">
              <a:solidFill>
                <a:schemeClr val="accent5"/>
              </a:solidFill>
              <a:latin typeface="Cambria" pitchFamily="2" charset="0"/>
              <a:ea typeface="Basic Sans" pitchFamily="1" charset="0"/>
              <a:cs typeface="Basic Sans" pitchFamily="1" charset="0"/>
            </a:endParaRPr>
          </a:p>
          <a:p>
            <a:pPr indent="0" algn="l" defTabSz="914400">
              <a:lnSpc>
                <a:spcPct val="90000"/>
              </a:lnSpc>
              <a:buNone/>
              <a:tabLst>
                <a:tab pos="0" algn="l"/>
              </a:tabLst>
            </a:pPr>
            <a:r>
              <a:rPr sz="2400" b="1" cap="none">
                <a:solidFill>
                  <a:schemeClr val="accent5"/>
                </a:solidFill>
                <a:latin typeface="Cambria" pitchFamily="2" charset="0"/>
                <a:ea typeface="Basic Sans" pitchFamily="1" charset="0"/>
                <a:cs typeface="Basic Sans" pitchFamily="1" charset="0"/>
              </a:rPr>
              <a:t> </a:t>
            </a:r>
            <a:endParaRPr sz="2400" b="1" cap="none">
              <a:solidFill>
                <a:schemeClr val="accent5"/>
              </a:solidFill>
              <a:latin typeface="Cambria" pitchFamily="2" charset="0"/>
              <a:ea typeface="Basic Sans" pitchFamily="1" charset="0"/>
              <a:cs typeface="Basic Sans"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4"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Hxw////////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defRPr cap="none">
                <a:latin typeface="Arial" pitchFamily="2" charset="0"/>
                <a:ea typeface="Arial" pitchFamily="2" charset="0"/>
                <a:cs typeface="Arial" pitchFamily="2" charset="0"/>
              </a:defRPr>
            </a:pPr>
            <a:fld id="{40A8366C-22AD-FDC0-E310-D495785E1581}" type="slidenum">
              <a:t>76</a:t>
            </a:fld>
          </a:p>
        </p:txBody>
      </p:sp>
      <p:sp>
        <p:nvSpPr>
          <p:cNvPr id="5" name="Folienuntertitel1"/>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gwMAAHoLAADIOwAAZyYAABAAAAAmAAAACAAAAP//////////MAAAABQAAAAAAAAAAAD//wAAAQAAAP//AAABAA=="/>
              </a:ext>
            </a:extLst>
          </p:cNvSpPr>
          <p:nvPr/>
        </p:nvSpPr>
        <p:spPr>
          <a:xfrm>
            <a:off x="570865" y="1865630"/>
            <a:ext cx="9147175" cy="4377055"/>
          </a:xfrm>
          <a:prstGeom prst="rect">
            <a:avLst/>
          </a:prstGeom>
          <a:noFill/>
          <a:ln>
            <a:noFill/>
          </a:ln>
          <a:effectLst/>
        </p:spPr>
        <p:txBody>
          <a:bodyPr vert="horz" wrap="square" lIns="91440" tIns="45720" rIns="91440" bIns="45720" numCol="1" spcCol="215900" anchor="t"/>
          <a:lstStyle/>
          <a:p>
            <a:pPr marL="685800" indent="-342900" defTabSz="914400">
              <a:lnSpc>
                <a:spcPct val="105000"/>
              </a:lnSpc>
              <a:spcBef>
                <a:spcPts val="995"/>
              </a:spcBef>
              <a:buFont typeface="Wingdings" pitchFamily="2" charset="2"/>
              <a:buChar char=""/>
              <a:tabLst>
                <a:tab pos="0" algn="l"/>
              </a:tabLst>
              <a:defRPr sz="1600" cap="none">
                <a:solidFill>
                  <a:srgbClr val="000000"/>
                </a:solidFill>
                <a:latin typeface="Cambria" pitchFamily="2" charset="0"/>
                <a:ea typeface="Arial" pitchFamily="2" charset="0"/>
                <a:cs typeface="Arial" pitchFamily="2" charset="0"/>
              </a:defRPr>
            </a:pPr>
            <a:r>
              <a:t>Die Arbeit an Innovationen ist anders als eine sonst übliche </a:t>
            </a:r>
            <a:r>
              <a:t>Risikoübernahme. Es handelt sich um Wagnisse. Verlangt sind: 1. </a:t>
            </a:r>
            <a:r>
              <a:rPr b="1" cap="none">
                <a:solidFill>
                  <a:schemeClr val="accent5"/>
                </a:solidFill>
              </a:rPr>
              <a:t>Risikotragfähigkeit</a:t>
            </a:r>
            <a:r>
              <a:t>, 2. große Aufmerksamkeit und </a:t>
            </a:r>
            <a:r>
              <a:rPr b="1" cap="none">
                <a:solidFill>
                  <a:schemeClr val="accent5"/>
                </a:solidFill>
              </a:rPr>
              <a:t>Expertise</a:t>
            </a:r>
            <a:r>
              <a:t>, 3. besondere Fähigkeiten, trotz fehlender Informationen handeln zu können (Frank Knight). </a:t>
            </a:r>
          </a:p>
          <a:p>
            <a:pPr marL="685800" indent="-342900" defTabSz="914400">
              <a:lnSpc>
                <a:spcPct val="105000"/>
              </a:lnSpc>
              <a:spcBef>
                <a:spcPts val="995"/>
              </a:spcBef>
              <a:buFont typeface="Wingdings" pitchFamily="2" charset="2"/>
              <a:buChar char=""/>
              <a:tabLst>
                <a:tab pos="0" algn="l"/>
              </a:tabLst>
              <a:defRPr sz="1600" cap="none">
                <a:solidFill>
                  <a:srgbClr val="000000"/>
                </a:solidFill>
                <a:latin typeface="Cambria" pitchFamily="2" charset="0"/>
                <a:ea typeface="Arial" pitchFamily="2" charset="0"/>
                <a:cs typeface="Arial" pitchFamily="2" charset="0"/>
              </a:defRPr>
            </a:pPr>
            <a:r>
              <a:t>Die verlangte hohe Aufmerksamkeit und </a:t>
            </a:r>
            <a:r>
              <a:rPr b="1" cap="none">
                <a:solidFill>
                  <a:schemeClr val="accent5"/>
                </a:solidFill>
              </a:rPr>
              <a:t>Handlungsfähigkeit bei Ungewissheit</a:t>
            </a:r>
            <a:r>
              <a:t> und das </a:t>
            </a:r>
            <a:r>
              <a:rPr b="1" cap="none">
                <a:solidFill>
                  <a:schemeClr val="accent5"/>
                </a:solidFill>
              </a:rPr>
              <a:t>Urteilsvermögen</a:t>
            </a:r>
            <a:r>
              <a:t> kann nur ein kleines Team leisten, dessen Mitglieder 1. sich stark vertrauen können und 2. alle Kraft für die gemeinsame Arbeit einsetzen, also keine Kraft für Egoismen verlieren. Dazu muss Hold-Up ausgeschlossen werden können. Dies gelingt, wenn beide Seiten – Innovator und Wagniskapitalgeber beiderseitig Hold-Up ausschließen, indem sie sich durch gegenseitige </a:t>
            </a:r>
            <a:r>
              <a:rPr b="1" cap="none">
                <a:solidFill>
                  <a:schemeClr val="accent5"/>
                </a:solidFill>
              </a:rPr>
              <a:t>Pfandstellung</a:t>
            </a:r>
            <a:r>
              <a:t> verbinden.</a:t>
            </a:r>
          </a:p>
          <a:p>
            <a:pPr marL="685800" indent="-342900" defTabSz="914400">
              <a:lnSpc>
                <a:spcPct val="105000"/>
              </a:lnSpc>
              <a:spcBef>
                <a:spcPts val="995"/>
              </a:spcBef>
              <a:buFont typeface="Wingdings" pitchFamily="2" charset="2"/>
              <a:buChar char=""/>
              <a:tabLst>
                <a:tab pos="0" algn="l"/>
              </a:tabLst>
              <a:defRPr sz="1500" cap="none">
                <a:solidFill>
                  <a:srgbClr val="000000"/>
                </a:solidFill>
                <a:latin typeface="Cambria" pitchFamily="2" charset="0"/>
                <a:ea typeface="Arial" pitchFamily="2" charset="0"/>
                <a:cs typeface="Arial" pitchFamily="2" charset="0"/>
              </a:defRPr>
            </a:pPr>
            <a:r>
              <a:rPr sz="1600" cap="none"/>
              <a:t>Zu Beginn der Zusammenarbeit ist </a:t>
            </a:r>
            <a:r>
              <a:rPr sz="1600" b="1" cap="none">
                <a:solidFill>
                  <a:schemeClr val="accent5"/>
                </a:solidFill>
              </a:rPr>
              <a:t>Integrität</a:t>
            </a:r>
            <a:r>
              <a:rPr sz="1600" cap="none"/>
              <a:t> verlangt sowie die Bereitstellung von </a:t>
            </a:r>
            <a:r>
              <a:rPr sz="1600" b="1" cap="none">
                <a:solidFill>
                  <a:schemeClr val="accent5"/>
                </a:solidFill>
              </a:rPr>
              <a:t>Informationen</a:t>
            </a:r>
            <a:r>
              <a:rPr sz="1600" cap="none"/>
              <a:t>, etwa zu Geschäftsidee, Geschäftsmodell und Geschäftsplan.           </a:t>
            </a:r>
            <a:r>
              <a:t>  </a:t>
            </a:r>
          </a:p>
          <a:p>
            <a:pPr marL="685800" indent="-342900" defTabSz="914400">
              <a:lnSpc>
                <a:spcPct val="110000"/>
              </a:lnSpc>
              <a:spcBef>
                <a:spcPts val="995"/>
              </a:spcBef>
              <a:buFont typeface="Wingdings" pitchFamily="2" charset="2"/>
              <a:buChar char=""/>
              <a:tabLst>
                <a:tab pos="0" algn="l"/>
              </a:tabLst>
              <a:defRPr sz="1600" cap="none">
                <a:solidFill>
                  <a:srgbClr val="000000"/>
                </a:solidFill>
                <a:latin typeface="Cambria" pitchFamily="2" charset="0"/>
                <a:ea typeface="Arial" pitchFamily="2" charset="0"/>
                <a:cs typeface="Arial" pitchFamily="2" charset="0"/>
              </a:defRPr>
            </a:pPr>
          </a:p>
        </p:txBody>
      </p:sp>
    </p:spTree>
  </p:cSld>
  <p:clrMapOvr>
    <a:masterClrMapping/>
  </p:clrMapOvr>
  <p:timing>
    <p:tnLst>
      <p:par>
        <p:cTn id="1" dur="indefinite" restart="never" nodeType="tmRoot"/>
      </p:par>
    </p:tnLst>
  </p:timing>
</p:sld>
</file>

<file path=ppt/slides/slide77.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hwoAABAAAAAmAAAACAAAAD0QAAD//8EBMAAAABQAAAAAAAAAAAD//wAAAQAAAP//AAABAA=="/>
              </a:ext>
            </a:extLst>
          </p:cNvSpPr>
          <p:nvPr>
            <p:ph type="title"/>
          </p:nvPr>
        </p:nvSpPr>
        <p:spPr>
          <a:xfrm>
            <a:off x="553720" y="474980"/>
            <a:ext cx="9163685" cy="12363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rgbClr val="FF0000"/>
                </a:solidFill>
                <a:latin typeface="Cambria" pitchFamily="2" charset="0"/>
                <a:ea typeface="Basic Roman" pitchFamily="1" charset="0"/>
                <a:cs typeface="Basic Roman" pitchFamily="1" charset="0"/>
              </a:rPr>
              <a:t>Finis</a:t>
            </a:r>
            <a:endParaRPr sz="2400" b="1" cap="none">
              <a:solidFill>
                <a:schemeClr val="accent5"/>
              </a:solidFill>
              <a:latin typeface="Cambria" pitchFamily="2" charset="0"/>
              <a:ea typeface="Basic Roman" pitchFamily="1" charset="0"/>
              <a:cs typeface="Basic Roman" pitchFamily="1" charset="0"/>
            </a:endParaRPr>
          </a:p>
        </p:txBody>
      </p:sp>
      <p:sp>
        <p:nvSpPr>
          <p:cNvPr id="3" name="Rechteck1"/>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pic>
        <p:nvPicPr>
          <p:cNvPr id="4" name="Grafik1"/>
          <p:cNvPicPr>
            <a:extLst>
              <a:ext uri="smNativeData">
                <pr:smNativeData xmlns:pr="smNativeData" xmlns="smNativeData" val="SMDATA_18_7o81aRMAAAAlAAAAEQ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AcAAAA4AAAAAAAAAAAAAAAAAAAA////AAAAAAAAAAAAAAAAAAAAAAAAAAAAAAAAAAAAAABkAAAAZAAAAAAAAAAjAAAABAAAAGQAAAAXAAAAFAAAAAAAAAAAAAAA/38AAP9/AAAAAAAACQAAAAQAAAAwNi9tHgAAAGgAAAAAAAAAAAAAAAAAAAAAAAAAAAAAABAnAAAQJwAAAAAAAAAAAAAAAAAAAAAAAAAAAAAAAAAAAAAAAAAAAAAUAAAAAAAAAMDA/wAAAAAAZAAAADIAAAAAAAAAZAAAAAAAAAB/f38ACgAAACIAAAAYAAAAAAAAAAAAAAAAAAAAAAAAAAAAAAAAAAAAJAAAACQAAAAAAAAABwAAAAAAAAAAAAAAAAAAAAAAAAAAAAAAAAAAAH9/fwAlAAAAWAAAAAAAAAAAAAAAAAAAAAAAAAAAAAAAAAAAAAAAAAAAAAAAAAAAAAAAAAAAAAAAPwAAAAAAAACghgEAAAAAAAAAAAAAAAAADAAAAAEAAAAAAAAAAAAAAAAAAAAfAAAAVAAAAFub1QX///8BAAAAAAAAAAAAAAAAAAAAAAAAAAAAAAAAAAAAAAAAAAAAAAACf39/AOfm5gPMzMwAwMD/AH9/fwAAAAAAAAAAAAAAAAD///8AAAAAACEAAAAYAAAAFAAAACQ8AADsAgAAw0cAALQJAAAQAAAAJgAAAAgAAAD//////////zAAAAAUAAAAAAAAAAAA//8AAAEAAAD//wAAAQA="/>
              </a:ext>
            </a:extLst>
          </p:cNvPicPr>
          <p:nvPr/>
        </p:nvPicPr>
        <p:blipFill>
          <a:blip r:embed="rId3"/>
          <a:stretch>
            <a:fillRect/>
          </a:stretch>
        </p:blipFill>
        <p:spPr>
          <a:xfrm>
            <a:off x="9776460" y="474980"/>
            <a:ext cx="1889125" cy="1102360"/>
          </a:xfrm>
          <a:prstGeom prst="rect">
            <a:avLst/>
          </a:prstGeom>
          <a:noFill/>
          <a:ln>
            <a:noFill/>
          </a:ln>
          <a:effectLst/>
        </p:spPr>
      </p:pic>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7C0F1BED-A391-5AED-DFB7-55B855F92900}" type="slidenum">
              <a:t>77</a:t>
            </a:fld>
          </a:p>
        </p:txBody>
      </p:sp>
      <p:sp>
        <p:nvSpPr>
          <p:cNvPr id="6" name="Folienuntertitel1"/>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gwMAALYJAADIOwAAZyYAABAAAAAmAAAACAAAAP//////////MAAAABQAAAAAAAAAAAD//wAAAQAAAP//AAABAA=="/>
              </a:ext>
            </a:extLst>
          </p:cNvSpPr>
          <p:nvPr/>
        </p:nvSpPr>
        <p:spPr>
          <a:xfrm>
            <a:off x="570865" y="1578610"/>
            <a:ext cx="9147175" cy="4664075"/>
          </a:xfrm>
          <a:prstGeom prst="rect">
            <a:avLst/>
          </a:prstGeom>
          <a:noFill/>
          <a:ln>
            <a:noFill/>
          </a:ln>
          <a:effectLst/>
        </p:spPr>
        <p:txBody>
          <a:bodyPr vert="horz" wrap="square" lIns="91440" tIns="45720" rIns="91440" bIns="45720" numCol="1" spcCol="215900" anchor="t"/>
          <a:lstStyle/>
          <a:p>
            <a:pPr marL="685800" indent="-342900" defTabSz="914400">
              <a:lnSpc>
                <a:spcPct val="105000"/>
              </a:lnSpc>
              <a:spcBef>
                <a:spcPts val="995"/>
              </a:spcBef>
              <a:buFontTx/>
              <a:buAutoNum type="romanUcPeriod"/>
              <a:tabLst>
                <a:tab pos="0" algn="l"/>
              </a:tabLst>
              <a:defRPr sz="1500" cap="none">
                <a:solidFill>
                  <a:srgbClr val="000000"/>
                </a:solidFill>
                <a:latin typeface="Cambria" pitchFamily="2" charset="0"/>
                <a:ea typeface="Arial" pitchFamily="2" charset="0"/>
                <a:cs typeface="Arial" pitchFamily="2" charset="0"/>
              </a:defRPr>
            </a:pPr>
            <a:r>
              <a:t>Innovation = Ein sichtbarer  Sprung zu neuer Nützlichkeit mit breiter Akzeptanz.</a:t>
            </a:r>
          </a:p>
          <a:p>
            <a:pPr marL="685800" indent="-342900" defTabSz="914400">
              <a:lnSpc>
                <a:spcPct val="105000"/>
              </a:lnSpc>
              <a:spcBef>
                <a:spcPts val="995"/>
              </a:spcBef>
              <a:buFontTx/>
              <a:buAutoNum type="romanUcPeriod"/>
              <a:tabLst>
                <a:tab pos="0" algn="l"/>
              </a:tabLst>
              <a:defRPr sz="1500" cap="none">
                <a:solidFill>
                  <a:srgbClr val="000000"/>
                </a:solidFill>
                <a:latin typeface="Cambria" pitchFamily="2" charset="0"/>
                <a:ea typeface="Arial" pitchFamily="2" charset="0"/>
                <a:cs typeface="Arial" pitchFamily="2" charset="0"/>
              </a:defRPr>
            </a:pPr>
            <a:r>
              <a:t>Joseph Schumpeter sieht großartige </a:t>
            </a:r>
            <a:r>
              <a:rPr b="1" cap="none">
                <a:solidFill>
                  <a:schemeClr val="accent5"/>
                </a:solidFill>
              </a:rPr>
              <a:t>Produktentwicklungen</a:t>
            </a:r>
            <a:r>
              <a:t>, Israel Kirzner denkt an innovative </a:t>
            </a:r>
            <a:r>
              <a:rPr b="1" cap="none">
                <a:solidFill>
                  <a:schemeClr val="accent5"/>
                </a:solidFill>
              </a:rPr>
              <a:t>Marktentwicklungen</a:t>
            </a:r>
            <a:r>
              <a:t>, Harry Ansoff sieht mit seiner Produkt-Markt-Matrix sogar Kombinationen, die er als </a:t>
            </a:r>
            <a:r>
              <a:rPr b="1" cap="none">
                <a:solidFill>
                  <a:schemeClr val="accent5"/>
                </a:solidFill>
              </a:rPr>
              <a:t>Diversifikation</a:t>
            </a:r>
            <a:r>
              <a:t> bezeichnet. Bei der </a:t>
            </a:r>
            <a:r>
              <a:rPr b="1" cap="none">
                <a:solidFill>
                  <a:schemeClr val="accent5"/>
                </a:solidFill>
              </a:rPr>
              <a:t>Open Innovation</a:t>
            </a:r>
            <a:r>
              <a:t> geschieht die Entwicklung nicht nur unternehmensintern (</a:t>
            </a:r>
            <a:r>
              <a:rPr cap="none">
                <a:solidFill>
                  <a:schemeClr val="tx1"/>
                </a:solidFill>
              </a:rPr>
              <a:t>Henry Chesbrough</a:t>
            </a:r>
            <a:r>
              <a:t>) und bei der </a:t>
            </a:r>
            <a:r>
              <a:rPr b="1" cap="none">
                <a:solidFill>
                  <a:schemeClr val="accent5"/>
                </a:solidFill>
              </a:rPr>
              <a:t>Nutzer Innovation</a:t>
            </a:r>
            <a:r>
              <a:t> (</a:t>
            </a:r>
            <a:r>
              <a:t>Eric von </a:t>
            </a:r>
            <a:r>
              <a:t>Hippel) übernehmen die Nutzer mit ihren Diskussionsforen den kreativen Teil der Entwicklung. </a:t>
            </a:r>
          </a:p>
          <a:p>
            <a:pPr marL="685800" indent="-342900" defTabSz="914400">
              <a:lnSpc>
                <a:spcPct val="105000"/>
              </a:lnSpc>
              <a:spcBef>
                <a:spcPts val="995"/>
              </a:spcBef>
              <a:buFontTx/>
              <a:buAutoNum type="romanUcPeriod"/>
              <a:tabLst>
                <a:tab pos="0" algn="l"/>
              </a:tabLst>
              <a:defRPr sz="1500" cap="none">
                <a:solidFill>
                  <a:srgbClr val="000000"/>
                </a:solidFill>
                <a:latin typeface="Cambria" pitchFamily="2" charset="0"/>
                <a:ea typeface="Arial" pitchFamily="2" charset="0"/>
                <a:cs typeface="Arial" pitchFamily="2" charset="0"/>
              </a:defRPr>
            </a:pPr>
            <a:r>
              <a:t>Mehr als ein Geistesblitz: Innovation erfordert Arbeit, </a:t>
            </a:r>
            <a:r>
              <a:rPr b="1" cap="none">
                <a:solidFill>
                  <a:schemeClr val="accent5"/>
                </a:solidFill>
              </a:rPr>
              <a:t>Planung</a:t>
            </a:r>
            <a:r>
              <a:t>, </a:t>
            </a:r>
            <a:r>
              <a:rPr b="1" cap="none">
                <a:solidFill>
                  <a:schemeClr val="accent5"/>
                </a:solidFill>
              </a:rPr>
              <a:t>Strategie</a:t>
            </a:r>
            <a:r>
              <a:t> und Disziplin (Peter Drucker). Sollte eine Erfindung vorangehen, kommt kombinatorisches Spiel (Albert Einstein) hinzu. Doch am Ende muss etwas verkauft werden, schon um die Entwicklungsarbeit zu decken. Dann hilft Michael Porter mit seinen fünf Wettbewerbskräften weiter. </a:t>
            </a:r>
          </a:p>
          <a:p>
            <a:pPr marL="685800" indent="-342900" defTabSz="914400">
              <a:lnSpc>
                <a:spcPct val="105000"/>
              </a:lnSpc>
              <a:spcBef>
                <a:spcPts val="995"/>
              </a:spcBef>
              <a:buFontTx/>
              <a:buAutoNum type="romanUcPeriod"/>
              <a:tabLst>
                <a:tab pos="0" algn="l"/>
              </a:tabLst>
              <a:defRPr sz="1500" cap="none">
                <a:solidFill>
                  <a:srgbClr val="000000"/>
                </a:solidFill>
                <a:latin typeface="Cambria" pitchFamily="2" charset="0"/>
                <a:ea typeface="Arial" pitchFamily="2" charset="0"/>
                <a:cs typeface="Arial" pitchFamily="2" charset="0"/>
              </a:defRPr>
            </a:pPr>
            <a:r>
              <a:t>Mehr als ein Geldbetrag: </a:t>
            </a:r>
            <a:r>
              <a:rPr b="1" cap="none">
                <a:solidFill>
                  <a:schemeClr val="accent5"/>
                </a:solidFill>
              </a:rPr>
              <a:t>Kapital ist eine Beziehung</a:t>
            </a:r>
            <a:r>
              <a:t>.</a:t>
            </a:r>
          </a:p>
          <a:p>
            <a:pPr marL="685800" indent="-342900" defTabSz="914400">
              <a:lnSpc>
                <a:spcPct val="105000"/>
              </a:lnSpc>
              <a:spcBef>
                <a:spcPts val="995"/>
              </a:spcBef>
              <a:buFontTx/>
              <a:buAutoNum type="romanUcPeriod"/>
              <a:tabLst>
                <a:tab pos="0" algn="l"/>
              </a:tabLst>
              <a:defRPr sz="1500" cap="none">
                <a:solidFill>
                  <a:srgbClr val="000000"/>
                </a:solidFill>
                <a:latin typeface="Cambria" pitchFamily="2" charset="0"/>
                <a:ea typeface="Arial" pitchFamily="2" charset="0"/>
                <a:cs typeface="Arial" pitchFamily="2" charset="0"/>
              </a:defRPr>
            </a:pPr>
            <a:r>
              <a:t>Man kann nicht ein Wagnis zu einem Hundertstel eingehen. Wer Wagnisse eingeht, braucht daher einen </a:t>
            </a:r>
            <a:r>
              <a:rPr b="1" cap="none">
                <a:solidFill>
                  <a:schemeClr val="accent5"/>
                </a:solidFill>
              </a:rPr>
              <a:t>Finanzpartner</a:t>
            </a:r>
            <a:r>
              <a:t>, und für die Erkundungen und Festlegungen ein </a:t>
            </a:r>
            <a:r>
              <a:rPr b="1" cap="none">
                <a:solidFill>
                  <a:schemeClr val="accent5"/>
                </a:solidFill>
              </a:rPr>
              <a:t>Team</a:t>
            </a:r>
            <a:r>
              <a:t>. So wird relevant, wie Vertrauen gebildet werden und Hold-Up (Oliver Williamson) vermieden werden kann. </a:t>
            </a:r>
          </a:p>
        </p:txBody>
      </p:sp>
      <p:sp>
        <p:nvSpPr>
          <p:cNvPr id="7" name="Textbox1"/>
          <p:cNvSpPr txBox="1">
            <a:extLst>
              <a:ext uri="smNativeData">
                <pr:smNativeData xmlns:pr="smNativeData" xmlns="smNativeData" val="SMDATA_16_7o81aRMAAAAlAAAAEgAAAA8B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CCIxyU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jgcAAGAkAAAMQwAA/SYAABAAAAAmAAAACAAAAP//////////MAAAABQAAAAAAAAAAAD//wAAAQAAAP//AAABAA=="/>
              </a:ext>
            </a:extLst>
          </p:cNvSpPr>
          <p:nvPr/>
        </p:nvSpPr>
        <p:spPr>
          <a:xfrm>
            <a:off x="1228090" y="5913120"/>
            <a:ext cx="9671050" cy="424815"/>
          </a:xfrm>
          <a:prstGeom prst="rect">
            <a:avLst/>
          </a:prstGeom>
          <a:noFill/>
          <a:ln>
            <a:noFill/>
          </a:ln>
          <a:effectLst/>
        </p:spPr>
        <p:txBody>
          <a:bodyPr vert="horz" wrap="square" numCol="1" spcCol="215900" anchor="t"/>
          <a:lstStyle/>
          <a:p>
            <a:pPr defTabSz="914400">
              <a:lnSpc>
                <a:spcPct val="90000"/>
              </a:lnSpc>
              <a:spcBef>
                <a:spcPts val="995"/>
              </a:spcBef>
              <a:tabLst>
                <a:tab pos="0" algn="l"/>
              </a:tabLst>
              <a:defRPr cap="none">
                <a:solidFill>
                  <a:schemeClr val="accent5"/>
                </a:solidFill>
                <a:latin typeface="Cambria" pitchFamily="2" charset="0"/>
                <a:ea typeface="Cambria" pitchFamily="2" charset="0"/>
                <a:cs typeface="Arial" pitchFamily="2" charset="0"/>
              </a:defRPr>
            </a:pPr>
            <a:r>
              <a:t>   </a:t>
            </a:r>
            <a:r>
              <a:rPr sz="1000" i="1" cap="none"/>
              <a:t>Mit Hyperlink (linke Maustaste) zu</a:t>
            </a:r>
            <a:r>
              <a:rPr sz="1000" cap="none"/>
              <a:t>:     </a:t>
            </a:r>
            <a:r>
              <a:rPr sz="1000" cap="none">
                <a:hlinkClick r:id="" action="ppaction://hlinkshowjump?jump=firstslide"/>
              </a:rPr>
              <a:t>Anfang</a:t>
            </a:r>
            <a:r>
              <a:rPr sz="1000" cap="none"/>
              <a:t>       </a:t>
            </a:r>
            <a:r>
              <a:rPr sz="1000" cap="none">
                <a:hlinkClick r:id="rId4" action="ppaction://hlinksldjump"/>
              </a:rPr>
              <a:t>Teil I Wandel</a:t>
            </a:r>
            <a:r>
              <a:rPr sz="1000" cap="none"/>
              <a:t>     </a:t>
            </a:r>
            <a:r>
              <a:rPr sz="1000" cap="none">
                <a:hlinkClick r:id="rId5" action="ppaction://hlinksldjump"/>
              </a:rPr>
              <a:t>Teil II Produkt und Markt</a:t>
            </a:r>
            <a:r>
              <a:rPr sz="1000" cap="none"/>
              <a:t>      </a:t>
            </a:r>
            <a:r>
              <a:rPr sz="1000" cap="none">
                <a:hlinkClick r:id="rId6" action="ppaction://hlinksldjump"/>
              </a:rPr>
              <a:t>Teil III Planung und Entscheidung</a:t>
            </a:r>
            <a:r>
              <a:rPr sz="1000" cap="none"/>
              <a:t>      </a:t>
            </a:r>
            <a:r>
              <a:rPr sz="1000" cap="none">
                <a:hlinkClick r:id="rId7" action="ppaction://hlinksldjump"/>
              </a:rPr>
              <a:t>Teil IV Finanzen</a:t>
            </a:r>
            <a:r>
              <a:rPr sz="1000" cap="none"/>
              <a:t>     </a:t>
            </a:r>
            <a:r>
              <a:rPr sz="1000" cap="none">
                <a:hlinkClick r:id="rId8" action="ppaction://hlinksldjump"/>
              </a:rPr>
              <a:t>Teil V Wagnisse</a:t>
            </a:r>
            <a:r>
              <a:t>   </a:t>
            </a:r>
            <a:endParaRPr sz="1000" cap="none">
              <a:hlinkClick r:id="rId9" action="ppaction://hlinksldjump"/>
            </a:endParaRPr>
          </a:p>
        </p:txBody>
      </p:sp>
      <p:sp>
        <p:nvSpPr>
          <p:cNvPr id="8" name="Rechteck2"/>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xzsAAHMPAACnSAAA/CMAABAAAAAmAAAACAAAAP//////////MAAAABQAAAAAAAAAAAD//wAAAQAAAP//AAABAA=="/>
              </a:ext>
            </a:extLst>
          </p:cNvSpPr>
          <p:nvPr/>
        </p:nvSpPr>
        <p:spPr>
          <a:xfrm>
            <a:off x="9717405" y="2511425"/>
            <a:ext cx="2092960" cy="3338195"/>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r>
              <a:rPr sz="1200" cap="none">
                <a:solidFill>
                  <a:srgbClr val="FF0000"/>
                </a:solidFill>
                <a:latin typeface="Cambria" pitchFamily="2" charset="0"/>
                <a:ea typeface="Arial" pitchFamily="2" charset="0"/>
                <a:cs typeface="Arial" pitchFamily="2" charset="0"/>
              </a:rPr>
              <a:t>Schumpeter</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Kirzner</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Ansoff</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Chesbrough</a:t>
            </a:r>
            <a:r>
              <a:rPr sz="1200" cap="none">
                <a:solidFill>
                  <a:srgbClr val="000000"/>
                </a:solidFill>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von </a:t>
            </a:r>
            <a:r>
              <a:rPr sz="1200" cap="none">
                <a:solidFill>
                  <a:srgbClr val="FF0000"/>
                </a:solidFill>
                <a:latin typeface="Cambria" pitchFamily="2" charset="0"/>
                <a:ea typeface="Arial" pitchFamily="2" charset="0"/>
                <a:cs typeface="Arial" pitchFamily="2" charset="0"/>
              </a:rPr>
              <a:t>Hippel</a:t>
            </a:r>
            <a:r>
              <a:rPr sz="1200" cap="none">
                <a:solidFill>
                  <a:srgbClr val="000000"/>
                </a:solidFill>
                <a:latin typeface="Cambria" pitchFamily="2" charset="0"/>
                <a:ea typeface="Arial" pitchFamily="2" charset="0"/>
                <a:cs typeface="Arial" pitchFamily="2" charset="0"/>
              </a:rPr>
              <a:t>.</a:t>
            </a:r>
            <a:br/>
            <a:br/>
            <a:br/>
            <a:r>
              <a:rPr sz="1200" cap="none">
                <a:solidFill>
                  <a:srgbClr val="000000"/>
                </a:solidFill>
                <a:latin typeface="Cambria" pitchFamily="2" charset="0"/>
                <a:ea typeface="Arial" pitchFamily="2" charset="0"/>
                <a:cs typeface="Arial" pitchFamily="2" charset="0"/>
              </a:rPr>
              <a:t>   </a:t>
            </a:r>
            <a:endParaRPr sz="1200" cap="none">
              <a:solidFill>
                <a:srgbClr val="FF0000"/>
              </a:solidFill>
              <a:latin typeface="Cambria" pitchFamily="2" charset="0"/>
              <a:ea typeface="Arial" pitchFamily="2" charset="0"/>
              <a:cs typeface="Arial" pitchFamily="2" charset="0"/>
            </a:endParaR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r>
              <a:rPr sz="1200" cap="none">
                <a:solidFill>
                  <a:srgbClr val="FF0000"/>
                </a:solidFill>
                <a:latin typeface="Cambria" pitchFamily="2" charset="0"/>
                <a:ea typeface="Arial" pitchFamily="2" charset="0"/>
                <a:cs typeface="Arial" pitchFamily="2" charset="0"/>
              </a:rPr>
              <a:t>Drucker</a:t>
            </a:r>
            <a:r>
              <a:rPr sz="1200" cap="none">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Einstein</a:t>
            </a:r>
            <a:r>
              <a:rPr sz="1200" cap="none">
                <a:latin typeface="Cambria" pitchFamily="2" charset="0"/>
                <a:ea typeface="Arial" pitchFamily="2" charset="0"/>
                <a:cs typeface="Arial" pitchFamily="2" charset="0"/>
              </a:rPr>
              <a:t>, </a:t>
            </a:r>
            <a:r>
              <a:rPr sz="1200" cap="none">
                <a:solidFill>
                  <a:srgbClr val="FF0000"/>
                </a:solidFill>
                <a:latin typeface="Cambria" pitchFamily="2" charset="0"/>
                <a:ea typeface="Arial" pitchFamily="2" charset="0"/>
                <a:cs typeface="Arial" pitchFamily="2" charset="0"/>
              </a:rPr>
              <a:t>Porter</a:t>
            </a:r>
            <a:br/>
            <a:br/>
            <a:br/>
            <a:endParaRPr sz="1200" cap="none">
              <a:latin typeface="Cambria" pitchFamily="2" charset="0"/>
              <a:ea typeface="Arial" pitchFamily="2" charset="0"/>
              <a:cs typeface="Arial" pitchFamily="2" charset="0"/>
            </a:endParaRPr>
          </a:p>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r>
              <a:rPr sz="1200" cap="none">
                <a:solidFill>
                  <a:srgbClr val="FF0000"/>
                </a:solidFill>
                <a:latin typeface="Cambria" pitchFamily="2" charset="0"/>
                <a:ea typeface="Arial" pitchFamily="2" charset="0"/>
                <a:cs typeface="Arial" pitchFamily="2" charset="0"/>
              </a:rPr>
              <a:t>Williamson</a:t>
            </a:r>
            <a:r>
              <a:rPr sz="1200" cap="none">
                <a:latin typeface="Cambria" pitchFamily="2" charset="0"/>
                <a:ea typeface="Arial" pitchFamily="2" charset="0"/>
                <a:cs typeface="Arial" pitchFamily="2" charset="0"/>
              </a:rPr>
              <a:t> </a:t>
            </a:r>
            <a:endParaRPr sz="1200" cap="none">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8.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C03D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Innovation = Neuheit + Nutzen + positive Ausstrahlung</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L0QAAD//8EB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20000"/>
              </a:lnSpc>
              <a:spcBef>
                <a:spcPts val="280"/>
              </a:spcBef>
              <a:spcAft>
                <a:spcPts val="275"/>
              </a:spcAft>
              <a:buNone/>
              <a:tabLst>
                <a:tab pos="0" algn="l"/>
              </a:tabLst>
              <a:defRPr sz="1500" cap="none">
                <a:latin typeface="Cambria" pitchFamily="2" charset="0"/>
                <a:ea typeface="Basic Roman" pitchFamily="1" charset="0"/>
                <a:cs typeface="Basic Roman" pitchFamily="1" charset="0"/>
              </a:defRPr>
            </a:pPr>
            <a:br/>
            <a:r>
              <a:rPr b="1" cap="none">
                <a:solidFill>
                  <a:srgbClr val="FF0000"/>
                </a:solidFill>
              </a:rPr>
              <a:t>Innovation</a:t>
            </a:r>
            <a:r>
              <a:rPr cap="none">
                <a:solidFill>
                  <a:srgbClr val="FF0000"/>
                </a:solidFill>
              </a:rPr>
              <a:t> </a:t>
            </a:r>
            <a:r>
              <a:rPr b="1" i="1" cap="none">
                <a:solidFill>
                  <a:srgbClr val="FF0000"/>
                </a:solidFill>
              </a:rPr>
              <a:t>= Ein sichtbarer Sprung zu neuer Nützlichkeit mit breiter Akzeptanz</a:t>
            </a:r>
            <a:r>
              <a:rPr i="1" cap="none"/>
              <a:t>.</a:t>
            </a:r>
            <a:br/>
            <a:r>
              <a:rPr i="1" cap="none">
                <a:solidFill>
                  <a:schemeClr val="hlink"/>
                </a:solidFill>
              </a:rPr>
              <a:t>	</a:t>
            </a:r>
            <a:br/>
            <a:r>
              <a:rPr i="1" cap="none">
                <a:solidFill>
                  <a:srgbClr val="000000"/>
                </a:solidFill>
              </a:rPr>
              <a:t>	1. Innovationen bieten eine sichtliche </a:t>
            </a:r>
            <a:r>
              <a:rPr b="1" i="1" cap="none">
                <a:solidFill>
                  <a:schemeClr val="hlink"/>
                </a:solidFill>
              </a:rPr>
              <a:t>Neuerung</a:t>
            </a:r>
            <a:r>
              <a:rPr i="1" cap="none"/>
              <a:t> oder wesentlich </a:t>
            </a:r>
            <a:r>
              <a:rPr b="1" i="1" cap="none">
                <a:solidFill>
                  <a:schemeClr val="accent5"/>
                </a:solidFill>
              </a:rPr>
              <a:t>Verbessertes,</a:t>
            </a:r>
            <a:r>
              <a:rPr i="1" cap="none"/>
              <a:t> 	</a:t>
            </a:r>
            <a:br/>
            <a:r>
              <a:rPr i="1" cap="none"/>
              <a:t>	2. schaffen signifikant </a:t>
            </a:r>
            <a:r>
              <a:rPr b="1" i="1" cap="none">
                <a:solidFill>
                  <a:schemeClr val="hlink"/>
                </a:solidFill>
              </a:rPr>
              <a:t>Nutzen</a:t>
            </a:r>
            <a:r>
              <a:rPr i="1" cap="none"/>
              <a:t>, denn sie lösen eine Aufgabe mit höherer Performance </a:t>
            </a:r>
            <a:br/>
            <a:r>
              <a:rPr i="1" cap="none"/>
              <a:t>	oder befriedigen ein Bedürfnis.</a:t>
            </a:r>
            <a:br/>
            <a:r>
              <a:rPr i="1" cap="none"/>
              <a:t>	</a:t>
            </a:r>
            <a:r>
              <a:rPr cap="none">
                <a:solidFill>
                  <a:srgbClr val="000000"/>
                </a:solidFill>
              </a:rPr>
              <a:t>3. </a:t>
            </a:r>
            <a:r>
              <a:rPr i="1" cap="none">
                <a:solidFill>
                  <a:srgbClr val="000000"/>
                </a:solidFill>
              </a:rPr>
              <a:t>finden breite </a:t>
            </a:r>
            <a:r>
              <a:rPr b="1" i="1" cap="none">
                <a:solidFill>
                  <a:schemeClr val="hlink"/>
                </a:solidFill>
              </a:rPr>
              <a:t>Akzeptanz</a:t>
            </a:r>
            <a:r>
              <a:rPr i="1" cap="none">
                <a:solidFill>
                  <a:srgbClr val="000000"/>
                </a:solidFill>
              </a:rPr>
              <a:t>, weil sie (</a:t>
            </a:r>
            <a:r>
              <a:rPr i="1" cap="none">
                <a:solidFill>
                  <a:srgbClr val="000000"/>
                </a:solidFill>
              </a:rPr>
              <a:t>3a) eine für Menschen entwickelte Form haben </a:t>
            </a:r>
            <a:br/>
            <a:r>
              <a:rPr i="1" cap="none">
                <a:solidFill>
                  <a:srgbClr val="000000"/>
                </a:solidFill>
              </a:rPr>
              <a:t>	und (</a:t>
            </a:r>
            <a:r>
              <a:rPr i="1" cap="none">
                <a:solidFill>
                  <a:srgbClr val="000000"/>
                </a:solidFill>
              </a:rPr>
              <a:t>3b) Impulse geben, auf Wirtschaft und Gesellschaft günstig ausstrahlen, also  	    	positive externe Effekte haben.</a:t>
            </a:r>
            <a:br/>
            <a:endParaRPr i="1" cap="none">
              <a:solidFill>
                <a:srgbClr val="000000"/>
              </a:solidFill>
            </a:endParaRPr>
          </a:p>
          <a:p>
            <a:pPr indent="0" defTabSz="914400">
              <a:lnSpc>
                <a:spcPct val="100000"/>
              </a:lnSpc>
              <a:spcBef>
                <a:spcPts val="1275"/>
              </a:spcBef>
              <a:spcAft>
                <a:spcPts val="275"/>
              </a:spcAft>
              <a:buNone/>
              <a:tabLst>
                <a:tab pos="0" algn="l"/>
              </a:tabLst>
              <a:defRPr sz="1400" cap="none">
                <a:solidFill>
                  <a:srgbClr val="000000"/>
                </a:solidFill>
                <a:latin typeface="Cambria" pitchFamily="2" charset="0"/>
                <a:ea typeface="Basic Roman" pitchFamily="1" charset="0"/>
                <a:cs typeface="Basic Roman" pitchFamily="1" charset="0"/>
              </a:defRPr>
            </a:pPr>
            <a:r>
              <a:t>Im Unterschied zur Erfindung: </a:t>
            </a:r>
            <a:br/>
            <a:r>
              <a:t>Das Neue wird nicht nur demonstriert (wie bei der Erfindung). Das Neue ist </a:t>
            </a:r>
            <a:r>
              <a:rPr b="1" i="1" cap="none">
                <a:solidFill>
                  <a:schemeClr val="accent5"/>
                </a:solidFill>
              </a:rPr>
              <a:t>durchkonstruiert</a:t>
            </a:r>
            <a:r>
              <a:t> und </a:t>
            </a:r>
            <a:r>
              <a:rPr i="1" cap="none"/>
              <a:t>industriell</a:t>
            </a:r>
            <a:r>
              <a:t> </a:t>
            </a:r>
            <a:r>
              <a:rPr i="1" cap="none"/>
              <a:t>machbar</a:t>
            </a:r>
            <a:r>
              <a:t> (</a:t>
            </a:r>
            <a:r>
              <a:rPr b="1" i="1" cap="none">
                <a:solidFill>
                  <a:schemeClr val="accent5"/>
                </a:solidFill>
              </a:rPr>
              <a:t>skalierbar</a:t>
            </a:r>
            <a:r>
              <a:t>). Und es gibt gewisse positive externe Effekte (Impulse, Ausstrahlung).</a:t>
            </a:r>
          </a:p>
          <a:p>
            <a:pPr indent="0" defTabSz="914400">
              <a:lnSpc>
                <a:spcPct val="100000"/>
              </a:lnSpc>
              <a:spcBef>
                <a:spcPts val="1275"/>
              </a:spcBef>
              <a:spcAft>
                <a:spcPts val="275"/>
              </a:spcAft>
              <a:buNone/>
              <a:tabLst>
                <a:tab pos="0" algn="l"/>
              </a:tabLst>
              <a:defRPr sz="1400" cap="none">
                <a:solidFill>
                  <a:srgbClr val="000000"/>
                </a:solidFill>
                <a:latin typeface="Cambria" pitchFamily="2" charset="0"/>
                <a:ea typeface="Basic Roman" pitchFamily="1" charset="0"/>
                <a:cs typeface="Basic Roman" pitchFamily="1" charset="0"/>
              </a:defRPr>
            </a:pPr>
            <a:r>
              <a:t>Im Unterschied zur Wirkungsinvestition:</a:t>
            </a:r>
            <a:br/>
            <a:r>
              <a:t>1. Die Innovation soll </a:t>
            </a:r>
            <a:r>
              <a:rPr i="1" cap="none"/>
              <a:t>sichtliche Neuheit</a:t>
            </a:r>
            <a:r>
              <a:t> zeigen und </a:t>
            </a:r>
            <a:r>
              <a:rPr i="1" cap="none"/>
              <a:t>bessere Performance</a:t>
            </a:r>
            <a:r>
              <a:t> bieten.</a:t>
            </a:r>
            <a:br/>
            <a:r>
              <a:t>2. Zwar soll auch die Innovation positive externe Effekte zeigen, doch deren Messbarkeit ist nachrangig. </a:t>
            </a:r>
          </a:p>
          <a:p>
            <a:pPr indent="0" defTabSz="914400">
              <a:lnSpc>
                <a:spcPct val="100000"/>
              </a:lnSpc>
              <a:spcBef>
                <a:spcPts val="1275"/>
              </a:spcBef>
              <a:spcAft>
                <a:spcPts val="275"/>
              </a:spcAft>
              <a:buNone/>
              <a:tabLst>
                <a:tab pos="0" algn="l"/>
              </a:tabLst>
              <a:defRPr sz="1400" cap="none">
                <a:solidFill>
                  <a:srgbClr val="000000"/>
                </a:solidFill>
                <a:latin typeface="Cambria" pitchFamily="2" charset="0"/>
                <a:ea typeface="Basic Roman" pitchFamily="1" charset="0"/>
                <a:cs typeface="Basic Roman" pitchFamily="1" charset="0"/>
              </a:defRPr>
            </a:pPr>
          </a:p>
          <a:p>
            <a:pPr indent="0" defTabSz="914400">
              <a:lnSpc>
                <a:spcPct val="100000"/>
              </a:lnSpc>
              <a:spcBef>
                <a:spcPts val="1275"/>
              </a:spcBef>
              <a:spcAft>
                <a:spcPts val="275"/>
              </a:spcAft>
              <a:buNone/>
              <a:tabLst>
                <a:tab pos="0" algn="l"/>
              </a:tabLst>
              <a:defRPr sz="1400" cap="none">
                <a:solidFill>
                  <a:srgbClr val="000000"/>
                </a:solidFill>
                <a:latin typeface="Cambria" pitchFamily="2" charset="0"/>
                <a:ea typeface="Basic Roman" pitchFamily="1" charset="0"/>
                <a:cs typeface="Basic Roman" pitchFamily="1" charset="0"/>
              </a:defRPr>
            </a:pPr>
            <a:r>
              <a:t>  </a:t>
            </a:r>
          </a:p>
          <a:p>
            <a:pPr indent="0" defTabSz="914400">
              <a:lnSpc>
                <a:spcPct val="100000"/>
              </a:lnSpc>
              <a:spcBef>
                <a:spcPts val="1280"/>
              </a:spcBef>
              <a:spcAft>
                <a:spcPts val="280"/>
              </a:spcAft>
              <a:buNone/>
              <a:tabLst>
                <a:tab pos="0" algn="l"/>
              </a:tabLst>
              <a:defRPr sz="1500" cap="none">
                <a:solidFill>
                  <a:srgbClr val="000000"/>
                </a:solidFill>
                <a:latin typeface="Cambria" pitchFamily="2" charset="0"/>
                <a:ea typeface="Basic Roman" pitchFamily="1" charset="0"/>
                <a:cs typeface="Basic Roman" pitchFamily="1" charset="0"/>
              </a:defRPr>
            </a:p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d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27C5703D-73CA-9086-847D-85D33E3372D0}" type="slidenum">
              <a:t>8</a:t>
            </a:fld>
          </a:p>
        </p:txBody>
      </p:sp>
      <p:sp>
        <p:nvSpPr>
          <p:cNvPr id="6" name="Rechteck3"/>
          <p:cNvSpPr>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wAY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zjkAAE0LAADDRwAAWSkAABAAAAAmAAAACAAAAP//////////MAAAABQAAAAAAAAAAAD//wAAAQAAAP//AAABAA=="/>
              </a:ext>
            </a:extLst>
          </p:cNvSpPr>
          <p:nvPr/>
        </p:nvSpPr>
        <p:spPr>
          <a:xfrm>
            <a:off x="9396730" y="1837055"/>
            <a:ext cx="2268855" cy="4884420"/>
          </a:xfrm>
          <a:prstGeom prst="rect">
            <a:avLst/>
          </a:prstGeom>
          <a:noFill/>
          <a:ln>
            <a:noFill/>
          </a:ln>
          <a:effectLst/>
        </p:spPr>
        <p:txBody>
          <a:bodyPr vert="horz" wrap="square" lIns="91440" tIns="45720" rIns="91440" bIns="45720" numCol="1" spcCol="215900" anchor="t"/>
          <a:lstStyle/>
          <a:p>
            <a:pPr marL="342900" defTabSz="914400">
              <a:spcBef>
                <a:spcPts val="1280"/>
              </a:spcBef>
              <a:spcAft>
                <a:spcPts val="280"/>
              </a:spcAft>
              <a:tabLst>
                <a:tab pos="0" algn="l"/>
              </a:tabLst>
              <a:defRPr sz="3200" cap="none">
                <a:latin typeface="Basic Sans" pitchFamily="1" charset="0"/>
                <a:ea typeface="Arial" pitchFamily="2" charset="0"/>
                <a:cs typeface="Arial" pitchFamily="2" charset="0"/>
              </a:defRPr>
            </a:pPr>
            <a:br/>
            <a:r>
              <a:rPr sz="1200" cap="none">
                <a:solidFill>
                  <a:srgbClr val="000000"/>
                </a:solidFill>
                <a:latin typeface="Cambria" pitchFamily="2" charset="0"/>
                <a:ea typeface="Arial" pitchFamily="2" charset="0"/>
                <a:cs typeface="Arial" pitchFamily="2" charset="0"/>
              </a:rPr>
              <a:t>Wesentlich </a:t>
            </a:r>
            <a:r>
              <a:rPr sz="1200" cap="none">
                <a:solidFill>
                  <a:srgbClr val="FF0000"/>
                </a:solidFill>
                <a:latin typeface="Cambria" pitchFamily="2" charset="0"/>
                <a:ea typeface="Arial" pitchFamily="2" charset="0"/>
                <a:cs typeface="Arial" pitchFamily="2" charset="0"/>
              </a:rPr>
              <a:t>besser</a:t>
            </a:r>
            <a:r>
              <a:rPr sz="1200" cap="none">
                <a:latin typeface="Cambria" pitchFamily="2" charset="0"/>
                <a:ea typeface="Arial" pitchFamily="2" charset="0"/>
                <a:cs typeface="Arial" pitchFamily="2" charset="0"/>
              </a:rPr>
              <a:t>,</a:t>
            </a:r>
            <a:br/>
            <a:br/>
            <a:r>
              <a:rPr sz="1200" cap="none">
                <a:solidFill>
                  <a:srgbClr val="FF0000"/>
                </a:solidFill>
                <a:latin typeface="Cambria" pitchFamily="2" charset="0"/>
                <a:ea typeface="Arial" pitchFamily="2" charset="0"/>
                <a:cs typeface="Arial" pitchFamily="2" charset="0"/>
              </a:rPr>
              <a:t>nützlich</a:t>
            </a:r>
            <a:r>
              <a:rPr sz="1200" cap="none">
                <a:latin typeface="Cambria" pitchFamily="2" charset="0"/>
                <a:ea typeface="Arial" pitchFamily="2" charset="0"/>
                <a:cs typeface="Arial" pitchFamily="2" charset="0"/>
              </a:rPr>
              <a:t> und wertvoll für diejenigen, die sie  über-nehmen, </a:t>
            </a:r>
            <a:br/>
            <a:br/>
            <a:r>
              <a:rPr sz="1200" cap="none">
                <a:solidFill>
                  <a:srgbClr val="FF0000"/>
                </a:solidFill>
                <a:latin typeface="Cambria" pitchFamily="2" charset="0"/>
                <a:ea typeface="Arial" pitchFamily="2" charset="0"/>
                <a:cs typeface="Arial" pitchFamily="2" charset="0"/>
              </a:rPr>
              <a:t>positive Effekte</a:t>
            </a:r>
            <a:r>
              <a:rPr sz="1200" cap="none">
                <a:latin typeface="Cambria" pitchFamily="2" charset="0"/>
                <a:ea typeface="Arial" pitchFamily="2" charset="0"/>
                <a:cs typeface="Arial" pitchFamily="2" charset="0"/>
              </a:rPr>
              <a:t> für Wirtschaft und </a:t>
            </a:r>
            <a:r>
              <a:rPr sz="1200" cap="none">
                <a:latin typeface="Cambria" pitchFamily="2" charset="0"/>
                <a:ea typeface="Arial" pitchFamily="2" charset="0"/>
                <a:cs typeface="Arial" pitchFamily="2" charset="0"/>
              </a:rPr>
              <a:t>Gesell-schaft als Ganzes.</a:t>
            </a:r>
            <a:br/>
            <a:br/>
            <a:br/>
            <a:br/>
            <a:br/>
            <a:br/>
            <a:br/>
            <a:r>
              <a:rPr sz="1200" cap="none">
                <a:latin typeface="Cambria" pitchFamily="2" charset="0"/>
                <a:ea typeface="Arial" pitchFamily="2" charset="0"/>
                <a:cs typeface="Arial" pitchFamily="2" charset="0"/>
              </a:rPr>
              <a:t>Innovation verlangt einen </a:t>
            </a:r>
            <a:r>
              <a:rPr sz="1200" cap="none">
                <a:solidFill>
                  <a:srgbClr val="FF0000"/>
                </a:solidFill>
                <a:latin typeface="Cambria" pitchFamily="2" charset="0"/>
                <a:ea typeface="Arial" pitchFamily="2" charset="0"/>
                <a:cs typeface="Arial" pitchFamily="2" charset="0"/>
              </a:rPr>
              <a:t>Arbeitsprozess</a:t>
            </a:r>
            <a:r>
              <a:rPr sz="1200" cap="none">
                <a:latin typeface="Cambria" pitchFamily="2" charset="0"/>
                <a:ea typeface="Arial" pitchFamily="2" charset="0"/>
                <a:cs typeface="Arial" pitchFamily="2" charset="0"/>
              </a:rPr>
              <a:t>, der mehrere Phasen umfasst.</a:t>
            </a:r>
            <a:endParaRPr sz="1200" cap="none">
              <a:latin typeface="Cambria" pitchFamily="2" charset="0"/>
              <a:ea typeface="Arial" pitchFamily="2" charset="0"/>
              <a:cs typeface="Arial" pitchFamily="2" charset="0"/>
            </a:endParaRPr>
          </a:p>
        </p:txBody>
      </p:sp>
    </p:spTree>
  </p:cSld>
  <p:clrMapOvr>
    <a:masterClrMapping/>
  </p:clrMapOvr>
  <p:timing>
    <p:tnLst>
      <p:par>
        <p:cTn id="1" dur="indefinite" restart="never" nodeType="tmRoot"/>
      </p:par>
    </p:tnLst>
  </p:timing>
</p:sld>
</file>

<file path=ppt/slides/slide9.xml><?xml version="1.0" encoding="utf-8"?>
<p:sld xmlns:p="http://schemas.openxmlformats.org/presentationml/2006/main" xmlns:mc="http://schemas.openxmlformats.org/markup-compatibility/2006" xmlns:p14="http://schemas.microsoft.com/office/powerpoint/2010/main" xmlns:p15="http://schemas.microsoft.com/office/powerpoint/2012/main" xmlns:r="http://schemas.openxmlformats.org/officeDocument/2006/relationships" xmlns:a="http://schemas.openxmlformats.org/drawingml/2006/main" mc:Ignorable="p14" showMasterPhAnim="0">
  <p:cSld>
    <p:spTree>
      <p:nvGrpSpPr>
        <p:cNvPr id="1" name=""/>
        <p:cNvGrpSpPr/>
        <p:nvPr/>
      </p:nvGrpSpPr>
      <p:grpSpPr>
        <a:xfrm>
          <a:off x="0" y="0"/>
          <a:ext cx="0" cy="0"/>
          <a:chOff x="0" y="0"/>
          <a:chExt cx="0" cy="0"/>
        </a:xfrm>
      </p:grpSpPr>
      <p:sp>
        <p:nvSpPr>
          <p:cNvPr id="2" name="PlaceHolder 1"/>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KBc3D8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OwCAADHOwAAMwkAABAAAAAmAAAACAAAAD0QAAD//8EBMAAAABQAAAAAAAAAAAD//wAAAQAAAP//AAABAA=="/>
              </a:ext>
            </a:extLst>
          </p:cNvSpPr>
          <p:nvPr>
            <p:ph type="title"/>
          </p:nvPr>
        </p:nvSpPr>
        <p:spPr>
          <a:xfrm>
            <a:off x="553720" y="474980"/>
            <a:ext cx="9163685" cy="1020445"/>
          </a:xfrm>
          <a:noFill/>
          <a:ln>
            <a:noFill/>
          </a:ln>
          <a:effectLst/>
        </p:spPr>
        <p:txBody>
          <a:bodyPr vert="horz" wrap="square" lIns="91440" tIns="45720" rIns="91440" bIns="45720" numCol="1" spcCol="215900" anchor="ctr">
            <a:prstTxWarp prst="textNoShape">
              <a:avLst/>
            </a:prstTxWarp>
          </a:bodyPr>
          <a:lstStyle/>
          <a:p>
            <a:pPr indent="0" algn="l" defTabSz="914400">
              <a:lnSpc>
                <a:spcPct val="90000"/>
              </a:lnSpc>
              <a:buNone/>
              <a:tabLst>
                <a:tab pos="0" algn="l"/>
              </a:tabLst>
            </a:pPr>
            <a:r>
              <a:rPr sz="2400" b="1" cap="none">
                <a:solidFill>
                  <a:schemeClr val="accent5"/>
                </a:solidFill>
                <a:latin typeface="Cambria" pitchFamily="2" charset="0"/>
                <a:ea typeface="Basic Roman" pitchFamily="1" charset="0"/>
                <a:cs typeface="Basic Roman" pitchFamily="1" charset="0"/>
              </a:rPr>
              <a:t>Positive Externalitäten</a:t>
            </a:r>
            <a:endParaRPr sz="2400" b="1" cap="none">
              <a:solidFill>
                <a:schemeClr val="accent5"/>
              </a:solidFill>
              <a:latin typeface="Cambria" pitchFamily="2" charset="0"/>
              <a:ea typeface="Basic Roman" pitchFamily="1" charset="0"/>
              <a:cs typeface="Basic Roman" pitchFamily="1" charset="0"/>
            </a:endParaRPr>
          </a:p>
        </p:txBody>
      </p:sp>
      <p:sp>
        <p:nvSpPr>
          <p:cNvPr id="3" name="PlaceHolder 2"/>
          <p:cNvSpPr>
            <a:spLocks noGrp="1" noChangeArrowheads="1"/>
            <a:extLst>
              <a:ext uri="smNativeData">
                <pr:smNativeData xmlns:pr="smNativeData" xmlns="smNativeData" val="SMDATA_16_7o81aRMAAAAlAAAAZAAAAA0AAAAAkAAAAEgAAACQAAAASAAAAAAAAAAA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aAMAAIkJAADLOwAAlScAABAAAAAmAAAACAAAAL0QAAD//8EBMAAAABQAAAAAAAAAAAD//wAAAQAAAP//AAABAA=="/>
              </a:ext>
            </a:extLst>
          </p:cNvSpPr>
          <p:nvPr>
            <p:ph type="subTitle" idx="1"/>
          </p:nvPr>
        </p:nvSpPr>
        <p:spPr>
          <a:xfrm>
            <a:off x="553720" y="1550035"/>
            <a:ext cx="9166225" cy="4884420"/>
          </a:xfrm>
          <a:noFill/>
          <a:ln>
            <a:noFill/>
          </a:ln>
          <a:effectLst/>
        </p:spPr>
        <p:txBody>
          <a:bodyPr vert="horz" wrap="square" lIns="91440" tIns="45720" rIns="91440" bIns="45720" numCol="1" spcCol="215900" anchor="t">
            <a:prstTxWarp prst="textNoShape">
              <a:avLst/>
            </a:prstTxWarp>
          </a:bodyPr>
          <a:lstStyle/>
          <a:p>
            <a:pPr indent="0" defTabSz="914400">
              <a:lnSpc>
                <a:spcPct val="110000"/>
              </a:lnSpc>
              <a:spcBef>
                <a:spcPts val="480"/>
              </a:spcBef>
              <a:spcAft>
                <a:spcPts val="275"/>
              </a:spcAft>
              <a:buNone/>
              <a:tabLst>
                <a:tab pos="0" algn="l"/>
              </a:tabLst>
              <a:defRPr sz="1500" cap="none">
                <a:latin typeface="Cambria" pitchFamily="2" charset="0"/>
                <a:ea typeface="Basic Roman" pitchFamily="1" charset="0"/>
                <a:cs typeface="Basic Roman" pitchFamily="1" charset="0"/>
              </a:defRPr>
            </a:pPr>
            <a:r>
              <a:rPr b="1" cap="none">
                <a:solidFill>
                  <a:srgbClr val="FF0000"/>
                </a:solidFill>
              </a:rPr>
              <a:t>Frage</a:t>
            </a:r>
            <a:r>
              <a:t> an die </a:t>
            </a:r>
            <a:r>
              <a:t>KI: „Wie äußern sich die </a:t>
            </a:r>
            <a:r>
              <a:rPr i="1" cap="none"/>
              <a:t>positiven externen Effekte</a:t>
            </a:r>
            <a:r>
              <a:t>, die </a:t>
            </a:r>
            <a:r>
              <a:rPr i="1" cap="none"/>
              <a:t>Innovationen</a:t>
            </a:r>
            <a:r>
              <a:t> haben sollten und die bei </a:t>
            </a:r>
            <a:r>
              <a:rPr i="1" cap="none"/>
              <a:t>Impact Investments </a:t>
            </a:r>
            <a:r>
              <a:t>sogar messbar sein sollten?</a:t>
            </a:r>
          </a:p>
          <a:p>
            <a:pPr indent="0" defTabSz="914400">
              <a:lnSpc>
                <a:spcPct val="110000"/>
              </a:lnSpc>
              <a:spcBef>
                <a:spcPts val="480"/>
              </a:spcBef>
              <a:spcAft>
                <a:spcPts val="275"/>
              </a:spcAft>
              <a:buNone/>
              <a:tabLst>
                <a:tab pos="0" algn="l"/>
              </a:tabLst>
              <a:defRPr sz="1500" cap="none">
                <a:latin typeface="Cambria" pitchFamily="2" charset="0"/>
                <a:ea typeface="Basic Roman" pitchFamily="1" charset="0"/>
                <a:cs typeface="Basic Roman" pitchFamily="1" charset="0"/>
              </a:defRPr>
            </a:pPr>
            <a:r>
              <a:rPr b="1" cap="none">
                <a:solidFill>
                  <a:srgbClr val="FF0000"/>
                </a:solidFill>
              </a:rPr>
              <a:t>Antwort</a:t>
            </a:r>
            <a:r>
              <a:t> (von Gemini) Positive externe Effekte von Innovationen und Impact Investments äußern sich in </a:t>
            </a:r>
            <a:r>
              <a:rPr b="1" cap="none">
                <a:solidFill>
                  <a:schemeClr val="accent5"/>
                </a:solidFill>
              </a:rPr>
              <a:t>nicht-intendierten oder nicht direkt über den Markt abgegoltenen positiven Auswirkungen auf Dritte beziehungsweise die Gesellschaft als Ganzes</a:t>
            </a:r>
            <a:r>
              <a:t>. Bei Impact Investments liegt der Fokus darauf, diese Effekte </a:t>
            </a:r>
            <a:r>
              <a:rPr b="1" cap="none">
                <a:solidFill>
                  <a:schemeClr val="accent5"/>
                </a:solidFill>
              </a:rPr>
              <a:t>gezielt anzustreben und messbar zu machen</a:t>
            </a:r>
            <a:r>
              <a:t>. </a:t>
            </a:r>
            <a:br/>
            <a:r>
              <a:t>Positive externe Effekte von Innovationen:</a:t>
            </a:r>
          </a:p>
          <a:p>
            <a:pPr marL="685800" defTabSz="914400">
              <a:lnSpc>
                <a:spcPct val="110000"/>
              </a:lnSpc>
              <a:spcBef>
                <a:spcPts val="480"/>
              </a:spcBef>
              <a:spcAft>
                <a:spcPts val="275"/>
              </a:spcAft>
              <a:buFontTx/>
              <a:buAutoNum type="arabicPlain"/>
              <a:tabLst>
                <a:tab pos="0" algn="l"/>
              </a:tabLst>
              <a:defRPr sz="1500" cap="none">
                <a:latin typeface="Cambria" pitchFamily="2" charset="0"/>
                <a:ea typeface="Basic Roman" pitchFamily="1" charset="0"/>
                <a:cs typeface="Basic Roman" pitchFamily="1" charset="0"/>
              </a:defRPr>
            </a:pPr>
            <a:r>
              <a:rPr sz="1400" b="1" cap="none">
                <a:solidFill>
                  <a:srgbClr val="FF0000"/>
                </a:solidFill>
              </a:rPr>
              <a:t>Wachstum</a:t>
            </a:r>
            <a:r>
              <a:rPr sz="1400" cap="none"/>
              <a:t>, das über den direkten Nutzen für das </a:t>
            </a:r>
            <a:r>
              <a:rPr sz="1400" cap="none"/>
              <a:t>innovierende Unternehmen hinausgeht.  A) Durch Wissensverbreitung (</a:t>
            </a:r>
            <a:r>
              <a:rPr sz="1400" cap="none"/>
              <a:t>Knowledge </a:t>
            </a:r>
            <a:r>
              <a:rPr sz="1400" cap="none"/>
              <a:t>Spillover): Neue Erkenntnisse oder Technologien, die aus einer Innovation entstehen, werden von anderen Unternehmen oder Forschenden aufgegriffen und führen zu weiteren Neuerungen, meist unentgeltlich oder nicht vollständig über Lizenzen abgegolten. B) Innovationen können zu mehr Beschäftigung und höheren individuellen Einkommen und allgemeinem Wohlstand führen. </a:t>
            </a:r>
            <a:endParaRPr sz="1400" cap="none"/>
          </a:p>
          <a:p>
            <a:pPr marL="685800" defTabSz="914400">
              <a:lnSpc>
                <a:spcPct val="110000"/>
              </a:lnSpc>
              <a:spcBef>
                <a:spcPts val="480"/>
              </a:spcBef>
              <a:spcAft>
                <a:spcPts val="275"/>
              </a:spcAft>
              <a:buFontTx/>
              <a:buAutoNum type="arabicPlain"/>
              <a:tabLst>
                <a:tab pos="0" algn="l"/>
              </a:tabLst>
              <a:defRPr sz="1500" cap="none">
                <a:latin typeface="Cambria" pitchFamily="2" charset="0"/>
                <a:ea typeface="Basic Roman" pitchFamily="1" charset="0"/>
                <a:cs typeface="Basic Roman" pitchFamily="1" charset="0"/>
              </a:defRPr>
            </a:pPr>
            <a:r>
              <a:rPr sz="1400" cap="none"/>
              <a:t>Verbesserter </a:t>
            </a:r>
            <a:r>
              <a:rPr sz="1400" b="1" cap="none">
                <a:solidFill>
                  <a:srgbClr val="FF0000"/>
                </a:solidFill>
              </a:rPr>
              <a:t>Lebensstandard</a:t>
            </a:r>
            <a:r>
              <a:rPr sz="1400" cap="none"/>
              <a:t>: Technologischer Fortschritt in der Medizin oder Bildung führt zu einem allgemeinen Anstieg der Lebensqualität, besserem Gesundheitswesen und zugänglicherer Bildung für die gesamte Gesellschaft.</a:t>
            </a:r>
            <a:endParaRPr sz="1400" cap="none"/>
          </a:p>
          <a:p>
            <a:pPr marL="685800" defTabSz="914400">
              <a:lnSpc>
                <a:spcPct val="110000"/>
              </a:lnSpc>
              <a:spcBef>
                <a:spcPts val="480"/>
              </a:spcBef>
              <a:spcAft>
                <a:spcPts val="275"/>
              </a:spcAft>
              <a:buFontTx/>
              <a:buAutoNum type="arabicPlain"/>
              <a:tabLst>
                <a:tab pos="0" algn="l"/>
              </a:tabLst>
              <a:defRPr sz="1500" cap="none">
                <a:latin typeface="Cambria" pitchFamily="2" charset="0"/>
                <a:ea typeface="Basic Roman" pitchFamily="1" charset="0"/>
                <a:cs typeface="Basic Roman" pitchFamily="1" charset="0"/>
              </a:defRPr>
            </a:pPr>
            <a:r>
              <a:rPr sz="1400" cap="none"/>
              <a:t>Effizienterer </a:t>
            </a:r>
            <a:r>
              <a:rPr sz="1400" b="1" cap="none">
                <a:solidFill>
                  <a:srgbClr val="FF0000"/>
                </a:solidFill>
              </a:rPr>
              <a:t>Ressourceneinsatz</a:t>
            </a:r>
            <a:r>
              <a:rPr sz="1400" cap="none"/>
              <a:t>: Innovationen können dazu beitragen, dass Ressourcen (Energie, Rohstoffe) effizienter genutzt werden, was der Umwelt und der Wirtschaft insgesamt zugute kommt.</a:t>
            </a:r>
            <a:endParaRPr sz="1400" cap="none"/>
          </a:p>
          <a:p>
            <a:pPr indent="0" defTabSz="914400">
              <a:lnSpc>
                <a:spcPct val="100000"/>
              </a:lnSpc>
              <a:spcBef>
                <a:spcPts val="1275"/>
              </a:spcBef>
              <a:spcAft>
                <a:spcPts val="275"/>
              </a:spcAft>
              <a:buNone/>
              <a:tabLst>
                <a:tab pos="0" algn="l"/>
              </a:tabLst>
              <a:defRPr sz="1400" cap="none">
                <a:solidFill>
                  <a:srgbClr val="000000"/>
                </a:solidFill>
                <a:latin typeface="Cambria" pitchFamily="2" charset="0"/>
                <a:ea typeface="Basic Roman" pitchFamily="1" charset="0"/>
                <a:cs typeface="Basic Roman" pitchFamily="1" charset="0"/>
              </a:defRPr>
            </a:pPr>
            <a:br/>
          </a:p>
          <a:p>
            <a:pPr indent="0" defTabSz="914400">
              <a:lnSpc>
                <a:spcPct val="100000"/>
              </a:lnSpc>
              <a:spcBef>
                <a:spcPts val="1275"/>
              </a:spcBef>
              <a:spcAft>
                <a:spcPts val="275"/>
              </a:spcAft>
              <a:buNone/>
              <a:tabLst>
                <a:tab pos="0" algn="l"/>
              </a:tabLst>
              <a:defRPr sz="1400" cap="none">
                <a:solidFill>
                  <a:srgbClr val="000000"/>
                </a:solidFill>
                <a:latin typeface="Cambria" pitchFamily="2" charset="0"/>
                <a:ea typeface="Basic Roman" pitchFamily="1" charset="0"/>
                <a:cs typeface="Basic Roman" pitchFamily="1" charset="0"/>
              </a:defRPr>
            </a:pPr>
            <a:r>
              <a:t>  </a:t>
            </a:r>
          </a:p>
          <a:p>
            <a:pPr indent="0" defTabSz="914400">
              <a:lnSpc>
                <a:spcPct val="100000"/>
              </a:lnSpc>
              <a:spcBef>
                <a:spcPts val="1280"/>
              </a:spcBef>
              <a:spcAft>
                <a:spcPts val="280"/>
              </a:spcAft>
              <a:buNone/>
              <a:tabLst>
                <a:tab pos="0" algn="l"/>
              </a:tabLst>
              <a:defRPr sz="1500" cap="none">
                <a:solidFill>
                  <a:srgbClr val="000000"/>
                </a:solidFill>
                <a:latin typeface="Cambria" pitchFamily="2" charset="0"/>
                <a:ea typeface="Basic Roman" pitchFamily="1" charset="0"/>
                <a:cs typeface="Basic Roman" pitchFamily="1" charset="0"/>
              </a:defRPr>
            </a:pPr>
          </a:p>
        </p:txBody>
      </p:sp>
      <p:sp>
        <p:nvSpPr>
          <p:cNvPr id="4" name="Rechteck2"/>
          <p:cNvSpPr>
            <a:extLst>
              <a:ext uri="smNativeData">
                <pr:smNativeData xmlns:pr="smNativeData" xmlns="smNativeData" val="SMDATA_16_7o81aRMAAAAlAAAAZAAAAA0AAAAAjgAAAEcAAACOAAAARwAAAAAAAAAAAAAAAAAAAAEAAABQAAAAAAAAAAAA4D8AAAAAAADgPwAAAAAAAOA/AAAAAAAA4D8AAAAAAADgPwAAAAAAAOA/AAAAAAAA4D8AAAAAAADgPwAAAAAAAOA/AAAAAAAA4D8CAAAAjAAAAAEAAAAAAAAARHLEAP///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RHLEAP///wEAAAAAAAAAAAAAAAAAAAAAAAAAAAAAAAAAAAAAAAAAAAAAAAJ/f38A5+bmA8zMzADAwP8Af39/AAAAAAAAAAAAAAAAAAAAAAAAAAAAIQAAABgAAAAUAAAAAAAAAIYpAAATSwAALyoAABAAAAAmAAAACAAAAP//////////MAAAABQAAAAAAAAAAAD//wAAAQAAAP//AAABAA=="/>
              </a:ext>
            </a:extLst>
          </p:cNvSpPr>
          <p:nvPr/>
        </p:nvSpPr>
        <p:spPr>
          <a:xfrm>
            <a:off x="0" y="6750050"/>
            <a:ext cx="12204065" cy="107315"/>
          </a:xfrm>
          <a:prstGeom prst="rect">
            <a:avLst/>
          </a:prstGeom>
          <a:solidFill>
            <a:srgbClr val="4472C4"/>
          </a:solidFill>
          <a:ln>
            <a:noFill/>
          </a:ln>
          <a:effectLst/>
        </p:spPr>
        <p:txBody>
          <a:bodyPr vert="horz" wrap="square" lIns="90170" tIns="45085" rIns="90170" bIns="45085" numCol="1" spcCol="215900" anchor="t"/>
          <a:lstStyle/>
          <a:p>
            <a:pPr/>
            <a:endParaRPr cap="none">
              <a:solidFill>
                <a:srgbClr val="FFFFFF"/>
              </a:solidFill>
            </a:endParaRPr>
          </a:p>
        </p:txBody>
      </p:sp>
      <p:sp>
        <p:nvSpPr>
          <p:cNvPr id="5" name="PlaceHolder 4"/>
          <p:cNvSpPr>
            <a:spLocks noGrp="1" noChangeArrowheads="1"/>
            <a:extLst>
              <a:ext uri="smNativeData">
                <pr:smNativeData xmlns:pr="smNativeData" xmlns="smNativeData" val="SMDATA_16_7o81aRMAAAAlAAAAZAAAAA0AAAAAkAAAAEgAAACQAAAASAAAAAAAAAABAAAAAAAAAAEAAABQAAAAAAAAAAAA4D8AAAAAAADgPwAAAAAAAOA/AAAAAAAA4D8AAAAAAADgPwAAAAAAAOA/AAAAAAAA4D8AAAAAAADgPwAAAAAAAOA/AAAAAAAA4D8CAAAAjAAAAAAAAAAAAAAAW5vVDP///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8BAAAAf39/AAEAAABkAAAAAAAAABQAAABAHwAAAAAAACYAAAAAAAAAwOD//wAAAAAmAAAAZAAAABYAAABMAAAAAAAAAAAAAAAEAAAAAAAAAAEAAADn5uYKAAAAACgAAAAoAAAAZAAAAGQAAAAAAAAAzMzMAAAAAABQAAAAUAAAAGQAAABkAAAAAAAAABcAAAAUAAAAAAAAAAAAAAD/fwAA/38AAAAAAAAJAAAABAAAAAAAAAAeAAAAaAAAAAAAAAAAAAAAAAAAAAAAAAAAAAAAECcAABAnAAAAAAAAAAAAAAAAAAAAAAAAAAAAAAAAAAAAAAAAAAAAABQAAAAAAAAAwMD/AAAAAABkAAAAMgAAAAAAAABkAAAAAAAAAH9/fwAKAAAAIgAAABgAAAAAAAAAAAAAAAAAAAAAAAAAAAAAAAAAAAAkAAAAJAAAAAAAAAAHAAAAAAAAAAAAAAAAAAAAAAAAAAAAAAAAAAAAf39/ACUAAABYAAAAAAAAAAAAAAAAAAAAAAAAAAAAAAAAAAAAAAAAAAAAAAAAAAAAAAAAAAAAAAA/AAAAAAAAAKCGAQAAAAAAAAAAAAAAAAAMAAAAAQAAAAAAAAAAAAAAAAAAAB8AAABUAAAAW5vVBf///wEAAAAAAAAAAAAAAAAAAAAAAAAAAAAAAAAAAAAAAAAAAAAAAAJ/f38A5+bmA8zMzADAwP8Af39/AAAAAAAAAAAAAAAAAAAAAAAAAAAAIQAAABgAAAAUAAAA+DQAABonAADXRQAAWSkAABAAAAAmAAAACAAAADwQAAD//8EBMAAAABQAAAAAAAAAAAD//wAAAQAAAP//AAABAA=="/>
              </a:ext>
            </a:extLst>
          </p:cNvSpPr>
          <p:nvPr>
            <p:ph type="sldNum" idx="12"/>
          </p:nvPr>
        </p:nvSpPr>
        <p:spPr>
          <a:noFill/>
          <a:ln>
            <a:noFill/>
          </a:ln>
          <a:effectLst/>
        </p:spPr>
        <p:txBody>
          <a:bodyPr vert="horz" wrap="square" lIns="91440" tIns="45720" rIns="91440" bIns="45720" numCol="1" spcCol="215900" anchor="ctr">
            <a:prstTxWarp prst="textNoShape">
              <a:avLst/>
            </a:prstTxWarp>
          </a:bodyPr>
          <a:lstStyle/>
          <a:p>
            <a:pPr marL="0" marR="0" indent="0" algn="r" defTabSz="914400">
              <a:lnSpc>
                <a:spcPct val="100000"/>
              </a:lnSpc>
              <a:spcBef>
                <a:spcPts val="0"/>
              </a:spcBef>
              <a:spcAft>
                <a:spcPts val="0"/>
              </a:spcAft>
              <a:buNone/>
              <a:tabLst/>
            </a:pPr>
            <a:fld id="{6A7EFDAD-E387-2B0B-C9C6-155EB3883F40}" type="slidenum">
              <a:t>9</a:t>
            </a:fld>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resentation">
  <a:themeElements>
    <a:clrScheme name="Presentation 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resentation">
      <a:majorFont>
        <a:latin typeface="Basic Sans"/>
        <a:ea typeface="Basic Roman"/>
        <a:cs typeface="Basic Roman"/>
      </a:majorFont>
      <a:minorFont>
        <a:latin typeface="Basic Sans"/>
        <a:ea typeface="Basic Roman"/>
        <a:cs typeface="Basic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prstTxWarp prst="textNoShape">
          <a:avLst/>
        </a:prstTxWarp>
        <a:noAutofit/>
      </a:bodyPr>
      <a:lstStyle>
        <a:defPPr>
          <a:defRPr/>
        </a:defPPr>
      </a:lstStyle>
      <a:style>
        <a:lnRef idx="0">
          <a:schemeClr val="accent1"/>
        </a:lnRef>
        <a:fillRef idx="0">
          <a:schemeClr val="accent1"/>
        </a:fillRef>
        <a:effectRef idx="0">
          <a:schemeClr val="accent1"/>
        </a:effectRef>
        <a:fontRef idx="minor">
          <a:schemeClr val="lt1"/>
        </a:fontRef>
      </a:style>
    </a:spDef>
  </a:objectDefaults>
  <a:extraClrSchemeLst>
    <a:extraClrScheme>
      <a:clrScheme name="Presentation 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6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6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6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6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resentation">
  <a:themeElements>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Presentation">
      <a:majorFont>
        <a:latin typeface="Basic Sans"/>
        <a:ea typeface="Basic Roman"/>
        <a:cs typeface="Basic Roman"/>
      </a:majorFont>
      <a:minorFont>
        <a:latin typeface="Basic Sans"/>
        <a:ea typeface="Basic Roman"/>
        <a:cs typeface="Basic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prstTxWarp prst="textNoShape">
          <a:avLst/>
        </a:prstTxWarp>
        <a:noAutofit/>
      </a:bodyPr>
      <a:lstStyle>
        <a:defPPr>
          <a:defRPr/>
        </a:defPPr>
      </a:lstStyle>
      <a:style>
        <a:lnRef idx="0">
          <a:schemeClr val="accent1"/>
        </a:lnRef>
        <a:fillRef idx="0">
          <a:schemeClr val="accent1"/>
        </a:fillRef>
        <a:effectRef idx="0">
          <a:schemeClr val="accent1"/>
        </a:effectRef>
        <a:fontRef idx="minor">
          <a:schemeClr val="lt1"/>
        </a:fontRef>
      </a:style>
    </a:spDef>
  </a:objectDefaults>
  <a:extraClrSchemeLst>
    <a:extraClrScheme>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2">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3">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4">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5">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6">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7">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8">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9">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10">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1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12">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13">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14">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15">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16">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17">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18">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19">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20">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2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22">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23">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24">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25">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26">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27">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28">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29">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30">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3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32">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33">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34">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35">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36">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37">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38">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39">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40">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4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42">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43">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44">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45">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46">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47">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48">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49">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50">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5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52">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53">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54">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55">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56">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57">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58">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59">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60">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6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62">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
      <a:clrScheme name="Presentation 63">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Presentation">
  <a:themeElements>
    <a:clrScheme name="Presentation 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resentation">
      <a:majorFont>
        <a:latin typeface="Basic Sans"/>
        <a:ea typeface="Basic Sans"/>
        <a:cs typeface="Basic Sans"/>
      </a:majorFont>
      <a:minorFont>
        <a:latin typeface="Basic Sans"/>
        <a:ea typeface="Basic Sans"/>
        <a:cs typeface="Basic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prstTxWarp prst="textNoShape">
          <a:avLst/>
        </a:prstTxWarp>
        <a:noAutofit/>
      </a:bodyPr>
      <a:lstStyle>
        <a:defPPr>
          <a:defRPr/>
        </a:defPPr>
      </a:lstStyle>
      <a:style>
        <a:lnRef idx="0">
          <a:schemeClr val="accent1"/>
        </a:lnRef>
        <a:fillRef idx="0">
          <a:schemeClr val="accent1"/>
        </a:fillRef>
        <a:effectRef idx="0">
          <a:schemeClr val="accent1"/>
        </a:effectRef>
        <a:fontRef idx="minor">
          <a:schemeClr val="lt1"/>
        </a:fontRef>
      </a:style>
    </a:spDef>
  </a:objectDefaults>
  <a:extraClrSchemeLst>
    <a:extraClrScheme>
      <a:clrScheme name="Presentation 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6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6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6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6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6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Presentation">
  <a:themeElements>
    <a:clrScheme name="Presentation 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resentation">
      <a:majorFont>
        <a:latin typeface="Basic Sans"/>
        <a:ea typeface="Basic Sans"/>
        <a:cs typeface="Basic Sans"/>
      </a:majorFont>
      <a:minorFont>
        <a:latin typeface="Basic Sans"/>
        <a:ea typeface="Basic Sans"/>
        <a:cs typeface="Basic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prstTxWarp prst="textNoShape">
          <a:avLst/>
        </a:prstTxWarp>
        <a:noAutofit/>
      </a:bodyPr>
      <a:lstStyle>
        <a:defPPr>
          <a:defRPr/>
        </a:defPPr>
      </a:lstStyle>
      <a:style>
        <a:lnRef idx="0">
          <a:schemeClr val="accent1"/>
        </a:lnRef>
        <a:fillRef idx="0">
          <a:schemeClr val="accent1"/>
        </a:fillRef>
        <a:effectRef idx="0">
          <a:schemeClr val="accent1"/>
        </a:effectRef>
        <a:fontRef idx="minor">
          <a:schemeClr val="lt1"/>
        </a:fontRef>
      </a:style>
    </a:spDef>
  </a:objectDefaults>
  <a:extraClrSchemeLst>
    <a:extraClrScheme>
      <a:clrScheme name="Presentation 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1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2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3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4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3">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5">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6">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7">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8">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59">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
      <a:clrScheme name="Presentation 60">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10.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11.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12.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13.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14.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15.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16.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17.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18.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19.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2.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20.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21.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22.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23.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24.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25.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26.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27.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28.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29.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3.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30.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31.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32.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33.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34.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35.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36.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37.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38.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39.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4.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40.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41.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42.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43.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44.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45.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46.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47.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48.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49.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5.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50.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51.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52.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53.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54.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55.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56.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57.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58.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59.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6.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60.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61.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62.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63.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64.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65.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66.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67.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68.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69.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7.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70.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71.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72.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73.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74.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75.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76.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77.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8.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ppt/theme/themeOverride9.xml><?xml version="1.0" encoding="utf-8"?>
<a:themeOverride xmlns:a="http://schemas.openxmlformats.org/drawingml/2006/main">
  <a:clrScheme name="Presentation 1">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themeOverrid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klaus</cp:lastModifiedBy>
  <cp:revision>0</cp:revision>
  <dcterms:created xsi:type="dcterms:W3CDTF">2012-12-03T06:56:55Z</dcterms:created>
  <dcterms:modified xsi:type="dcterms:W3CDTF">2025-12-07T14:32:14Z</dcterms:modified>
</cp:coreProperties>
</file>