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handoutMasterIdLst>
    <p:handoutMasterId r:id="rId129"/>
  </p:handoutMasterIdLst>
  <p:sldIdLst>
    <p:sldId id="345" r:id="rId2"/>
    <p:sldId id="484" r:id="rId3"/>
    <p:sldId id="485" r:id="rId4"/>
    <p:sldId id="486" r:id="rId5"/>
    <p:sldId id="487" r:id="rId6"/>
    <p:sldId id="488" r:id="rId7"/>
    <p:sldId id="489" r:id="rId8"/>
    <p:sldId id="490" r:id="rId9"/>
    <p:sldId id="491" r:id="rId10"/>
    <p:sldId id="492" r:id="rId11"/>
    <p:sldId id="493" r:id="rId12"/>
    <p:sldId id="494" r:id="rId13"/>
    <p:sldId id="495" r:id="rId14"/>
    <p:sldId id="496" r:id="rId15"/>
    <p:sldId id="497" r:id="rId16"/>
    <p:sldId id="498" r:id="rId17"/>
    <p:sldId id="499" r:id="rId18"/>
    <p:sldId id="500" r:id="rId19"/>
    <p:sldId id="501" r:id="rId20"/>
    <p:sldId id="502" r:id="rId21"/>
    <p:sldId id="503" r:id="rId22"/>
    <p:sldId id="504" r:id="rId23"/>
    <p:sldId id="505" r:id="rId24"/>
    <p:sldId id="506" r:id="rId25"/>
    <p:sldId id="507" r:id="rId26"/>
    <p:sldId id="508" r:id="rId27"/>
    <p:sldId id="509" r:id="rId28"/>
    <p:sldId id="510" r:id="rId29"/>
    <p:sldId id="511" r:id="rId30"/>
    <p:sldId id="512" r:id="rId31"/>
    <p:sldId id="513" r:id="rId32"/>
    <p:sldId id="514" r:id="rId33"/>
    <p:sldId id="515" r:id="rId34"/>
    <p:sldId id="516" r:id="rId35"/>
    <p:sldId id="517" r:id="rId36"/>
    <p:sldId id="518" r:id="rId37"/>
    <p:sldId id="519" r:id="rId38"/>
    <p:sldId id="520" r:id="rId39"/>
    <p:sldId id="521" r:id="rId40"/>
    <p:sldId id="522" r:id="rId41"/>
    <p:sldId id="523" r:id="rId42"/>
    <p:sldId id="524" r:id="rId43"/>
    <p:sldId id="525" r:id="rId44"/>
    <p:sldId id="526" r:id="rId45"/>
    <p:sldId id="527" r:id="rId46"/>
    <p:sldId id="528" r:id="rId47"/>
    <p:sldId id="529" r:id="rId48"/>
    <p:sldId id="554" r:id="rId49"/>
    <p:sldId id="530" r:id="rId50"/>
    <p:sldId id="555" r:id="rId51"/>
    <p:sldId id="531" r:id="rId52"/>
    <p:sldId id="532" r:id="rId53"/>
    <p:sldId id="533" r:id="rId54"/>
    <p:sldId id="534" r:id="rId55"/>
    <p:sldId id="535" r:id="rId56"/>
    <p:sldId id="536" r:id="rId57"/>
    <p:sldId id="537" r:id="rId58"/>
    <p:sldId id="538" r:id="rId59"/>
    <p:sldId id="539" r:id="rId60"/>
    <p:sldId id="540" r:id="rId61"/>
    <p:sldId id="541" r:id="rId62"/>
    <p:sldId id="542" r:id="rId63"/>
    <p:sldId id="543" r:id="rId64"/>
    <p:sldId id="544" r:id="rId65"/>
    <p:sldId id="545" r:id="rId66"/>
    <p:sldId id="546" r:id="rId67"/>
    <p:sldId id="547" r:id="rId68"/>
    <p:sldId id="548" r:id="rId69"/>
    <p:sldId id="549" r:id="rId70"/>
    <p:sldId id="550" r:id="rId71"/>
    <p:sldId id="551" r:id="rId72"/>
    <p:sldId id="552" r:id="rId73"/>
    <p:sldId id="553" r:id="rId74"/>
    <p:sldId id="556" r:id="rId75"/>
    <p:sldId id="557" r:id="rId76"/>
    <p:sldId id="558" r:id="rId77"/>
    <p:sldId id="559" r:id="rId78"/>
    <p:sldId id="560" r:id="rId79"/>
    <p:sldId id="561" r:id="rId80"/>
    <p:sldId id="562" r:id="rId81"/>
    <p:sldId id="563" r:id="rId82"/>
    <p:sldId id="564" r:id="rId83"/>
    <p:sldId id="565" r:id="rId84"/>
    <p:sldId id="566" r:id="rId85"/>
    <p:sldId id="567" r:id="rId86"/>
    <p:sldId id="568" r:id="rId87"/>
    <p:sldId id="569" r:id="rId88"/>
    <p:sldId id="570" r:id="rId89"/>
    <p:sldId id="571" r:id="rId90"/>
    <p:sldId id="572" r:id="rId91"/>
    <p:sldId id="573" r:id="rId92"/>
    <p:sldId id="574" r:id="rId93"/>
    <p:sldId id="575" r:id="rId94"/>
    <p:sldId id="576" r:id="rId95"/>
    <p:sldId id="577" r:id="rId96"/>
    <p:sldId id="578" r:id="rId97"/>
    <p:sldId id="579" r:id="rId98"/>
    <p:sldId id="580" r:id="rId99"/>
    <p:sldId id="581" r:id="rId100"/>
    <p:sldId id="582" r:id="rId101"/>
    <p:sldId id="583" r:id="rId102"/>
    <p:sldId id="584" r:id="rId103"/>
    <p:sldId id="585" r:id="rId104"/>
    <p:sldId id="586" r:id="rId105"/>
    <p:sldId id="587" r:id="rId106"/>
    <p:sldId id="588" r:id="rId107"/>
    <p:sldId id="589" r:id="rId108"/>
    <p:sldId id="590" r:id="rId109"/>
    <p:sldId id="591" r:id="rId110"/>
    <p:sldId id="592" r:id="rId111"/>
    <p:sldId id="593" r:id="rId112"/>
    <p:sldId id="594" r:id="rId113"/>
    <p:sldId id="595" r:id="rId114"/>
    <p:sldId id="596" r:id="rId115"/>
    <p:sldId id="597" r:id="rId116"/>
    <p:sldId id="598" r:id="rId117"/>
    <p:sldId id="600" r:id="rId118"/>
    <p:sldId id="599" r:id="rId119"/>
    <p:sldId id="601" r:id="rId120"/>
    <p:sldId id="602" r:id="rId121"/>
    <p:sldId id="603" r:id="rId122"/>
    <p:sldId id="604" r:id="rId123"/>
    <p:sldId id="605" r:id="rId124"/>
    <p:sldId id="607" r:id="rId125"/>
    <p:sldId id="606" r:id="rId126"/>
    <p:sldId id="608" r:id="rId127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752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7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01" autoAdjust="0"/>
    <p:restoredTop sz="94671" autoAdjust="0"/>
  </p:normalViewPr>
  <p:slideViewPr>
    <p:cSldViewPr showGuides="1">
      <p:cViewPr varScale="1">
        <p:scale>
          <a:sx n="126" d="100"/>
          <a:sy n="126" d="100"/>
        </p:scale>
        <p:origin x="144" y="582"/>
      </p:cViewPr>
      <p:guideLst>
        <p:guide orient="horz" pos="1752"/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1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0506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01792A-7BDC-4EE8-B9CA-E80E12CD245E}" type="datetimeFigureOut">
              <a:rPr lang="de-DE"/>
              <a:pPr>
                <a:defRPr/>
              </a:pPr>
              <a:t>25.11.2019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© UVK Verlagsgesellschaft mbH, Konstanz und München 2012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0506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B75F131-0D66-4F28-BBD4-7F5A3CED29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389768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0506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B3B2E8-0E29-4580-9202-30C3D36A9129}" type="datetimeFigureOut">
              <a:rPr lang="de-DE"/>
              <a:pPr>
                <a:defRPr/>
              </a:pPr>
              <a:t>25.11.2019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© UVK Verlagsgesellschaft mbH, Konstanz und München 2012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0506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9211F2A-D236-4D22-AA70-092F43A4889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28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:\_UVK_Lucius_\Marketing + Presse\Logo Marke\Segel.ti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14"/>
          <a:stretch/>
        </p:blipFill>
        <p:spPr bwMode="auto">
          <a:xfrm>
            <a:off x="8278813" y="6272213"/>
            <a:ext cx="684212" cy="3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323528" y="797693"/>
            <a:ext cx="8613796" cy="45719"/>
          </a:xfrm>
          <a:prstGeom prst="rect">
            <a:avLst/>
          </a:prstGeom>
          <a:solidFill>
            <a:srgbClr val="4775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323528" y="6183313"/>
            <a:ext cx="8639497" cy="46037"/>
          </a:xfrm>
          <a:prstGeom prst="rect">
            <a:avLst/>
          </a:prstGeom>
          <a:solidFill>
            <a:srgbClr val="4775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6" name="Titelplatzhalter 1"/>
          <p:cNvSpPr txBox="1">
            <a:spLocks/>
          </p:cNvSpPr>
          <p:nvPr userDrawn="1"/>
        </p:nvSpPr>
        <p:spPr>
          <a:xfrm>
            <a:off x="323528" y="208731"/>
            <a:ext cx="6696397" cy="64452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400" b="1" dirty="0">
                <a:latin typeface="Arial" charset="0"/>
              </a:rPr>
              <a:t>General Management</a:t>
            </a:r>
            <a:endParaRPr lang="de-DE" sz="14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de-DE" sz="1400" dirty="0">
                <a:latin typeface="Arial" charset="0"/>
              </a:rPr>
              <a:t>Birgit Friedl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509043" y="6378462"/>
            <a:ext cx="4125913" cy="365125"/>
          </a:xfrm>
        </p:spPr>
        <p:txBody>
          <a:bodyPr/>
          <a:lstStyle>
            <a:lvl1pPr>
              <a:defRPr sz="1000" dirty="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 dirty="0"/>
              <a:t>© UVK Verlagsgesellschaft mbH, Konstanz und München 2020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225188" y="6381750"/>
            <a:ext cx="805100" cy="287610"/>
          </a:xfr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defRPr/>
            </a:pPr>
            <a:fld id="{3D45E5D6-1975-4364-97F5-4F562A19ACD4}" type="slidenum">
              <a:rPr lang="de-DE" smtClean="0"/>
              <a:pPr algn="l">
                <a:defRPr/>
              </a:pPr>
              <a:t>‹Nr.›</a:t>
            </a:fld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76200"/>
            <a:ext cx="1139180" cy="4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8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55875" y="6381750"/>
            <a:ext cx="41259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 dirty="0"/>
              <a:t>© UVK Verlagsgesellschaft mbH, Konstanz und München 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23850" y="6370638"/>
            <a:ext cx="64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7F9DB5A-6504-444F-B109-0C2791C1BC0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1029" name="Picture 2" descr="K:\_UVK_Lucius_\Marketing + Presse\Logo Marke\Segel.tif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4"/>
          <a:stretch/>
        </p:blipFill>
        <p:spPr bwMode="auto">
          <a:xfrm>
            <a:off x="8278813" y="6272213"/>
            <a:ext cx="68421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2"/>
          <p:cNvSpPr>
            <a:spLocks noChangeArrowheads="1"/>
          </p:cNvSpPr>
          <p:nvPr userDrawn="1"/>
        </p:nvSpPr>
        <p:spPr bwMode="auto">
          <a:xfrm>
            <a:off x="446088" y="6183313"/>
            <a:ext cx="8516937" cy="46037"/>
          </a:xfrm>
          <a:prstGeom prst="rect">
            <a:avLst/>
          </a:prstGeom>
          <a:solidFill>
            <a:srgbClr val="4775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if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tif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tif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tif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tif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if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tif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tif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tif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509043" y="6334602"/>
            <a:ext cx="4125913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251520" y="6381750"/>
            <a:ext cx="778768" cy="287610"/>
          </a:xfrm>
        </p:spPr>
        <p:txBody>
          <a:bodyPr/>
          <a:lstStyle/>
          <a:p>
            <a:pPr algn="l">
              <a:defRPr/>
            </a:pPr>
            <a:fld id="{E2D080C8-8541-4823-801C-67060187DE0E}" type="slidenum">
              <a:rPr lang="de-DE" smtClean="0"/>
              <a:pPr algn="l">
                <a:defRPr/>
              </a:pPr>
              <a:t>1</a:t>
            </a:fld>
            <a:endParaRPr lang="de-DE" dirty="0"/>
          </a:p>
        </p:txBody>
      </p:sp>
      <p:sp>
        <p:nvSpPr>
          <p:cNvPr id="3076" name="Textfeld 4"/>
          <p:cNvSpPr txBox="1">
            <a:spLocks noChangeArrowheads="1"/>
          </p:cNvSpPr>
          <p:nvPr/>
        </p:nvSpPr>
        <p:spPr bwMode="auto">
          <a:xfrm>
            <a:off x="3968962" y="1378663"/>
            <a:ext cx="4968677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3600" b="1" dirty="0"/>
              <a:t>Präsentations- </a:t>
            </a:r>
            <a:br>
              <a:rPr lang="de-DE" altLang="de-DE" sz="3600" b="1" dirty="0"/>
            </a:br>
            <a:r>
              <a:rPr lang="de-DE" altLang="de-DE" sz="3600" b="1" dirty="0"/>
              <a:t>und Abbildungsfolien zum Lehrbuch</a:t>
            </a:r>
          </a:p>
          <a:p>
            <a:pPr eaLnBrk="1" hangingPunct="1"/>
            <a:endParaRPr lang="de-DE" altLang="de-DE" sz="1400" dirty="0"/>
          </a:p>
          <a:p>
            <a:pPr eaLnBrk="1" hangingPunct="1"/>
            <a:r>
              <a:rPr lang="de-DE" altLang="de-DE" sz="1400" dirty="0"/>
              <a:t>Birgit Friedl</a:t>
            </a:r>
          </a:p>
          <a:p>
            <a:pPr eaLnBrk="1" hangingPunct="1"/>
            <a:r>
              <a:rPr lang="de-DE" altLang="de-DE" sz="3600" b="1" dirty="0"/>
              <a:t>General Management</a:t>
            </a:r>
          </a:p>
          <a:p>
            <a:pPr eaLnBrk="1" hangingPunct="1"/>
            <a:r>
              <a:rPr lang="de-DE" altLang="de-DE" sz="1400" dirty="0"/>
              <a:t>3. Auflage</a:t>
            </a:r>
          </a:p>
        </p:txBody>
      </p:sp>
      <p:pic>
        <p:nvPicPr>
          <p:cNvPr id="1026" name="Picture 2" descr="http://www.utb-shop.de/media/catalog/product/cache/1/image/9df78eab33525d08d6e5fb8d27136e95/9/7/9783825241186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091884" cy="443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10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555776" y="5676834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1.9: Rechtsformen der  Unternehmung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5748"/>
            <a:ext cx="7920880" cy="24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821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100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311860" y="5702713"/>
            <a:ext cx="252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5.8: VIE-Theorie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412776"/>
            <a:ext cx="756000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613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101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771800" y="5689447"/>
            <a:ext cx="36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5.9: Erwartungs-Wert-Theorie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988841"/>
            <a:ext cx="828000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723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102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167844" y="5694086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5.10: Zielsetzungstheorie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2299792"/>
            <a:ext cx="7560000" cy="225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372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103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015716" y="5689447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5.11: Ergebnisse einer  Auswahlentscheidung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2492895"/>
            <a:ext cx="7560000" cy="197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23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104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306175" y="44624"/>
            <a:ext cx="878497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306175" y="6165304"/>
            <a:ext cx="8784976" cy="161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6912768" cy="640871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740352" y="5097214"/>
            <a:ext cx="1296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5.12: Maßnahmen der Personal-entwicklung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3529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105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799692" y="5694086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5.13: Konzepte der Arbeitsplatzstrukturierung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0" y="2024843"/>
            <a:ext cx="6912000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542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106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7901809" y="4725144"/>
            <a:ext cx="1296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5.14: Typen der Macht </a:t>
            </a:r>
          </a:p>
          <a:p>
            <a:pPr>
              <a:defRPr/>
            </a:pPr>
            <a:r>
              <a:rPr lang="de-DE" sz="1600"/>
              <a:t>nach der Machtbasis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06175" y="44624"/>
            <a:ext cx="878497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306175" y="6165304"/>
            <a:ext cx="8784976" cy="161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6632"/>
            <a:ext cx="5760640" cy="65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934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107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71700" y="5689447"/>
            <a:ext cx="540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5.15: Führungsstilkontinuum nach </a:t>
            </a:r>
            <a:r>
              <a:rPr lang="de-DE" sz="1600" i="1"/>
              <a:t>Tannenbaum/Schmidt</a:t>
            </a:r>
            <a:endParaRPr lang="de-DE" sz="1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5" y="1268760"/>
            <a:ext cx="8688359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912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108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123728" y="5689447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5.16: Zweidimensionale  Führungsstiltypologie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469348"/>
            <a:ext cx="7560000" cy="375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249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109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306175" y="44624"/>
            <a:ext cx="878497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306175" y="6165304"/>
            <a:ext cx="8784976" cy="161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5" y="332655"/>
            <a:ext cx="7092725" cy="606410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681509" y="4797152"/>
            <a:ext cx="14401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5.17: Führungsstile nach </a:t>
            </a:r>
            <a:r>
              <a:rPr lang="de-DE" sz="1600" i="1"/>
              <a:t>Blake/Mouton</a:t>
            </a:r>
            <a:endParaRPr lang="de-DE" sz="1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35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11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5696" y="5694086"/>
            <a:ext cx="5472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1.10: Gesellschaftsrechtliche Leitungsmodelle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2276872"/>
            <a:ext cx="756000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122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110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267744" y="5689447"/>
            <a:ext cx="4608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5.18: Führungsstil-Typologie nach </a:t>
            </a:r>
            <a:r>
              <a:rPr lang="de-DE" sz="1600" i="1"/>
              <a:t>Wunderer</a:t>
            </a:r>
            <a:endParaRPr lang="de-DE" sz="1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40" y="1798077"/>
            <a:ext cx="7131520" cy="32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107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111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151620" y="5689447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5.19: Transaktionaler und transformatorischer Führungsstil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848318"/>
            <a:ext cx="7560000" cy="316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285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112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905435" y="5733256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5.20/1: Führungsgrundsätze der </a:t>
            </a:r>
            <a:r>
              <a:rPr lang="de-DE" sz="1600" i="1"/>
              <a:t>Robert Bosch GmbH</a:t>
            </a:r>
            <a:endParaRPr lang="de-DE" sz="1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34"/>
          <a:stretch/>
        </p:blipFill>
        <p:spPr>
          <a:xfrm>
            <a:off x="1333659" y="908720"/>
            <a:ext cx="6476682" cy="47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556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113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476665" y="5689447"/>
            <a:ext cx="61906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5.20/2: Führungsgrundsätze der </a:t>
            </a:r>
            <a:r>
              <a:rPr lang="de-DE" sz="1600" i="1"/>
              <a:t>Robert Bosch GmbH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4" b="3923"/>
          <a:stretch/>
        </p:blipFill>
        <p:spPr>
          <a:xfrm>
            <a:off x="1333659" y="933834"/>
            <a:ext cx="6476682" cy="47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6945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114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195736" y="5689447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5.21: Klassifikation der  Führungsinstrumente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268759"/>
            <a:ext cx="7200000" cy="4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314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115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411760" y="5689447"/>
            <a:ext cx="4320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5.22: Arten von Verhaltensnormen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6" y="1628800"/>
            <a:ext cx="715562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3310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116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306175" y="44624"/>
            <a:ext cx="878497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306175" y="6165304"/>
            <a:ext cx="8784976" cy="161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69" y="167684"/>
            <a:ext cx="6172262" cy="657368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719564" y="5053580"/>
            <a:ext cx="1296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5.23: Inhalte einer Stellen-beschreibung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364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117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306175" y="44624"/>
            <a:ext cx="878497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306175" y="6165304"/>
            <a:ext cx="8784976" cy="161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3000"/>
            <a:ext cx="5904656" cy="6552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740352" y="4725144"/>
            <a:ext cx="1296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5.24: Unbewusste Fehler  bei der Personal-beurteilung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274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118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699792" y="5689447"/>
            <a:ext cx="3744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5.25: Arten von Belohnungen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2348879"/>
            <a:ext cx="5544616" cy="21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2588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119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727684" y="5689447"/>
            <a:ext cx="568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5.26: Verlaufsformen eines Prämienlohns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16" y="1340768"/>
            <a:ext cx="694556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29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12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987824" y="5689447"/>
            <a:ext cx="3168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1.11: Managementhierarchie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88" y="1417747"/>
            <a:ext cx="6797824" cy="40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013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120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543815" y="5689447"/>
            <a:ext cx="60563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5.27: Formen der Erfolgs- und Kapitalbeteiligung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1" y="1268760"/>
            <a:ext cx="721619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3978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121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445638" y="5689447"/>
            <a:ext cx="42527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5.28: Richtung des  Kommunikationsflusses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47" y="1412776"/>
            <a:ext cx="720930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1356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122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306175" y="44624"/>
            <a:ext cx="878497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306175" y="6165304"/>
            <a:ext cx="8784976" cy="161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1" y="494129"/>
            <a:ext cx="6666757" cy="583264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956376" y="5013176"/>
            <a:ext cx="1224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5.29: Kommuni-kations-formen 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7445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123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979712" y="5715013"/>
            <a:ext cx="5184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5.30: Führungs- und Kommunikationsstil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08927"/>
            <a:ext cx="864096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8043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124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306175" y="44624"/>
            <a:ext cx="878497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306175" y="6165304"/>
            <a:ext cx="8784976" cy="161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62" y="260648"/>
            <a:ext cx="6273276" cy="606612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820886" y="4941168"/>
            <a:ext cx="1296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5.31: Arten von  Mitarbeiter-gesprächen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5106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125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591779" y="5711339"/>
            <a:ext cx="3960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5.32: Vier Seiten einer  Nachricht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8" y="1268760"/>
            <a:ext cx="741892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7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126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843808" y="5694738"/>
            <a:ext cx="3456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5.33: Management-by-Konzepte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9" y="1952836"/>
            <a:ext cx="7560000" cy="292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83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13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951820" y="5694086"/>
            <a:ext cx="3240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1.12: Koordinationsprobleme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0" y="1412776"/>
            <a:ext cx="76320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01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14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583668" y="5689447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2.1: Merkmale eines  Entscheidungsproblems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39" y="980728"/>
            <a:ext cx="650232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95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483767" y="5694086"/>
            <a:ext cx="417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2.2: Elemente eines  Entscheidungsmodells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54" y="1628800"/>
            <a:ext cx="6875491" cy="34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93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16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627784" y="5702713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2.3: Entscheidungs­situationen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2337303"/>
            <a:ext cx="5544616" cy="218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78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807804" y="5689447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2.4: Struktur einer  Ergebnismatrix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2672916"/>
            <a:ext cx="7560000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02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475656" y="5689446"/>
            <a:ext cx="6192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2.5: Ergebnismatrix bei Sicherheit und  mehrfacher Zielsetzung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0" y="2550283"/>
            <a:ext cx="7380400" cy="17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8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19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655676" y="5689447"/>
            <a:ext cx="5832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2.6: Ergebnismatrix bei einem Ziel und Unsicherheit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04" y="1907526"/>
            <a:ext cx="7308392" cy="30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13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2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699792" y="5689447"/>
            <a:ext cx="3744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1.1: Merkmale der Unternehmung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K:\_UVK_Lucius_\P R O J E K T E\f\fr\Friedl General Management\1.A\Buchdaten + Zusatzmat\Zusatzmaterial\Folien\Abb\B_GM_Abb_01_0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67565"/>
            <a:ext cx="7632848" cy="132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090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20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655676" y="5689447"/>
            <a:ext cx="5832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2.7: Ergebnis- und  Entscheidungsmatrix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75112"/>
            <a:ext cx="6048672" cy="44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81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21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907704" y="5689447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2.8: Entscheidungssitua­tionen bei Sicherheit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94" y="2348880"/>
            <a:ext cx="585301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11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22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843808" y="5686112"/>
            <a:ext cx="3456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2.9: Zielbeziehungen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9512" y="44624"/>
            <a:ext cx="892899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0" y="312791"/>
            <a:ext cx="7512060" cy="52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56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23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015716" y="5685460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2.10: Zeitlicher Anfall der Ergebnisse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2" y="2276969"/>
            <a:ext cx="7164376" cy="230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46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24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447764" y="5702713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2.11: Berechnung der  Kapitalwerte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988840"/>
            <a:ext cx="7560000" cy="278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20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25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915816" y="5694086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2.12: Entscheidungsprozess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52736"/>
            <a:ext cx="547260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8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26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807804" y="5720618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3.1: Phasen im Planungsprozess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700807"/>
            <a:ext cx="7560000" cy="32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7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27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5696" y="5685460"/>
            <a:ext cx="5472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3.2: Formen der  begleitenden Kontrolle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27120"/>
            <a:ext cx="7704000" cy="37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28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483768" y="5689447"/>
            <a:ext cx="417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3.3: Formen der Differenzierung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916832"/>
            <a:ext cx="756000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53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29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023828" y="5689447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3.4: Planungshierarchie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700808"/>
            <a:ext cx="7560000" cy="325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4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3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57" y="2317614"/>
            <a:ext cx="7560000" cy="222277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511660" y="5703366"/>
            <a:ext cx="6120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1.2: Produktionsfaktoren bei der Produktion von Fahrzeugen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50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30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771800" y="5689447"/>
            <a:ext cx="36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3.5: Hierarchieebenen  der Planung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9512" y="44624"/>
            <a:ext cx="892899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656"/>
            <a:ext cx="6624736" cy="52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42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31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403648" y="5694086"/>
            <a:ext cx="6336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3.6: Ebenen der  Planungs- und  Managementhierarchie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809" y="1988840"/>
            <a:ext cx="5586381" cy="263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24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32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591780" y="5689447"/>
            <a:ext cx="3960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3.7: Objekte der  strategischen Planung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t="5045" r="1961" b="2599"/>
          <a:stretch/>
        </p:blipFill>
        <p:spPr>
          <a:xfrm>
            <a:off x="923026" y="1475116"/>
            <a:ext cx="7280695" cy="377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72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33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79512" y="44624"/>
            <a:ext cx="892899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/>
          <p:cNvSpPr/>
          <p:nvPr/>
        </p:nvSpPr>
        <p:spPr>
          <a:xfrm>
            <a:off x="7677886" y="5015056"/>
            <a:ext cx="1368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3.8: Revolvierende Planung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60892" y="6093296"/>
            <a:ext cx="8928992" cy="20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61" y="302736"/>
            <a:ext cx="6634425" cy="63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92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34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799692" y="5689447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3.9: Prozess der strategischen Planung und Kontrolle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17" y="1105302"/>
            <a:ext cx="4857366" cy="443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30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35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005616" y="5689447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3.10: Arten von Strategien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41916"/>
            <a:ext cx="7884456" cy="370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81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36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195736" y="5689447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3.11: Aufgaben der Strategieimplementierung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1540717"/>
            <a:ext cx="7992888" cy="406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37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37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411759" y="5694086"/>
            <a:ext cx="4320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3.12: Intendierte und  emergente Strategien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46" y="2060848"/>
            <a:ext cx="661570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31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38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087724" y="5689447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3.13: Inhalte des normativen Rahmens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16831"/>
            <a:ext cx="5184576" cy="288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73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39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79512" y="44624"/>
            <a:ext cx="892899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178609" y="6101901"/>
            <a:ext cx="8928992" cy="139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0" b="4851"/>
          <a:stretch/>
        </p:blipFill>
        <p:spPr>
          <a:xfrm>
            <a:off x="1830750" y="265049"/>
            <a:ext cx="5482500" cy="640871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746283" y="5271969"/>
            <a:ext cx="1296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3.14: Beispiele für Missionen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78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4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79512" y="44624"/>
            <a:ext cx="892899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/>
          <p:cNvSpPr/>
          <p:nvPr/>
        </p:nvSpPr>
        <p:spPr>
          <a:xfrm>
            <a:off x="7412048" y="5157192"/>
            <a:ext cx="1715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1.3: Unternehmungs-prozess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85658" y="6093296"/>
            <a:ext cx="8928992" cy="20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16" y="157583"/>
            <a:ext cx="5781480" cy="651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60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40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79512" y="44624"/>
            <a:ext cx="892899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178609" y="6101901"/>
            <a:ext cx="8928992" cy="139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95377"/>
            <a:ext cx="5472608" cy="633670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759623" y="5271969"/>
            <a:ext cx="1296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3.15: Beispiele für Missionen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2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41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79512" y="44624"/>
            <a:ext cx="892899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178609" y="6101901"/>
            <a:ext cx="8928992" cy="139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09" y="242868"/>
            <a:ext cx="4815182" cy="642649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740352" y="5262440"/>
            <a:ext cx="1296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3.16: Beispiele für Werte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70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42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843808" y="5689447"/>
            <a:ext cx="3456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3.17: Dimensionen einer Strategie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4752528" cy="453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060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43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655676" y="5689447"/>
            <a:ext cx="5832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3.18: Typen von Unternehmungsstrategien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52598"/>
            <a:ext cx="6912768" cy="439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03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44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807804" y="5689447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3.19: Produkt-Markt- Strategien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2598037"/>
            <a:ext cx="7272808" cy="166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987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45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411760" y="5694086"/>
            <a:ext cx="4320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3.20: Formen der vertikalen Diversifikation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2" y="1340768"/>
            <a:ext cx="6768753" cy="392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30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46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051720" y="5685460"/>
            <a:ext cx="5040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3.21: Ein- und Mehrpunktkonkurrenten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2134987"/>
            <a:ext cx="7560000" cy="234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641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47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903165" y="5689447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3.22: Generische  Wettbewerbsstrategien nach </a:t>
            </a:r>
            <a:r>
              <a:rPr lang="de-DE" sz="1600" i="1"/>
              <a:t>Porter</a:t>
            </a:r>
            <a:endParaRPr lang="de-DE" sz="1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1" y="2348880"/>
            <a:ext cx="7560000" cy="205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604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48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195736" y="5689447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3.23: Beispiele für Ziele der vier Perspektiven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412776"/>
            <a:ext cx="7560000" cy="407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25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49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231740" y="5689447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3.24: Beispiel einer Balanced Scorecard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8" y="1916832"/>
            <a:ext cx="859548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49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159732" y="5689447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1.4: Anspruchsgruppen der Unternehmung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9512" y="44624"/>
            <a:ext cx="892899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633670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513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50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195735" y="5689447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3.25: Auszug aus der Ursache-Wirkungs-Kette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1809750"/>
            <a:ext cx="52101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414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51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072741" y="5729244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3.26: Bausteine der strategischen Kontrolle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6" y="2012087"/>
            <a:ext cx="599318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70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52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287967" y="5689447"/>
            <a:ext cx="6568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3.27: Geschäftsfeldsegmentierung nach dem Inside-out-Ansatz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67" y="1229721"/>
            <a:ext cx="6568065" cy="439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66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53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951820" y="5694086"/>
            <a:ext cx="3240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3.28: Unternehmungsumwelt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27" y="994846"/>
            <a:ext cx="4869146" cy="459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26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54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7486826" y="5229200"/>
            <a:ext cx="1622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3.29: Beispiele für Umweltfaktoren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1520" y="44624"/>
            <a:ext cx="8784976" cy="864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260648"/>
            <a:ext cx="520018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376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55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907704" y="5719966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3.30: Einflussgrößen auf die Branchenattraktivität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25" y="2276872"/>
            <a:ext cx="6834467" cy="22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927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56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159732" y="5689447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3.31: Struktur des Five-Forces-Modells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68" y="1050233"/>
            <a:ext cx="5976663" cy="450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256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57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243146" y="5685460"/>
            <a:ext cx="66577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3.32: Einflussgrößen der Bedrohung durch neue Wettbewerber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2" y="1484784"/>
            <a:ext cx="708975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326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58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231740" y="5694086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3.33: Einflussgrößen der  Verhandlungsmacht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68" y="1484784"/>
            <a:ext cx="719386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302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59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367644" y="5689447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3.34: Einflussgrößen der Rivalität unter den Unternehmungen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00" y="1855562"/>
            <a:ext cx="7102800" cy="314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6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799691" y="5689447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1.5: Arten von  Sachinterdependenzen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9512" y="44624"/>
            <a:ext cx="892899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7718"/>
            <a:ext cx="5904655" cy="539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589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60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807804" y="5689447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3.35: Struktur der Wertkette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45" y="1808820"/>
            <a:ext cx="663771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421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61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519770" y="5689447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3.36: Schritte der Wertkettenanalyse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99" y="1198846"/>
            <a:ext cx="6605199" cy="44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291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62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403648" y="5689447"/>
            <a:ext cx="6336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3.37: Ressourcen und organisatorische Fähigkeiten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820891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591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63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375756" y="5689447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3.38: Wettbewerbsvorteile und Ressourcen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40" y="1448780"/>
            <a:ext cx="680792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90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64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383868" y="5711339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3.39: SWOT-Matrix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09" y="1844824"/>
            <a:ext cx="682778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41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65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311860" y="5694086"/>
            <a:ext cx="252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3.40: Portfolio-Matrix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13" y="1238068"/>
            <a:ext cx="5121574" cy="43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61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66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943708" y="5689447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3.41: Marktwachstsum- Marktanteil-Portfolio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24744"/>
            <a:ext cx="5184576" cy="444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100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67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503246" y="5517232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3.42: Kriterien zur Bewertung von  Strategiealternativen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3077742"/>
            <a:ext cx="7200000" cy="7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678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68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383868" y="5689447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4.1: Organigramm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969110"/>
            <a:ext cx="7272808" cy="29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782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69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023828" y="5689447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4.2: Effektivitätskriterien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49" y="1844824"/>
            <a:ext cx="7381901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81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547664" y="5689447"/>
            <a:ext cx="6048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1.6: Konzepte zur Funktionsgliederung des Managements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592796"/>
            <a:ext cx="756000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343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70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483768" y="5689447"/>
            <a:ext cx="417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4.3: Ursachen der Größendegression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988840"/>
            <a:ext cx="756000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802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71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987824" y="5689447"/>
            <a:ext cx="3168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4.4: Merkmale der Arbeit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844823"/>
            <a:ext cx="7560000" cy="32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93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72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763688" y="5689447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4.5: Aufgabenanalyse und Aufgabensynthese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788634"/>
            <a:ext cx="7560000" cy="328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857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73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699792" y="5694086"/>
            <a:ext cx="3744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4.6: Merkmale von Aufgaben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42018"/>
            <a:ext cx="7200800" cy="217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234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74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691680" y="5685460"/>
            <a:ext cx="576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4.7: Vor- und Nachteile einer zunehmenden Spezialisierung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818243"/>
            <a:ext cx="7560000" cy="322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854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75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095835" y="5689447"/>
            <a:ext cx="295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4.8: Abteilungsbildung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20" y="1556792"/>
            <a:ext cx="7106159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630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76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879810" y="5689447"/>
            <a:ext cx="3384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4.9: Hierarchieebenen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07" y="1980262"/>
            <a:ext cx="6738783" cy="289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049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77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123728" y="5689447"/>
            <a:ext cx="4896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4.10: (s,S)-Politik als Beispiel für ein Programm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3" y="1765976"/>
            <a:ext cx="7128793" cy="332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375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78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303748" y="5689447"/>
            <a:ext cx="453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4.11: Informationsfluss im Einliniensystem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1631102"/>
            <a:ext cx="7128000" cy="359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919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79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167844" y="5689447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4.12: Fayolsche Brücke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1628799"/>
            <a:ext cx="7128000" cy="36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475656" y="5685460"/>
            <a:ext cx="6192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1.7: Aufgaben und Funktionen des Managements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8" y="2132856"/>
            <a:ext cx="756000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041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80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042943" y="5689447"/>
            <a:ext cx="3024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4.13: Mehrliniensystem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11" y="2077089"/>
            <a:ext cx="7128000" cy="270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58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81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523094" y="5689447"/>
            <a:ext cx="61210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4.14: Trennung disziplinarischer und fachlicher Leitungsbefugnisse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78" y="1052736"/>
            <a:ext cx="621669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641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82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131840" y="5689447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4.15: Stab-Linien-System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42" y="2087322"/>
            <a:ext cx="6714115" cy="26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48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83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555775" y="5689447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4.16: Beispiel zur Leitungsspanne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76" y="980728"/>
            <a:ext cx="513604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11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84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511660" y="5689447"/>
            <a:ext cx="6120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4.17: Organisatorische Strukturmodelle der Primärorganisation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2274772"/>
            <a:ext cx="6840000" cy="23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035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85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915816" y="5689447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4.18: Funktionale Organisation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2195585"/>
            <a:ext cx="6840000" cy="24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748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86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987824" y="5689447"/>
            <a:ext cx="3168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4.19: Divisionale Organisation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556792"/>
            <a:ext cx="756000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180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87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059832" y="5689447"/>
            <a:ext cx="3024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4.20: Matrixorganisation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5" y="1700808"/>
            <a:ext cx="756000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078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88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306175" y="44624"/>
            <a:ext cx="878497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/>
          <p:cNvSpPr/>
          <p:nvPr/>
        </p:nvSpPr>
        <p:spPr>
          <a:xfrm>
            <a:off x="306175" y="6165304"/>
            <a:ext cx="8784976" cy="161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188639"/>
            <a:ext cx="5524552" cy="648072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676870" y="5096712"/>
            <a:ext cx="14401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4.21: Aufgaben des  Projekt-managements 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353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89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555776" y="5689447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4.22: Stabs-Projektorganisation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2337035"/>
            <a:ext cx="6840000" cy="218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08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915816" y="5694086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1.8: Managementprozess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96752"/>
            <a:ext cx="4464496" cy="426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663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90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771800" y="5689447"/>
            <a:ext cx="36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4.23: Reine Projektorganisation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1" y="1916832"/>
            <a:ext cx="75600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160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91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771800" y="5694086"/>
            <a:ext cx="36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4.24: Matrix-Projektorganisation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628800"/>
            <a:ext cx="720000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007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92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375756" y="5689447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4.25: Organisationsstruktur eines Projektes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844824"/>
            <a:ext cx="756000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395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93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411760" y="5711339"/>
            <a:ext cx="4320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5.1: Mitarbeiter im Managementprozess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052736"/>
            <a:ext cx="75600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951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94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339752" y="5430445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5.2: Beeinflussung des Arbeitsverhaltens durch die Organisation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92" y="2084443"/>
            <a:ext cx="7704416" cy="26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036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95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375756" y="5496306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5.3: Beeinflussung des Arbeitsverhaltens durch Führung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92" y="2204235"/>
            <a:ext cx="7704416" cy="244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307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96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76" y="1038636"/>
            <a:ext cx="6593248" cy="478072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115616" y="5526975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5.4: Personenbezogene Aufgaben </a:t>
            </a:r>
            <a:br>
              <a:rPr lang="de-DE" sz="1600"/>
            </a:br>
            <a:r>
              <a:rPr lang="de-DE" sz="1600"/>
              <a:t>des Managements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800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97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383868" y="5455806"/>
            <a:ext cx="2376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5.5: Einflussgrößen auf das Leistungsverhalten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2420887"/>
            <a:ext cx="7560000" cy="20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402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98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306175" y="44624"/>
            <a:ext cx="878497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306175" y="6165304"/>
            <a:ext cx="8784976" cy="161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/>
          <p:cNvSpPr/>
          <p:nvPr/>
        </p:nvSpPr>
        <p:spPr>
          <a:xfrm>
            <a:off x="7884368" y="5088086"/>
            <a:ext cx="11310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Abb</a:t>
            </a:r>
            <a:r>
              <a:rPr lang="de-DE" sz="1600"/>
              <a:t>. 5.6: Handlungs-phasen-</a:t>
            </a:r>
          </a:p>
          <a:p>
            <a:pPr>
              <a:defRPr/>
            </a:pPr>
            <a:r>
              <a:rPr lang="de-DE" sz="1600"/>
              <a:t>modell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BB983A-8D4E-4D61-AD16-D30B5D30B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32414"/>
            <a:ext cx="6572471" cy="37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336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UVK Verlag München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defRPr/>
            </a:pPr>
            <a:fld id="{841315C0-EB53-4D4B-B06B-2BF2A7C1D818}" type="slidenum">
              <a:rPr lang="de-DE" smtClean="0"/>
              <a:pPr algn="l">
                <a:defRPr/>
              </a:pPr>
              <a:t>99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951820" y="5689447"/>
            <a:ext cx="3240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/>
              <a:t>Abb</a:t>
            </a:r>
            <a:r>
              <a:rPr lang="de-DE" sz="1600"/>
              <a:t>. 5.7: Größen der VIE-Theorie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844823"/>
            <a:ext cx="7560000" cy="32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135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1669</Words>
  <Application>Microsoft Office PowerPoint</Application>
  <PresentationFormat>Bildschirmpräsentation (4:3)</PresentationFormat>
  <Paragraphs>384</Paragraphs>
  <Slides>126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126</vt:i4>
      </vt:variant>
    </vt:vector>
  </HeadingPairs>
  <TitlesOfParts>
    <vt:vector size="129" baseType="lpstr">
      <vt:lpstr>Arial</vt:lpstr>
      <vt:lpstr>Calibri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Sebastian Lobe</dc:creator>
  <cp:lastModifiedBy>Jürgen Schechler</cp:lastModifiedBy>
  <cp:revision>400</cp:revision>
  <cp:lastPrinted>2014-02-07T10:56:11Z</cp:lastPrinted>
  <dcterms:created xsi:type="dcterms:W3CDTF">2012-02-22T09:44:33Z</dcterms:created>
  <dcterms:modified xsi:type="dcterms:W3CDTF">2019-11-25T13:44:28Z</dcterms:modified>
</cp:coreProperties>
</file>