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1FA_0.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75.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1.xml" ContentType="application/vnd.openxmlformats-officedocument.drawingml.chartshapes+xml"/>
  <Override PartName="/ppt/notesSlides/notesSlide76.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2.xml" ContentType="application/vnd.openxmlformats-officedocument.drawingml.chartshape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charts/chart4.xml" ContentType="application/vnd.openxmlformats-officedocument.drawingml.chart+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0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7"/>
  </p:notesMasterIdLst>
  <p:handoutMasterIdLst>
    <p:handoutMasterId r:id="rId308"/>
  </p:handoutMasterIdLst>
  <p:sldIdLst>
    <p:sldId id="256" r:id="rId2"/>
    <p:sldId id="506" r:id="rId3"/>
    <p:sldId id="2126" r:id="rId4"/>
    <p:sldId id="2127" r:id="rId5"/>
    <p:sldId id="1129" r:id="rId6"/>
    <p:sldId id="2128" r:id="rId7"/>
    <p:sldId id="508" r:id="rId8"/>
    <p:sldId id="722" r:id="rId9"/>
    <p:sldId id="509" r:id="rId10"/>
    <p:sldId id="1130" r:id="rId11"/>
    <p:sldId id="1131" r:id="rId12"/>
    <p:sldId id="1132" r:id="rId13"/>
    <p:sldId id="1133" r:id="rId14"/>
    <p:sldId id="1402" r:id="rId15"/>
    <p:sldId id="1403" r:id="rId16"/>
    <p:sldId id="1850" r:id="rId17"/>
    <p:sldId id="1851" r:id="rId18"/>
    <p:sldId id="1843" r:id="rId19"/>
    <p:sldId id="1844" r:id="rId20"/>
    <p:sldId id="1845" r:id="rId21"/>
    <p:sldId id="1846" r:id="rId22"/>
    <p:sldId id="1847" r:id="rId23"/>
    <p:sldId id="1848" r:id="rId24"/>
    <p:sldId id="1849" r:id="rId25"/>
    <p:sldId id="1852" r:id="rId26"/>
    <p:sldId id="1853" r:id="rId27"/>
    <p:sldId id="1854" r:id="rId28"/>
    <p:sldId id="1855" r:id="rId29"/>
    <p:sldId id="1857" r:id="rId30"/>
    <p:sldId id="2129" r:id="rId31"/>
    <p:sldId id="1856" r:id="rId32"/>
    <p:sldId id="1858" r:id="rId33"/>
    <p:sldId id="1859" r:id="rId34"/>
    <p:sldId id="1860" r:id="rId35"/>
    <p:sldId id="1861" r:id="rId36"/>
    <p:sldId id="1862" r:id="rId37"/>
    <p:sldId id="1863" r:id="rId38"/>
    <p:sldId id="1864" r:id="rId39"/>
    <p:sldId id="1865" r:id="rId40"/>
    <p:sldId id="1866" r:id="rId41"/>
    <p:sldId id="1868" r:id="rId42"/>
    <p:sldId id="1869" r:id="rId43"/>
    <p:sldId id="1870" r:id="rId44"/>
    <p:sldId id="1871" r:id="rId45"/>
    <p:sldId id="1872" r:id="rId46"/>
    <p:sldId id="1873" r:id="rId47"/>
    <p:sldId id="1874" r:id="rId48"/>
    <p:sldId id="1875" r:id="rId49"/>
    <p:sldId id="1876" r:id="rId50"/>
    <p:sldId id="1877" r:id="rId51"/>
    <p:sldId id="1867" r:id="rId52"/>
    <p:sldId id="1878" r:id="rId53"/>
    <p:sldId id="1879" r:id="rId54"/>
    <p:sldId id="2130" r:id="rId55"/>
    <p:sldId id="1880" r:id="rId56"/>
    <p:sldId id="1897" r:id="rId57"/>
    <p:sldId id="1882" r:id="rId58"/>
    <p:sldId id="1883" r:id="rId59"/>
    <p:sldId id="1884" r:id="rId60"/>
    <p:sldId id="1885" r:id="rId61"/>
    <p:sldId id="1886" r:id="rId62"/>
    <p:sldId id="1888" r:id="rId63"/>
    <p:sldId id="1889" r:id="rId64"/>
    <p:sldId id="1890" r:id="rId65"/>
    <p:sldId id="1891" r:id="rId66"/>
    <p:sldId id="1892" r:id="rId67"/>
    <p:sldId id="1893" r:id="rId68"/>
    <p:sldId id="2131" r:id="rId69"/>
    <p:sldId id="1895" r:id="rId70"/>
    <p:sldId id="1894" r:id="rId71"/>
    <p:sldId id="1896" r:id="rId72"/>
    <p:sldId id="1898" r:id="rId73"/>
    <p:sldId id="1899" r:id="rId74"/>
    <p:sldId id="1900" r:id="rId75"/>
    <p:sldId id="1901" r:id="rId76"/>
    <p:sldId id="1902" r:id="rId77"/>
    <p:sldId id="1903" r:id="rId78"/>
    <p:sldId id="1904" r:id="rId79"/>
    <p:sldId id="1905" r:id="rId80"/>
    <p:sldId id="1906" r:id="rId81"/>
    <p:sldId id="1907" r:id="rId82"/>
    <p:sldId id="1908" r:id="rId83"/>
    <p:sldId id="1909" r:id="rId84"/>
    <p:sldId id="1910" r:id="rId85"/>
    <p:sldId id="1911" r:id="rId86"/>
    <p:sldId id="2016" r:id="rId87"/>
    <p:sldId id="1912" r:id="rId88"/>
    <p:sldId id="1913" r:id="rId89"/>
    <p:sldId id="1914" r:id="rId90"/>
    <p:sldId id="2015" r:id="rId91"/>
    <p:sldId id="1915" r:id="rId92"/>
    <p:sldId id="1916" r:id="rId93"/>
    <p:sldId id="1917" r:id="rId94"/>
    <p:sldId id="1919" r:id="rId95"/>
    <p:sldId id="1920" r:id="rId96"/>
    <p:sldId id="1921" r:id="rId97"/>
    <p:sldId id="1922" r:id="rId98"/>
    <p:sldId id="1923" r:id="rId99"/>
    <p:sldId id="1924" r:id="rId100"/>
    <p:sldId id="1925" r:id="rId101"/>
    <p:sldId id="1926" r:id="rId102"/>
    <p:sldId id="1927" r:id="rId103"/>
    <p:sldId id="1928" r:id="rId104"/>
    <p:sldId id="1930" r:id="rId105"/>
    <p:sldId id="1931" r:id="rId106"/>
    <p:sldId id="1932" r:id="rId107"/>
    <p:sldId id="1933" r:id="rId108"/>
    <p:sldId id="1934" r:id="rId109"/>
    <p:sldId id="1935" r:id="rId110"/>
    <p:sldId id="1936" r:id="rId111"/>
    <p:sldId id="1937" r:id="rId112"/>
    <p:sldId id="1938" r:id="rId113"/>
    <p:sldId id="1939" r:id="rId114"/>
    <p:sldId id="1940" r:id="rId115"/>
    <p:sldId id="1941" r:id="rId116"/>
    <p:sldId id="1942" r:id="rId117"/>
    <p:sldId id="1943" r:id="rId118"/>
    <p:sldId id="1944" r:id="rId119"/>
    <p:sldId id="1945" r:id="rId120"/>
    <p:sldId id="1946" r:id="rId121"/>
    <p:sldId id="1947" r:id="rId122"/>
    <p:sldId id="1948" r:id="rId123"/>
    <p:sldId id="1949" r:id="rId124"/>
    <p:sldId id="1950" r:id="rId125"/>
    <p:sldId id="1951" r:id="rId126"/>
    <p:sldId id="1952" r:id="rId127"/>
    <p:sldId id="1953" r:id="rId128"/>
    <p:sldId id="1954" r:id="rId129"/>
    <p:sldId id="1955" r:id="rId130"/>
    <p:sldId id="1956" r:id="rId131"/>
    <p:sldId id="1957" r:id="rId132"/>
    <p:sldId id="2134" r:id="rId133"/>
    <p:sldId id="1958" r:id="rId134"/>
    <p:sldId id="1959" r:id="rId135"/>
    <p:sldId id="2133" r:id="rId136"/>
    <p:sldId id="2120" r:id="rId137"/>
    <p:sldId id="1960" r:id="rId138"/>
    <p:sldId id="1962" r:id="rId139"/>
    <p:sldId id="1961" r:id="rId140"/>
    <p:sldId id="1963" r:id="rId141"/>
    <p:sldId id="1964" r:id="rId142"/>
    <p:sldId id="1965" r:id="rId143"/>
    <p:sldId id="1967" r:id="rId144"/>
    <p:sldId id="1968" r:id="rId145"/>
    <p:sldId id="1966" r:id="rId146"/>
    <p:sldId id="1969" r:id="rId147"/>
    <p:sldId id="1970" r:id="rId148"/>
    <p:sldId id="1971" r:id="rId149"/>
    <p:sldId id="1972" r:id="rId150"/>
    <p:sldId id="1973" r:id="rId151"/>
    <p:sldId id="1974" r:id="rId152"/>
    <p:sldId id="1975" r:id="rId153"/>
    <p:sldId id="1976" r:id="rId154"/>
    <p:sldId id="1977" r:id="rId155"/>
    <p:sldId id="1978" r:id="rId156"/>
    <p:sldId id="1979" r:id="rId157"/>
    <p:sldId id="1980" r:id="rId158"/>
    <p:sldId id="1981" r:id="rId159"/>
    <p:sldId id="1982" r:id="rId160"/>
    <p:sldId id="1983" r:id="rId161"/>
    <p:sldId id="1984" r:id="rId162"/>
    <p:sldId id="1986" r:id="rId163"/>
    <p:sldId id="1985" r:id="rId164"/>
    <p:sldId id="2121" r:id="rId165"/>
    <p:sldId id="1987" r:id="rId166"/>
    <p:sldId id="1988" r:id="rId167"/>
    <p:sldId id="1989" r:id="rId168"/>
    <p:sldId id="1990" r:id="rId169"/>
    <p:sldId id="1991" r:id="rId170"/>
    <p:sldId id="1992" r:id="rId171"/>
    <p:sldId id="1993" r:id="rId172"/>
    <p:sldId id="1994" r:id="rId173"/>
    <p:sldId id="1995" r:id="rId174"/>
    <p:sldId id="1996" r:id="rId175"/>
    <p:sldId id="2017" r:id="rId176"/>
    <p:sldId id="2018" r:id="rId177"/>
    <p:sldId id="2122" r:id="rId178"/>
    <p:sldId id="1997" r:id="rId179"/>
    <p:sldId id="1998" r:id="rId180"/>
    <p:sldId id="1999" r:id="rId181"/>
    <p:sldId id="2000" r:id="rId182"/>
    <p:sldId id="2001" r:id="rId183"/>
    <p:sldId id="2002" r:id="rId184"/>
    <p:sldId id="2003" r:id="rId185"/>
    <p:sldId id="2004" r:id="rId186"/>
    <p:sldId id="2005" r:id="rId187"/>
    <p:sldId id="2006" r:id="rId188"/>
    <p:sldId id="2007" r:id="rId189"/>
    <p:sldId id="2008" r:id="rId190"/>
    <p:sldId id="2009" r:id="rId191"/>
    <p:sldId id="2010" r:id="rId192"/>
    <p:sldId id="2011" r:id="rId193"/>
    <p:sldId id="2012" r:id="rId194"/>
    <p:sldId id="2013" r:id="rId195"/>
    <p:sldId id="2014" r:id="rId196"/>
    <p:sldId id="2019" r:id="rId197"/>
    <p:sldId id="2020" r:id="rId198"/>
    <p:sldId id="2021" r:id="rId199"/>
    <p:sldId id="2022" r:id="rId200"/>
    <p:sldId id="2023" r:id="rId201"/>
    <p:sldId id="2024" r:id="rId202"/>
    <p:sldId id="2025" r:id="rId203"/>
    <p:sldId id="2026" r:id="rId204"/>
    <p:sldId id="2027" r:id="rId205"/>
    <p:sldId id="2028" r:id="rId206"/>
    <p:sldId id="2029" r:id="rId207"/>
    <p:sldId id="2030" r:id="rId208"/>
    <p:sldId id="2031" r:id="rId209"/>
    <p:sldId id="2123" r:id="rId210"/>
    <p:sldId id="2032" r:id="rId211"/>
    <p:sldId id="2038" r:id="rId212"/>
    <p:sldId id="2039" r:id="rId213"/>
    <p:sldId id="2033" r:id="rId214"/>
    <p:sldId id="2034" r:id="rId215"/>
    <p:sldId id="2035" r:id="rId216"/>
    <p:sldId id="2036" r:id="rId217"/>
    <p:sldId id="2037" r:id="rId218"/>
    <p:sldId id="2040" r:id="rId219"/>
    <p:sldId id="2041" r:id="rId220"/>
    <p:sldId id="2042" r:id="rId221"/>
    <p:sldId id="2043" r:id="rId222"/>
    <p:sldId id="2044" r:id="rId223"/>
    <p:sldId id="2045" r:id="rId224"/>
    <p:sldId id="2047" r:id="rId225"/>
    <p:sldId id="2048" r:id="rId226"/>
    <p:sldId id="2046" r:id="rId227"/>
    <p:sldId id="2049" r:id="rId228"/>
    <p:sldId id="2050" r:id="rId229"/>
    <p:sldId id="2051" r:id="rId230"/>
    <p:sldId id="2052" r:id="rId231"/>
    <p:sldId id="2053" r:id="rId232"/>
    <p:sldId id="2054" r:id="rId233"/>
    <p:sldId id="2055" r:id="rId234"/>
    <p:sldId id="2056" r:id="rId235"/>
    <p:sldId id="2057" r:id="rId236"/>
    <p:sldId id="2058" r:id="rId237"/>
    <p:sldId id="2059" r:id="rId238"/>
    <p:sldId id="2060" r:id="rId239"/>
    <p:sldId id="2061" r:id="rId240"/>
    <p:sldId id="2062" r:id="rId241"/>
    <p:sldId id="2063" r:id="rId242"/>
    <p:sldId id="2064" r:id="rId243"/>
    <p:sldId id="2065" r:id="rId244"/>
    <p:sldId id="2066" r:id="rId245"/>
    <p:sldId id="2067" r:id="rId246"/>
    <p:sldId id="2068" r:id="rId247"/>
    <p:sldId id="2069" r:id="rId248"/>
    <p:sldId id="2070" r:id="rId249"/>
    <p:sldId id="2071" r:id="rId250"/>
    <p:sldId id="2124" r:id="rId251"/>
    <p:sldId id="2072" r:id="rId252"/>
    <p:sldId id="2073" r:id="rId253"/>
    <p:sldId id="2074" r:id="rId254"/>
    <p:sldId id="2075" r:id="rId255"/>
    <p:sldId id="2076" r:id="rId256"/>
    <p:sldId id="2077" r:id="rId257"/>
    <p:sldId id="2078" r:id="rId258"/>
    <p:sldId id="2079" r:id="rId259"/>
    <p:sldId id="2080" r:id="rId260"/>
    <p:sldId id="2084" r:id="rId261"/>
    <p:sldId id="2081" r:id="rId262"/>
    <p:sldId id="2085" r:id="rId263"/>
    <p:sldId id="2082" r:id="rId264"/>
    <p:sldId id="2083" r:id="rId265"/>
    <p:sldId id="2086" r:id="rId266"/>
    <p:sldId id="2087" r:id="rId267"/>
    <p:sldId id="2088" r:id="rId268"/>
    <p:sldId id="2089" r:id="rId269"/>
    <p:sldId id="2125" r:id="rId270"/>
    <p:sldId id="2090" r:id="rId271"/>
    <p:sldId id="2091" r:id="rId272"/>
    <p:sldId id="2092" r:id="rId273"/>
    <p:sldId id="2093" r:id="rId274"/>
    <p:sldId id="2094" r:id="rId275"/>
    <p:sldId id="2095" r:id="rId276"/>
    <p:sldId id="2096" r:id="rId277"/>
    <p:sldId id="2097" r:id="rId278"/>
    <p:sldId id="2098" r:id="rId279"/>
    <p:sldId id="2099" r:id="rId280"/>
    <p:sldId id="2100" r:id="rId281"/>
    <p:sldId id="2101" r:id="rId282"/>
    <p:sldId id="2102" r:id="rId283"/>
    <p:sldId id="2103" r:id="rId284"/>
    <p:sldId id="2104" r:id="rId285"/>
    <p:sldId id="2105" r:id="rId286"/>
    <p:sldId id="2106" r:id="rId287"/>
    <p:sldId id="2107" r:id="rId288"/>
    <p:sldId id="2108" r:id="rId289"/>
    <p:sldId id="2109" r:id="rId290"/>
    <p:sldId id="2110" r:id="rId291"/>
    <p:sldId id="2111" r:id="rId292"/>
    <p:sldId id="2112" r:id="rId293"/>
    <p:sldId id="2113" r:id="rId294"/>
    <p:sldId id="2138" r:id="rId295"/>
    <p:sldId id="2135" r:id="rId296"/>
    <p:sldId id="2114" r:id="rId297"/>
    <p:sldId id="2115" r:id="rId298"/>
    <p:sldId id="2116" r:id="rId299"/>
    <p:sldId id="2136" r:id="rId300"/>
    <p:sldId id="2117" r:id="rId301"/>
    <p:sldId id="2140" r:id="rId302"/>
    <p:sldId id="2141" r:id="rId303"/>
    <p:sldId id="2139" r:id="rId304"/>
    <p:sldId id="2118" r:id="rId305"/>
    <p:sldId id="2119" r:id="rId306"/>
  </p:sldIdLst>
  <p:sldSz cx="9144000" cy="6858000" type="screen4x3"/>
  <p:notesSz cx="6797675" cy="9926638"/>
  <p:defaultTextStyle>
    <a:defPPr>
      <a:defRPr lang="en-GB"/>
    </a:defPPr>
    <a:lvl1pPr algn="l" rtl="0" fontAlgn="base">
      <a:spcBef>
        <a:spcPct val="20000"/>
      </a:spcBef>
      <a:spcAft>
        <a:spcPct val="20000"/>
      </a:spcAft>
      <a:buSzPct val="90000"/>
      <a:defRPr sz="2000" kern="1200">
        <a:solidFill>
          <a:schemeClr val="bg2"/>
        </a:solidFill>
        <a:latin typeface="Arial" charset="0"/>
        <a:ea typeface="+mn-ea"/>
        <a:cs typeface="Arial" charset="0"/>
      </a:defRPr>
    </a:lvl1pPr>
    <a:lvl2pPr marL="457200" algn="l" rtl="0" fontAlgn="base">
      <a:spcBef>
        <a:spcPct val="20000"/>
      </a:spcBef>
      <a:spcAft>
        <a:spcPct val="20000"/>
      </a:spcAft>
      <a:buSzPct val="90000"/>
      <a:defRPr sz="2000" kern="1200">
        <a:solidFill>
          <a:schemeClr val="bg2"/>
        </a:solidFill>
        <a:latin typeface="Arial" charset="0"/>
        <a:ea typeface="+mn-ea"/>
        <a:cs typeface="Arial" charset="0"/>
      </a:defRPr>
    </a:lvl2pPr>
    <a:lvl3pPr marL="914400" algn="l" rtl="0" fontAlgn="base">
      <a:spcBef>
        <a:spcPct val="20000"/>
      </a:spcBef>
      <a:spcAft>
        <a:spcPct val="20000"/>
      </a:spcAft>
      <a:buSzPct val="90000"/>
      <a:defRPr sz="2000" kern="1200">
        <a:solidFill>
          <a:schemeClr val="bg2"/>
        </a:solidFill>
        <a:latin typeface="Arial" charset="0"/>
        <a:ea typeface="+mn-ea"/>
        <a:cs typeface="Arial" charset="0"/>
      </a:defRPr>
    </a:lvl3pPr>
    <a:lvl4pPr marL="1371600" algn="l" rtl="0" fontAlgn="base">
      <a:spcBef>
        <a:spcPct val="20000"/>
      </a:spcBef>
      <a:spcAft>
        <a:spcPct val="20000"/>
      </a:spcAft>
      <a:buSzPct val="90000"/>
      <a:defRPr sz="2000" kern="1200">
        <a:solidFill>
          <a:schemeClr val="bg2"/>
        </a:solidFill>
        <a:latin typeface="Arial" charset="0"/>
        <a:ea typeface="+mn-ea"/>
        <a:cs typeface="Arial" charset="0"/>
      </a:defRPr>
    </a:lvl4pPr>
    <a:lvl5pPr marL="1828800" algn="l" rtl="0" fontAlgn="base">
      <a:spcBef>
        <a:spcPct val="20000"/>
      </a:spcBef>
      <a:spcAft>
        <a:spcPct val="20000"/>
      </a:spcAft>
      <a:buSzPct val="90000"/>
      <a:defRPr sz="2000" kern="1200">
        <a:solidFill>
          <a:schemeClr val="bg2"/>
        </a:solidFill>
        <a:latin typeface="Arial" charset="0"/>
        <a:ea typeface="+mn-ea"/>
        <a:cs typeface="Arial" charset="0"/>
      </a:defRPr>
    </a:lvl5pPr>
    <a:lvl6pPr marL="2286000" algn="l" defTabSz="914400" rtl="0" eaLnBrk="1" latinLnBrk="0" hangingPunct="1">
      <a:defRPr sz="2000" kern="1200">
        <a:solidFill>
          <a:schemeClr val="bg2"/>
        </a:solidFill>
        <a:latin typeface="Arial" charset="0"/>
        <a:ea typeface="+mn-ea"/>
        <a:cs typeface="Arial" charset="0"/>
      </a:defRPr>
    </a:lvl6pPr>
    <a:lvl7pPr marL="2743200" algn="l" defTabSz="914400" rtl="0" eaLnBrk="1" latinLnBrk="0" hangingPunct="1">
      <a:defRPr sz="2000" kern="1200">
        <a:solidFill>
          <a:schemeClr val="bg2"/>
        </a:solidFill>
        <a:latin typeface="Arial" charset="0"/>
        <a:ea typeface="+mn-ea"/>
        <a:cs typeface="Arial" charset="0"/>
      </a:defRPr>
    </a:lvl7pPr>
    <a:lvl8pPr marL="3200400" algn="l" defTabSz="914400" rtl="0" eaLnBrk="1" latinLnBrk="0" hangingPunct="1">
      <a:defRPr sz="2000" kern="1200">
        <a:solidFill>
          <a:schemeClr val="bg2"/>
        </a:solidFill>
        <a:latin typeface="Arial" charset="0"/>
        <a:ea typeface="+mn-ea"/>
        <a:cs typeface="Arial" charset="0"/>
      </a:defRPr>
    </a:lvl8pPr>
    <a:lvl9pPr marL="3657600" algn="l" defTabSz="914400" rtl="0" eaLnBrk="1" latinLnBrk="0" hangingPunct="1">
      <a:defRPr sz="2000" kern="1200">
        <a:solidFill>
          <a:schemeClr val="bg2"/>
        </a:solidFill>
        <a:latin typeface="Arial" charset="0"/>
        <a:ea typeface="+mn-ea"/>
        <a:cs typeface="Arial" charset="0"/>
      </a:defRPr>
    </a:lvl9pPr>
  </p:defaultTextStyle>
  <p:extLst>
    <p:ext uri="{EFAFB233-063F-42B5-8137-9DF3F51BA10A}">
      <p15:sldGuideLst xmlns:p15="http://schemas.microsoft.com/office/powerpoint/2012/main">
        <p15:guide id="1" orient="horz" pos="119">
          <p15:clr>
            <a:srgbClr val="A4A3A4"/>
          </p15:clr>
        </p15:guide>
        <p15:guide id="2" orient="horz" pos="210">
          <p15:clr>
            <a:srgbClr val="A4A3A4"/>
          </p15:clr>
        </p15:guide>
        <p15:guide id="3" orient="horz" pos="441">
          <p15:clr>
            <a:srgbClr val="A4A3A4"/>
          </p15:clr>
        </p15:guide>
        <p15:guide id="4" orient="horz" pos="805">
          <p15:clr>
            <a:srgbClr val="A4A3A4"/>
          </p15:clr>
        </p15:guide>
        <p15:guide id="5" orient="horz" pos="1150">
          <p15:clr>
            <a:srgbClr val="A4A3A4"/>
          </p15:clr>
        </p15:guide>
        <p15:guide id="6" orient="horz" pos="3843">
          <p15:clr>
            <a:srgbClr val="A4A3A4"/>
          </p15:clr>
        </p15:guide>
        <p15:guide id="7" orient="horz" pos="4036">
          <p15:clr>
            <a:srgbClr val="A4A3A4"/>
          </p15:clr>
        </p15:guide>
        <p15:guide id="8" orient="horz" pos="4217">
          <p15:clr>
            <a:srgbClr val="A4A3A4"/>
          </p15:clr>
        </p15:guide>
        <p15:guide id="9" pos="2829">
          <p15:clr>
            <a:srgbClr val="A4A3A4"/>
          </p15:clr>
        </p15:guide>
        <p15:guide id="10" pos="119">
          <p15:clr>
            <a:srgbClr val="A4A3A4"/>
          </p15:clr>
        </p15:guide>
        <p15:guide id="11" pos="1429">
          <p15:clr>
            <a:srgbClr val="A4A3A4"/>
          </p15:clr>
        </p15:guide>
        <p15:guide id="12" pos="1525">
          <p15:clr>
            <a:srgbClr val="A4A3A4"/>
          </p15:clr>
        </p15:guide>
        <p15:guide id="13" pos="2942">
          <p15:clr>
            <a:srgbClr val="A4A3A4"/>
          </p15:clr>
        </p15:guide>
        <p15:guide id="14" pos="4241">
          <p15:clr>
            <a:srgbClr val="A4A3A4"/>
          </p15:clr>
        </p15:guide>
        <p15:guide id="15" pos="4349">
          <p15:clr>
            <a:srgbClr val="A4A3A4"/>
          </p15:clr>
        </p15:guide>
        <p15:guide id="16" pos="5652">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00"/>
    <a:srgbClr val="00FF00"/>
    <a:srgbClr val="9D9D9D"/>
    <a:srgbClr val="00FF80"/>
    <a:srgbClr val="408000"/>
    <a:srgbClr val="008000"/>
    <a:srgbClr val="00BC04"/>
    <a:srgbClr val="01C104"/>
    <a:srgbClr val="00A7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8FCFBB-D72B-4D13-9E46-1BA8B8242037}" v="18" dt="2025-01-20T12:49:32.436"/>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BDBED569-4797-4DF1-A0F4-6AAB3CD982D8}" styleName="Helle Formatvorlage 3 - Akz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286" autoAdjust="0"/>
    <p:restoredTop sz="90359" autoAdjust="0"/>
  </p:normalViewPr>
  <p:slideViewPr>
    <p:cSldViewPr>
      <p:cViewPr varScale="1">
        <p:scale>
          <a:sx n="127" d="100"/>
          <a:sy n="127" d="100"/>
        </p:scale>
        <p:origin x="132" y="534"/>
      </p:cViewPr>
      <p:guideLst>
        <p:guide orient="horz" pos="119"/>
        <p:guide orient="horz" pos="210"/>
        <p:guide orient="horz" pos="441"/>
        <p:guide orient="horz" pos="805"/>
        <p:guide orient="horz" pos="1150"/>
        <p:guide orient="horz" pos="3843"/>
        <p:guide orient="horz" pos="4036"/>
        <p:guide orient="horz" pos="4217"/>
        <p:guide pos="2829"/>
        <p:guide pos="119"/>
        <p:guide pos="1429"/>
        <p:guide pos="1525"/>
        <p:guide pos="2942"/>
        <p:guide pos="4241"/>
        <p:guide pos="4349"/>
        <p:guide pos="56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4424" y="53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170" Type="http://schemas.openxmlformats.org/officeDocument/2006/relationships/slide" Target="slides/slide169.xml"/><Relationship Id="rId226" Type="http://schemas.openxmlformats.org/officeDocument/2006/relationships/slide" Target="slides/slide225.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279" Type="http://schemas.openxmlformats.org/officeDocument/2006/relationships/slide" Target="slides/slide278.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248" Type="http://schemas.openxmlformats.org/officeDocument/2006/relationships/slide" Target="slides/slide247.xml"/><Relationship Id="rId12" Type="http://schemas.openxmlformats.org/officeDocument/2006/relationships/slide" Target="slides/slide11.xml"/><Relationship Id="rId108" Type="http://schemas.openxmlformats.org/officeDocument/2006/relationships/slide" Target="slides/slide107.xml"/><Relationship Id="rId315" Type="http://schemas.microsoft.com/office/2018/10/relationships/authors" Target="authors.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65" Type="http://schemas.openxmlformats.org/officeDocument/2006/relationships/slide" Target="slides/slide64.xml"/><Relationship Id="rId130" Type="http://schemas.openxmlformats.org/officeDocument/2006/relationships/slide" Target="slides/slide129.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notesMaster" Target="notesMasters/notesMaster1.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220" Type="http://schemas.openxmlformats.org/officeDocument/2006/relationships/slide" Target="slides/slide219.xml"/><Relationship Id="rId241" Type="http://schemas.openxmlformats.org/officeDocument/2006/relationships/slide" Target="slides/slide24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9" Type="http://schemas.openxmlformats.org/officeDocument/2006/relationships/slide" Target="slides/slide8.xml"/><Relationship Id="rId210" Type="http://schemas.openxmlformats.org/officeDocument/2006/relationships/slide" Target="slides/slide209.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handoutMaster" Target="handoutMasters/handoutMaster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commentAuthors" Target="commentAuthor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presProps" Target="presProps.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viewProps" Target="viewProp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theme" Target="theme/theme1.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107" Type="http://schemas.openxmlformats.org/officeDocument/2006/relationships/slide" Target="slides/slide106.xml"/><Relationship Id="rId289" Type="http://schemas.openxmlformats.org/officeDocument/2006/relationships/slide" Target="slides/slide288.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microsoft.com/office/2015/10/relationships/revisionInfo" Target="revisionInfo.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6" Type="http://schemas.openxmlformats.org/officeDocument/2006/relationships/slide" Target="slides/slide5.xml"/><Relationship Id="rId238" Type="http://schemas.openxmlformats.org/officeDocument/2006/relationships/slide" Target="slides/slide237.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s>
</file>

<file path=ppt/charts/_rels/chart1.xml.rels><?xml version="1.0" encoding="UTF-8" standalone="yes"?>
<Relationships xmlns="http://schemas.openxmlformats.org/package/2006/relationships"><Relationship Id="rId2" Type="http://schemas.openxmlformats.org/officeDocument/2006/relationships/oleObject" Target="NULL"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E:\AugsburgExcel.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E:\AugsburgExcel.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Users\ralfhafner\Desktop\HTW\Corporate%20Valuation\Exhibits%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nchor="b" anchorCtr="1"/>
          <a:lstStyle/>
          <a:p>
            <a:pPr>
              <a:defRPr lang="en-US" sz="1000"/>
            </a:pPr>
            <a:r>
              <a:rPr lang="en-US" dirty="0"/>
              <a:t>Expected Return</a:t>
            </a:r>
          </a:p>
        </c:rich>
      </c:tx>
      <c:layout>
        <c:manualLayout>
          <c:xMode val="edge"/>
          <c:yMode val="edge"/>
          <c:x val="0.47262019978894598"/>
          <c:y val="0.95138024362635998"/>
        </c:manualLayout>
      </c:layout>
      <c:overlay val="0"/>
    </c:title>
    <c:autoTitleDeleted val="0"/>
    <c:plotArea>
      <c:layout>
        <c:manualLayout>
          <c:layoutTarget val="inner"/>
          <c:xMode val="edge"/>
          <c:yMode val="edge"/>
          <c:x val="1.5982644193437701E-2"/>
          <c:y val="9.4616336819760893E-2"/>
          <c:w val="0.96077381805194295"/>
          <c:h val="0.76948447092750605"/>
        </c:manualLayout>
      </c:layout>
      <c:scatterChart>
        <c:scatterStyle val="smoothMarker"/>
        <c:varyColors val="0"/>
        <c:ser>
          <c:idx val="0"/>
          <c:order val="0"/>
          <c:tx>
            <c:strRef>
              <c:f>Tabelle3!$C$1</c:f>
              <c:strCache>
                <c:ptCount val="1"/>
              </c:strCache>
            </c:strRef>
          </c:tx>
          <c:marker>
            <c:symbol val="none"/>
          </c:marker>
          <c:xVal>
            <c:numRef>
              <c:f>Tabelle3!$B$2:$B$34</c:f>
              <c:numCache>
                <c:formatCode>General</c:formatCode>
                <c:ptCount val="33"/>
                <c:pt idx="0">
                  <c:v>9.9999999996000106</c:v>
                </c:pt>
                <c:pt idx="1">
                  <c:v>9.9999999996250093</c:v>
                </c:pt>
                <c:pt idx="2">
                  <c:v>9.9999999996500026</c:v>
                </c:pt>
                <c:pt idx="3">
                  <c:v>9.9999999996750066</c:v>
                </c:pt>
                <c:pt idx="4">
                  <c:v>9.9999999997000106</c:v>
                </c:pt>
                <c:pt idx="5">
                  <c:v>9.9999999997250093</c:v>
                </c:pt>
                <c:pt idx="6">
                  <c:v>9.9999999997500026</c:v>
                </c:pt>
                <c:pt idx="7">
                  <c:v>9.9999999997750066</c:v>
                </c:pt>
                <c:pt idx="8">
                  <c:v>9.9999999998000106</c:v>
                </c:pt>
                <c:pt idx="9">
                  <c:v>9.9999999998250093</c:v>
                </c:pt>
                <c:pt idx="10">
                  <c:v>9.9999999998500027</c:v>
                </c:pt>
                <c:pt idx="11">
                  <c:v>9.9999999998750067</c:v>
                </c:pt>
                <c:pt idx="12">
                  <c:v>9.9999999999000106</c:v>
                </c:pt>
                <c:pt idx="13">
                  <c:v>9.9999999999250093</c:v>
                </c:pt>
                <c:pt idx="14">
                  <c:v>9.9999999999500027</c:v>
                </c:pt>
                <c:pt idx="15">
                  <c:v>9.9999999999750067</c:v>
                </c:pt>
                <c:pt idx="16">
                  <c:v>10</c:v>
                </c:pt>
                <c:pt idx="17">
                  <c:v>10.000000000025</c:v>
                </c:pt>
                <c:pt idx="18">
                  <c:v>10.000000000049999</c:v>
                </c:pt>
                <c:pt idx="19">
                  <c:v>10.000000000075</c:v>
                </c:pt>
                <c:pt idx="20">
                  <c:v>10.0000000001</c:v>
                </c:pt>
                <c:pt idx="21">
                  <c:v>10.000000000125</c:v>
                </c:pt>
                <c:pt idx="22">
                  <c:v>10.000000000149999</c:v>
                </c:pt>
                <c:pt idx="23">
                  <c:v>10.000000000175</c:v>
                </c:pt>
                <c:pt idx="24">
                  <c:v>10.0000000002</c:v>
                </c:pt>
                <c:pt idx="25">
                  <c:v>10.000000000225</c:v>
                </c:pt>
                <c:pt idx="26">
                  <c:v>10.000000000249999</c:v>
                </c:pt>
                <c:pt idx="27">
                  <c:v>10.000000000275</c:v>
                </c:pt>
                <c:pt idx="28">
                  <c:v>10.0000000003</c:v>
                </c:pt>
                <c:pt idx="29">
                  <c:v>10.000000000325</c:v>
                </c:pt>
                <c:pt idx="30">
                  <c:v>10.000000000349999</c:v>
                </c:pt>
                <c:pt idx="31">
                  <c:v>10.000000000375</c:v>
                </c:pt>
                <c:pt idx="32">
                  <c:v>10.0000000004</c:v>
                </c:pt>
              </c:numCache>
            </c:numRef>
          </c:xVal>
          <c:yVal>
            <c:numRef>
              <c:f>Tabelle3!$C$2:$C$34</c:f>
              <c:numCache>
                <c:formatCode>General</c:formatCode>
                <c:ptCount val="33"/>
                <c:pt idx="0">
                  <c:v>1338300.48594395</c:v>
                </c:pt>
                <c:pt idx="1">
                  <c:v>3526011.44046477</c:v>
                </c:pt>
                <c:pt idx="2">
                  <c:v>8727089.3931135498</c:v>
                </c:pt>
                <c:pt idx="3">
                  <c:v>20290169.991918899</c:v>
                </c:pt>
                <c:pt idx="4">
                  <c:v>44318451.117040597</c:v>
                </c:pt>
                <c:pt idx="5">
                  <c:v>90936678.667670593</c:v>
                </c:pt>
                <c:pt idx="6">
                  <c:v>175286806.39124</c:v>
                </c:pt>
                <c:pt idx="7">
                  <c:v>317393213.99330097</c:v>
                </c:pt>
                <c:pt idx="8">
                  <c:v>539909486.44259906</c:v>
                </c:pt>
                <c:pt idx="9">
                  <c:v>862779674.75599003</c:v>
                </c:pt>
                <c:pt idx="10">
                  <c:v>1295192970.8135099</c:v>
                </c:pt>
                <c:pt idx="11">
                  <c:v>1826480478.7077501</c:v>
                </c:pt>
                <c:pt idx="12">
                  <c:v>2419707044.9839602</c:v>
                </c:pt>
                <c:pt idx="13">
                  <c:v>3011384211.2729802</c:v>
                </c:pt>
                <c:pt idx="14">
                  <c:v>3520668829.5560498</c:v>
                </c:pt>
                <c:pt idx="15">
                  <c:v>3866676855.1182899</c:v>
                </c:pt>
                <c:pt idx="16">
                  <c:v>3989422804.0143299</c:v>
                </c:pt>
                <c:pt idx="17">
                  <c:v>3866676855.1182899</c:v>
                </c:pt>
                <c:pt idx="18">
                  <c:v>3520668829.5560498</c:v>
                </c:pt>
                <c:pt idx="19">
                  <c:v>3011384211.2729802</c:v>
                </c:pt>
                <c:pt idx="20">
                  <c:v>2419707044.9839602</c:v>
                </c:pt>
                <c:pt idx="21">
                  <c:v>1826480478.7077501</c:v>
                </c:pt>
                <c:pt idx="22">
                  <c:v>1295192970.8135099</c:v>
                </c:pt>
                <c:pt idx="23">
                  <c:v>862779674.75599003</c:v>
                </c:pt>
                <c:pt idx="24">
                  <c:v>539909486.44259906</c:v>
                </c:pt>
                <c:pt idx="25">
                  <c:v>317393213.99330097</c:v>
                </c:pt>
                <c:pt idx="26">
                  <c:v>175286806.39124</c:v>
                </c:pt>
                <c:pt idx="27">
                  <c:v>90936678.667670593</c:v>
                </c:pt>
                <c:pt idx="28">
                  <c:v>44318451.117040597</c:v>
                </c:pt>
                <c:pt idx="29">
                  <c:v>20290169.991918899</c:v>
                </c:pt>
                <c:pt idx="30">
                  <c:v>8727089.3931135498</c:v>
                </c:pt>
                <c:pt idx="31">
                  <c:v>3526011.44046477</c:v>
                </c:pt>
                <c:pt idx="32">
                  <c:v>1338300.48594395</c:v>
                </c:pt>
              </c:numCache>
            </c:numRef>
          </c:yVal>
          <c:smooth val="1"/>
          <c:extLst>
            <c:ext xmlns:c16="http://schemas.microsoft.com/office/drawing/2014/chart" uri="{C3380CC4-5D6E-409C-BE32-E72D297353CC}">
              <c16:uniqueId val="{00000000-B95F-4578-BA35-B115CB58139F}"/>
            </c:ext>
          </c:extLst>
        </c:ser>
        <c:dLbls>
          <c:showLegendKey val="0"/>
          <c:showVal val="0"/>
          <c:showCatName val="0"/>
          <c:showSerName val="0"/>
          <c:showPercent val="0"/>
          <c:showBubbleSize val="0"/>
        </c:dLbls>
        <c:axId val="-139083232"/>
        <c:axId val="-624656544"/>
      </c:scatterChart>
      <c:valAx>
        <c:axId val="-139083232"/>
        <c:scaling>
          <c:orientation val="minMax"/>
          <c:max val="20"/>
        </c:scaling>
        <c:delete val="0"/>
        <c:axPos val="b"/>
        <c:title>
          <c:tx>
            <c:rich>
              <a:bodyPr/>
              <a:lstStyle/>
              <a:p>
                <a:pPr>
                  <a:defRPr lang="en-US"/>
                </a:pPr>
                <a:r>
                  <a:rPr lang="en-US" dirty="0"/>
                  <a:t>Returns</a:t>
                </a:r>
              </a:p>
            </c:rich>
          </c:tx>
          <c:layout>
            <c:manualLayout>
              <c:xMode val="edge"/>
              <c:yMode val="edge"/>
              <c:x val="0.92962105803466399"/>
              <c:y val="0.94580137678736798"/>
            </c:manualLayout>
          </c:layout>
          <c:overlay val="0"/>
        </c:title>
        <c:numFmt formatCode="General" sourceLinked="1"/>
        <c:majorTickMark val="out"/>
        <c:minorTickMark val="none"/>
        <c:tickLblPos val="nextTo"/>
        <c:txPr>
          <a:bodyPr/>
          <a:lstStyle/>
          <a:p>
            <a:pPr>
              <a:defRPr lang="en-US"/>
            </a:pPr>
            <a:endParaRPr lang="en-US"/>
          </a:p>
        </c:txPr>
        <c:crossAx val="-624656544"/>
        <c:crosses val="autoZero"/>
        <c:crossBetween val="midCat"/>
        <c:majorUnit val="10"/>
      </c:valAx>
      <c:valAx>
        <c:axId val="-624656544"/>
        <c:scaling>
          <c:orientation val="minMax"/>
        </c:scaling>
        <c:delete val="1"/>
        <c:axPos val="l"/>
        <c:title>
          <c:tx>
            <c:rich>
              <a:bodyPr rot="0" vert="horz"/>
              <a:lstStyle/>
              <a:p>
                <a:pPr>
                  <a:defRPr lang="en-US"/>
                </a:pPr>
                <a:r>
                  <a:rPr lang="en-US" dirty="0"/>
                  <a:t>Probability= 1</a:t>
                </a:r>
              </a:p>
            </c:rich>
          </c:tx>
          <c:layout>
            <c:manualLayout>
              <c:xMode val="edge"/>
              <c:yMode val="edge"/>
              <c:x val="0.56210851066275502"/>
              <c:y val="0.18001690908112"/>
            </c:manualLayout>
          </c:layout>
          <c:overlay val="0"/>
        </c:title>
        <c:numFmt formatCode="General" sourceLinked="1"/>
        <c:majorTickMark val="out"/>
        <c:minorTickMark val="none"/>
        <c:tickLblPos val="none"/>
        <c:crossAx val="-139083232"/>
        <c:crosses val="autoZero"/>
        <c:crossBetween val="midCat"/>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nchor="b" anchorCtr="1"/>
          <a:lstStyle/>
          <a:p>
            <a:pPr>
              <a:defRPr lang="en-US" sz="1000" noProof="0"/>
            </a:pPr>
            <a:r>
              <a:rPr lang="en-US" sz="1000" noProof="0" dirty="0"/>
              <a:t>Expected Return</a:t>
            </a:r>
          </a:p>
        </c:rich>
      </c:tx>
      <c:layout>
        <c:manualLayout>
          <c:xMode val="edge"/>
          <c:yMode val="edge"/>
          <c:x val="0.47262019978894598"/>
          <c:y val="0.95138024362635998"/>
        </c:manualLayout>
      </c:layout>
      <c:overlay val="0"/>
    </c:title>
    <c:autoTitleDeleted val="0"/>
    <c:plotArea>
      <c:layout>
        <c:manualLayout>
          <c:layoutTarget val="inner"/>
          <c:xMode val="edge"/>
          <c:yMode val="edge"/>
          <c:x val="7.9646834073195699E-2"/>
          <c:y val="9.2544976442150498E-2"/>
          <c:w val="0.863133853321158"/>
          <c:h val="0.77756379426769395"/>
        </c:manualLayout>
      </c:layout>
      <c:scatterChart>
        <c:scatterStyle val="smoothMarker"/>
        <c:varyColors val="0"/>
        <c:ser>
          <c:idx val="0"/>
          <c:order val="0"/>
          <c:marker>
            <c:symbol val="none"/>
          </c:marker>
          <c:xVal>
            <c:numRef>
              <c:f>Tabelle1!$B$2:$B$34</c:f>
              <c:numCache>
                <c:formatCode>General</c:formatCode>
                <c:ptCount val="33"/>
                <c:pt idx="0">
                  <c:v>3</c:v>
                </c:pt>
                <c:pt idx="1">
                  <c:v>3.4375</c:v>
                </c:pt>
                <c:pt idx="2">
                  <c:v>3.8749999999999991</c:v>
                </c:pt>
                <c:pt idx="3">
                  <c:v>4.3124999999999956</c:v>
                </c:pt>
                <c:pt idx="4">
                  <c:v>4.75</c:v>
                </c:pt>
                <c:pt idx="5">
                  <c:v>5.1874999999999956</c:v>
                </c:pt>
                <c:pt idx="6">
                  <c:v>5.6249999999999227</c:v>
                </c:pt>
                <c:pt idx="7">
                  <c:v>6.0624999999999956</c:v>
                </c:pt>
                <c:pt idx="8">
                  <c:v>6.5</c:v>
                </c:pt>
                <c:pt idx="9">
                  <c:v>6.9375</c:v>
                </c:pt>
                <c:pt idx="10">
                  <c:v>7.375</c:v>
                </c:pt>
                <c:pt idx="11">
                  <c:v>7.8124999999999956</c:v>
                </c:pt>
                <c:pt idx="12">
                  <c:v>8.25</c:v>
                </c:pt>
                <c:pt idx="13">
                  <c:v>8.6875</c:v>
                </c:pt>
                <c:pt idx="14">
                  <c:v>9.125</c:v>
                </c:pt>
                <c:pt idx="15">
                  <c:v>9.5625000000000107</c:v>
                </c:pt>
                <c:pt idx="16">
                  <c:v>10</c:v>
                </c:pt>
                <c:pt idx="17">
                  <c:v>10.4375</c:v>
                </c:pt>
                <c:pt idx="18">
                  <c:v>10.875</c:v>
                </c:pt>
                <c:pt idx="19">
                  <c:v>11.3125</c:v>
                </c:pt>
                <c:pt idx="20">
                  <c:v>11.75</c:v>
                </c:pt>
                <c:pt idx="21">
                  <c:v>12.1875</c:v>
                </c:pt>
                <c:pt idx="22">
                  <c:v>12.625</c:v>
                </c:pt>
                <c:pt idx="23">
                  <c:v>13.0625</c:v>
                </c:pt>
                <c:pt idx="24">
                  <c:v>13.5</c:v>
                </c:pt>
                <c:pt idx="25">
                  <c:v>13.9375</c:v>
                </c:pt>
                <c:pt idx="26">
                  <c:v>14.375</c:v>
                </c:pt>
                <c:pt idx="27">
                  <c:v>14.8125</c:v>
                </c:pt>
                <c:pt idx="28">
                  <c:v>15.25</c:v>
                </c:pt>
                <c:pt idx="29">
                  <c:v>15.6875</c:v>
                </c:pt>
                <c:pt idx="30">
                  <c:v>16.125</c:v>
                </c:pt>
                <c:pt idx="31">
                  <c:v>16.562499999999979</c:v>
                </c:pt>
                <c:pt idx="32">
                  <c:v>17</c:v>
                </c:pt>
              </c:numCache>
            </c:numRef>
          </c:xVal>
          <c:yVal>
            <c:numRef>
              <c:f>Tabelle1!$C$2:$C$34</c:f>
              <c:numCache>
                <c:formatCode>General</c:formatCode>
                <c:ptCount val="33"/>
                <c:pt idx="0">
                  <c:v>7.6474414722791604E-5</c:v>
                </c:pt>
                <c:pt idx="1">
                  <c:v>2.0148324706711199E-4</c:v>
                </c:pt>
                <c:pt idx="2">
                  <c:v>4.98675825740434E-4</c:v>
                </c:pt>
                <c:pt idx="3">
                  <c:v>1.1594560327427199E-3</c:v>
                </c:pt>
                <c:pt idx="4">
                  <c:v>2.5324848068217199E-3</c:v>
                </c:pt>
                <c:pt idx="5">
                  <c:v>5.1963214294805998E-3</c:v>
                </c:pt>
                <c:pt idx="6">
                  <c:v>1.0016171710610601E-2</c:v>
                </c:pt>
                <c:pt idx="7">
                  <c:v>1.8136943906095701E-2</c:v>
                </c:pt>
                <c:pt idx="8">
                  <c:v>3.0851980864678899E-2</c:v>
                </c:pt>
                <c:pt idx="9">
                  <c:v>4.9301325043720902E-2</c:v>
                </c:pt>
                <c:pt idx="10">
                  <c:v>7.4010054666223901E-2</c:v>
                </c:pt>
                <c:pt idx="11">
                  <c:v>0.104370905936584</c:v>
                </c:pt>
                <c:pt idx="12">
                  <c:v>0.13826898543950999</c:v>
                </c:pt>
                <c:pt idx="13">
                  <c:v>0.17207853265988801</c:v>
                </c:pt>
                <c:pt idx="14">
                  <c:v>0.20118018672245699</c:v>
                </c:pt>
                <c:pt idx="15">
                  <c:v>0.22095320960162801</c:v>
                </c:pt>
                <c:pt idx="16">
                  <c:v>0.22796701737224701</c:v>
                </c:pt>
                <c:pt idx="17">
                  <c:v>0.22095320960162801</c:v>
                </c:pt>
                <c:pt idx="18">
                  <c:v>0.20118018672245699</c:v>
                </c:pt>
                <c:pt idx="19">
                  <c:v>0.17207853265988801</c:v>
                </c:pt>
                <c:pt idx="20">
                  <c:v>0.13826898543950999</c:v>
                </c:pt>
                <c:pt idx="21">
                  <c:v>0.104370905936584</c:v>
                </c:pt>
                <c:pt idx="22">
                  <c:v>7.4010054666223901E-2</c:v>
                </c:pt>
                <c:pt idx="23">
                  <c:v>4.9301325043720902E-2</c:v>
                </c:pt>
                <c:pt idx="24">
                  <c:v>3.0851980864678899E-2</c:v>
                </c:pt>
                <c:pt idx="25">
                  <c:v>1.8136943906095701E-2</c:v>
                </c:pt>
                <c:pt idx="26">
                  <c:v>1.0016171710610601E-2</c:v>
                </c:pt>
                <c:pt idx="27">
                  <c:v>5.1963214294805998E-3</c:v>
                </c:pt>
                <c:pt idx="28">
                  <c:v>2.5324848068217199E-3</c:v>
                </c:pt>
                <c:pt idx="29">
                  <c:v>1.1594560327427199E-3</c:v>
                </c:pt>
                <c:pt idx="30">
                  <c:v>4.98675825740434E-4</c:v>
                </c:pt>
                <c:pt idx="31">
                  <c:v>2.0148324706711199E-4</c:v>
                </c:pt>
                <c:pt idx="32">
                  <c:v>7.6474414722791604E-5</c:v>
                </c:pt>
              </c:numCache>
            </c:numRef>
          </c:yVal>
          <c:smooth val="1"/>
          <c:extLst>
            <c:ext xmlns:c16="http://schemas.microsoft.com/office/drawing/2014/chart" uri="{C3380CC4-5D6E-409C-BE32-E72D297353CC}">
              <c16:uniqueId val="{00000000-8BA7-4958-B529-CE6AAF6D80CC}"/>
            </c:ext>
          </c:extLst>
        </c:ser>
        <c:dLbls>
          <c:showLegendKey val="0"/>
          <c:showVal val="0"/>
          <c:showCatName val="0"/>
          <c:showSerName val="0"/>
          <c:showPercent val="0"/>
          <c:showBubbleSize val="0"/>
        </c:dLbls>
        <c:axId val="-313128352"/>
        <c:axId val="-624303888"/>
      </c:scatterChart>
      <c:valAx>
        <c:axId val="-313128352"/>
        <c:scaling>
          <c:orientation val="minMax"/>
          <c:max val="20"/>
        </c:scaling>
        <c:delete val="0"/>
        <c:axPos val="b"/>
        <c:title>
          <c:tx>
            <c:rich>
              <a:bodyPr/>
              <a:lstStyle/>
              <a:p>
                <a:pPr>
                  <a:defRPr lang="en-US"/>
                </a:pPr>
                <a:r>
                  <a:rPr lang="en-US" dirty="0"/>
                  <a:t>Returns</a:t>
                </a:r>
              </a:p>
            </c:rich>
          </c:tx>
          <c:layout>
            <c:manualLayout>
              <c:xMode val="edge"/>
              <c:yMode val="edge"/>
              <c:x val="0.92962105803466399"/>
              <c:y val="0.94580137678736798"/>
            </c:manualLayout>
          </c:layout>
          <c:overlay val="0"/>
        </c:title>
        <c:numFmt formatCode="General" sourceLinked="1"/>
        <c:majorTickMark val="out"/>
        <c:minorTickMark val="none"/>
        <c:tickLblPos val="nextTo"/>
        <c:txPr>
          <a:bodyPr/>
          <a:lstStyle/>
          <a:p>
            <a:pPr>
              <a:defRPr lang="en-US"/>
            </a:pPr>
            <a:endParaRPr lang="en-US"/>
          </a:p>
        </c:txPr>
        <c:crossAx val="-624303888"/>
        <c:crosses val="autoZero"/>
        <c:crossBetween val="midCat"/>
        <c:majorUnit val="10"/>
      </c:valAx>
      <c:valAx>
        <c:axId val="-624303888"/>
        <c:scaling>
          <c:orientation val="minMax"/>
        </c:scaling>
        <c:delete val="0"/>
        <c:axPos val="l"/>
        <c:title>
          <c:tx>
            <c:rich>
              <a:bodyPr rot="-5400000" vert="horz"/>
              <a:lstStyle/>
              <a:p>
                <a:pPr>
                  <a:defRPr lang="en-US"/>
                </a:pPr>
                <a:r>
                  <a:rPr lang="en-US" dirty="0"/>
                  <a:t>Probability</a:t>
                </a:r>
              </a:p>
            </c:rich>
          </c:tx>
          <c:overlay val="0"/>
        </c:title>
        <c:numFmt formatCode="General" sourceLinked="1"/>
        <c:majorTickMark val="out"/>
        <c:minorTickMark val="none"/>
        <c:tickLblPos val="nextTo"/>
        <c:txPr>
          <a:bodyPr/>
          <a:lstStyle/>
          <a:p>
            <a:pPr>
              <a:defRPr lang="en-US"/>
            </a:pPr>
            <a:endParaRPr lang="en-US"/>
          </a:p>
        </c:txPr>
        <c:crossAx val="-313128352"/>
        <c:crosses val="autoZero"/>
        <c:crossBetween val="midCat"/>
      </c:valAx>
    </c:plotArea>
    <c:plotVisOnly val="1"/>
    <c:dispBlanksAs val="gap"/>
    <c:showDLblsOverMax val="0"/>
  </c:chart>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nchor="b" anchorCtr="1"/>
          <a:lstStyle/>
          <a:p>
            <a:pPr>
              <a:defRPr lang="en-US" sz="1000"/>
            </a:pPr>
            <a:r>
              <a:rPr lang="en-US" dirty="0"/>
              <a:t>Expected Return</a:t>
            </a:r>
          </a:p>
        </c:rich>
      </c:tx>
      <c:layout>
        <c:manualLayout>
          <c:xMode val="edge"/>
          <c:yMode val="edge"/>
          <c:x val="0.47262019978894598"/>
          <c:y val="0.95138024362635998"/>
        </c:manualLayout>
      </c:layout>
      <c:overlay val="0"/>
    </c:title>
    <c:autoTitleDeleted val="0"/>
    <c:plotArea>
      <c:layout>
        <c:manualLayout>
          <c:layoutTarget val="inner"/>
          <c:xMode val="edge"/>
          <c:yMode val="edge"/>
          <c:x val="7.9097318569341796E-2"/>
          <c:y val="9.4917533068548998E-2"/>
          <c:w val="0.87162406716184204"/>
          <c:h val="0.76918327467871805"/>
        </c:manualLayout>
      </c:layout>
      <c:scatterChart>
        <c:scatterStyle val="smoothMarker"/>
        <c:varyColors val="0"/>
        <c:ser>
          <c:idx val="0"/>
          <c:order val="0"/>
          <c:tx>
            <c:strRef>
              <c:f>Tabelle2!$C$1</c:f>
              <c:strCache>
                <c:ptCount val="1"/>
              </c:strCache>
            </c:strRef>
          </c:tx>
          <c:marker>
            <c:symbol val="none"/>
          </c:marker>
          <c:xVal>
            <c:numRef>
              <c:f>Tabelle2!$B$2:$B$34</c:f>
              <c:numCache>
                <c:formatCode>General</c:formatCode>
                <c:ptCount val="33"/>
                <c:pt idx="0">
                  <c:v>0</c:v>
                </c:pt>
                <c:pt idx="1">
                  <c:v>0.625</c:v>
                </c:pt>
                <c:pt idx="2">
                  <c:v>1.25</c:v>
                </c:pt>
                <c:pt idx="3">
                  <c:v>1.875</c:v>
                </c:pt>
                <c:pt idx="4">
                  <c:v>2.5</c:v>
                </c:pt>
                <c:pt idx="5">
                  <c:v>3.125</c:v>
                </c:pt>
                <c:pt idx="6">
                  <c:v>3.75</c:v>
                </c:pt>
                <c:pt idx="7">
                  <c:v>4.375</c:v>
                </c:pt>
                <c:pt idx="8">
                  <c:v>5</c:v>
                </c:pt>
                <c:pt idx="9">
                  <c:v>5.6249999999999227</c:v>
                </c:pt>
                <c:pt idx="10">
                  <c:v>6.25</c:v>
                </c:pt>
                <c:pt idx="11">
                  <c:v>6.875</c:v>
                </c:pt>
                <c:pt idx="12">
                  <c:v>7.5</c:v>
                </c:pt>
                <c:pt idx="13">
                  <c:v>8.125</c:v>
                </c:pt>
                <c:pt idx="14">
                  <c:v>8.75</c:v>
                </c:pt>
                <c:pt idx="15">
                  <c:v>9.3750000000000107</c:v>
                </c:pt>
                <c:pt idx="16">
                  <c:v>10</c:v>
                </c:pt>
                <c:pt idx="17">
                  <c:v>10.625</c:v>
                </c:pt>
                <c:pt idx="18">
                  <c:v>11.25</c:v>
                </c:pt>
                <c:pt idx="19">
                  <c:v>11.875</c:v>
                </c:pt>
                <c:pt idx="20">
                  <c:v>12.5</c:v>
                </c:pt>
                <c:pt idx="21">
                  <c:v>13.125</c:v>
                </c:pt>
                <c:pt idx="22">
                  <c:v>13.75</c:v>
                </c:pt>
                <c:pt idx="23">
                  <c:v>14.375</c:v>
                </c:pt>
                <c:pt idx="24">
                  <c:v>15</c:v>
                </c:pt>
                <c:pt idx="25">
                  <c:v>15.625</c:v>
                </c:pt>
                <c:pt idx="26">
                  <c:v>16.25</c:v>
                </c:pt>
                <c:pt idx="27">
                  <c:v>16.875</c:v>
                </c:pt>
                <c:pt idx="28">
                  <c:v>17.5</c:v>
                </c:pt>
                <c:pt idx="29">
                  <c:v>18.125</c:v>
                </c:pt>
                <c:pt idx="30">
                  <c:v>18.75</c:v>
                </c:pt>
                <c:pt idx="31">
                  <c:v>19.375</c:v>
                </c:pt>
                <c:pt idx="32">
                  <c:v>20</c:v>
                </c:pt>
              </c:numCache>
            </c:numRef>
          </c:xVal>
          <c:yVal>
            <c:numRef>
              <c:f>Tabelle2!$C$2:$C$34</c:f>
              <c:numCache>
                <c:formatCode>General</c:formatCode>
                <c:ptCount val="33"/>
                <c:pt idx="0">
                  <c:v>5.3532090305954197E-5</c:v>
                </c:pt>
                <c:pt idx="1">
                  <c:v>1.4103827294697799E-4</c:v>
                </c:pt>
                <c:pt idx="2">
                  <c:v>3.4907307801830399E-4</c:v>
                </c:pt>
                <c:pt idx="3">
                  <c:v>8.11619222919907E-4</c:v>
                </c:pt>
                <c:pt idx="4">
                  <c:v>1.7727393647752E-3</c:v>
                </c:pt>
                <c:pt idx="5">
                  <c:v>3.6374250006364199E-3</c:v>
                </c:pt>
                <c:pt idx="6">
                  <c:v>7.0113201974274196E-3</c:v>
                </c:pt>
                <c:pt idx="7">
                  <c:v>1.2695860734266999E-2</c:v>
                </c:pt>
                <c:pt idx="8">
                  <c:v>2.15963866052752E-2</c:v>
                </c:pt>
                <c:pt idx="9">
                  <c:v>3.4510927530604599E-2</c:v>
                </c:pt>
                <c:pt idx="10">
                  <c:v>5.18070382663567E-2</c:v>
                </c:pt>
                <c:pt idx="11">
                  <c:v>7.3059634155608802E-2</c:v>
                </c:pt>
                <c:pt idx="12">
                  <c:v>9.6788289807657302E-2</c:v>
                </c:pt>
                <c:pt idx="13">
                  <c:v>0.120454972861922</c:v>
                </c:pt>
                <c:pt idx="14">
                  <c:v>0.14082613070572</c:v>
                </c:pt>
                <c:pt idx="15">
                  <c:v>0.15466724672113999</c:v>
                </c:pt>
                <c:pt idx="16">
                  <c:v>0.15957691216057299</c:v>
                </c:pt>
                <c:pt idx="17">
                  <c:v>0.15466724672113999</c:v>
                </c:pt>
                <c:pt idx="18">
                  <c:v>0.14082613070572</c:v>
                </c:pt>
                <c:pt idx="19">
                  <c:v>0.120454972861922</c:v>
                </c:pt>
                <c:pt idx="20">
                  <c:v>9.6788289807657302E-2</c:v>
                </c:pt>
                <c:pt idx="21">
                  <c:v>7.3059634155608802E-2</c:v>
                </c:pt>
                <c:pt idx="22">
                  <c:v>5.18070382663567E-2</c:v>
                </c:pt>
                <c:pt idx="23">
                  <c:v>3.4510927530604599E-2</c:v>
                </c:pt>
                <c:pt idx="24">
                  <c:v>2.15963866052752E-2</c:v>
                </c:pt>
                <c:pt idx="25">
                  <c:v>1.2695860734266999E-2</c:v>
                </c:pt>
                <c:pt idx="26">
                  <c:v>7.0113201974274196E-3</c:v>
                </c:pt>
                <c:pt idx="27">
                  <c:v>3.6374250006364199E-3</c:v>
                </c:pt>
                <c:pt idx="28">
                  <c:v>1.7727393647752E-3</c:v>
                </c:pt>
                <c:pt idx="29">
                  <c:v>8.11619222919907E-4</c:v>
                </c:pt>
                <c:pt idx="30">
                  <c:v>3.4907307801830399E-4</c:v>
                </c:pt>
                <c:pt idx="31">
                  <c:v>1.4103827294697799E-4</c:v>
                </c:pt>
                <c:pt idx="32">
                  <c:v>5.3532090305954197E-5</c:v>
                </c:pt>
              </c:numCache>
            </c:numRef>
          </c:yVal>
          <c:smooth val="1"/>
          <c:extLst>
            <c:ext xmlns:c16="http://schemas.microsoft.com/office/drawing/2014/chart" uri="{C3380CC4-5D6E-409C-BE32-E72D297353CC}">
              <c16:uniqueId val="{00000000-57E2-4154-B65F-CC0F651B27D2}"/>
            </c:ext>
          </c:extLst>
        </c:ser>
        <c:dLbls>
          <c:showLegendKey val="0"/>
          <c:showVal val="0"/>
          <c:showCatName val="0"/>
          <c:showSerName val="0"/>
          <c:showPercent val="0"/>
          <c:showBubbleSize val="0"/>
        </c:dLbls>
        <c:axId val="-318525584"/>
        <c:axId val="-624314208"/>
      </c:scatterChart>
      <c:valAx>
        <c:axId val="-318525584"/>
        <c:scaling>
          <c:orientation val="minMax"/>
          <c:max val="20"/>
        </c:scaling>
        <c:delete val="0"/>
        <c:axPos val="b"/>
        <c:title>
          <c:tx>
            <c:rich>
              <a:bodyPr/>
              <a:lstStyle/>
              <a:p>
                <a:pPr>
                  <a:defRPr lang="en-US"/>
                </a:pPr>
                <a:r>
                  <a:rPr lang="en-US" dirty="0"/>
                  <a:t>Returns</a:t>
                </a:r>
              </a:p>
            </c:rich>
          </c:tx>
          <c:layout>
            <c:manualLayout>
              <c:xMode val="edge"/>
              <c:yMode val="edge"/>
              <c:x val="0.92962105803466399"/>
              <c:y val="0.94580137678736798"/>
            </c:manualLayout>
          </c:layout>
          <c:overlay val="0"/>
        </c:title>
        <c:numFmt formatCode="General" sourceLinked="1"/>
        <c:majorTickMark val="out"/>
        <c:minorTickMark val="none"/>
        <c:tickLblPos val="nextTo"/>
        <c:txPr>
          <a:bodyPr/>
          <a:lstStyle/>
          <a:p>
            <a:pPr>
              <a:defRPr lang="en-US"/>
            </a:pPr>
            <a:endParaRPr lang="en-US"/>
          </a:p>
        </c:txPr>
        <c:crossAx val="-624314208"/>
        <c:crosses val="autoZero"/>
        <c:crossBetween val="midCat"/>
        <c:majorUnit val="10"/>
      </c:valAx>
      <c:valAx>
        <c:axId val="-624314208"/>
        <c:scaling>
          <c:orientation val="minMax"/>
          <c:max val="0.25"/>
        </c:scaling>
        <c:delete val="0"/>
        <c:axPos val="l"/>
        <c:title>
          <c:tx>
            <c:rich>
              <a:bodyPr rot="-5400000" vert="horz"/>
              <a:lstStyle/>
              <a:p>
                <a:pPr>
                  <a:defRPr lang="en-US"/>
                </a:pPr>
                <a:r>
                  <a:rPr lang="en-US" dirty="0"/>
                  <a:t>Probability</a:t>
                </a:r>
              </a:p>
            </c:rich>
          </c:tx>
          <c:overlay val="0"/>
        </c:title>
        <c:numFmt formatCode="General" sourceLinked="1"/>
        <c:majorTickMark val="out"/>
        <c:minorTickMark val="none"/>
        <c:tickLblPos val="nextTo"/>
        <c:txPr>
          <a:bodyPr/>
          <a:lstStyle/>
          <a:p>
            <a:pPr>
              <a:defRPr lang="en-US"/>
            </a:pPr>
            <a:endParaRPr lang="en-US"/>
          </a:p>
        </c:txPr>
        <c:crossAx val="-318525584"/>
        <c:crosses val="autoZero"/>
        <c:crossBetween val="midCat"/>
      </c:valAx>
    </c:plotArea>
    <c:plotVisOnly val="1"/>
    <c:dispBlanksAs val="gap"/>
    <c:showDLblsOverMax val="0"/>
  </c:chart>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800" b="1" i="0" u="none" strike="noStrike" baseline="0">
                <a:solidFill>
                  <a:srgbClr val="000000"/>
                </a:solidFill>
                <a:latin typeface="Calibri"/>
                <a:ea typeface="Calibri"/>
                <a:cs typeface="Calibri"/>
              </a:defRPr>
            </a:pPr>
            <a:r>
              <a:rPr lang="de-DE" dirty="0"/>
              <a:t>Football Field</a:t>
            </a:r>
          </a:p>
        </c:rich>
      </c:tx>
      <c:overlay val="0"/>
      <c:spPr>
        <a:noFill/>
        <a:ln w="25400">
          <a:noFill/>
        </a:ln>
      </c:spPr>
    </c:title>
    <c:autoTitleDeleted val="0"/>
    <c:plotArea>
      <c:layout>
        <c:manualLayout>
          <c:layoutTarget val="inner"/>
          <c:xMode val="edge"/>
          <c:yMode val="edge"/>
          <c:x val="7.7429999097041499E-2"/>
          <c:y val="0.11963176745257099"/>
          <c:w val="0.90444828732501703"/>
          <c:h val="0.71165564228196299"/>
        </c:manualLayout>
      </c:layout>
      <c:barChart>
        <c:barDir val="bar"/>
        <c:grouping val="stacked"/>
        <c:varyColors val="0"/>
        <c:ser>
          <c:idx val="0"/>
          <c:order val="0"/>
          <c:spPr>
            <a:noFill/>
            <a:ln w="25400">
              <a:noFill/>
            </a:ln>
          </c:spPr>
          <c:invertIfNegative val="0"/>
          <c:cat>
            <c:strRef>
              <c:f>'Exhibit 12'!$C$5:$C$10</c:f>
              <c:strCache>
                <c:ptCount val="6"/>
                <c:pt idx="0">
                  <c:v>Industry-specific Multiple (e.g. miles travelled)</c:v>
                </c:pt>
                <c:pt idx="1">
                  <c:v>Book Value Multiple</c:v>
                </c:pt>
                <c:pt idx="2">
                  <c:v>P/E Multiple</c:v>
                </c:pt>
                <c:pt idx="3">
                  <c:v>Sales Multiple</c:v>
                </c:pt>
                <c:pt idx="4">
                  <c:v>EBIT Multiple</c:v>
                </c:pt>
                <c:pt idx="5">
                  <c:v>EBITDA Multiple</c:v>
                </c:pt>
              </c:strCache>
            </c:strRef>
          </c:cat>
          <c:val>
            <c:numRef>
              <c:f>'Exhibit 12'!$K$5:$K$10</c:f>
              <c:numCache>
                <c:formatCode>#,##0.00"€"</c:formatCode>
                <c:ptCount val="6"/>
                <c:pt idx="0">
                  <c:v>90</c:v>
                </c:pt>
                <c:pt idx="1">
                  <c:v>91</c:v>
                </c:pt>
                <c:pt idx="2">
                  <c:v>93</c:v>
                </c:pt>
                <c:pt idx="3">
                  <c:v>100</c:v>
                </c:pt>
                <c:pt idx="4">
                  <c:v>96</c:v>
                </c:pt>
                <c:pt idx="5">
                  <c:v>82</c:v>
                </c:pt>
              </c:numCache>
            </c:numRef>
          </c:val>
          <c:extLst>
            <c:ext xmlns:c16="http://schemas.microsoft.com/office/drawing/2014/chart" uri="{C3380CC4-5D6E-409C-BE32-E72D297353CC}">
              <c16:uniqueId val="{00000000-FF8C-49B3-A772-04B68ABA0C15}"/>
            </c:ext>
          </c:extLst>
        </c:ser>
        <c:ser>
          <c:idx val="1"/>
          <c:order val="1"/>
          <c:spPr>
            <a:solidFill>
              <a:schemeClr val="tx1">
                <a:lumMod val="50000"/>
                <a:lumOff val="50000"/>
              </a:schemeClr>
            </a:solidFill>
            <a:ln w="25400">
              <a:noFill/>
            </a:ln>
          </c:spPr>
          <c:invertIfNegative val="0"/>
          <c:cat>
            <c:strRef>
              <c:f>'Exhibit 12'!$C$5:$C$10</c:f>
              <c:strCache>
                <c:ptCount val="6"/>
                <c:pt idx="0">
                  <c:v>Industry-specific Multiple (e.g. miles travelled)</c:v>
                </c:pt>
                <c:pt idx="1">
                  <c:v>Book Value Multiple</c:v>
                </c:pt>
                <c:pt idx="2">
                  <c:v>P/E Multiple</c:v>
                </c:pt>
                <c:pt idx="3">
                  <c:v>Sales Multiple</c:v>
                </c:pt>
                <c:pt idx="4">
                  <c:v>EBIT Multiple</c:v>
                </c:pt>
                <c:pt idx="5">
                  <c:v>EBITDA Multiple</c:v>
                </c:pt>
              </c:strCache>
            </c:strRef>
          </c:cat>
          <c:val>
            <c:numRef>
              <c:f>'Exhibit 12'!$L$5:$L$10</c:f>
              <c:numCache>
                <c:formatCode>#,##0.00"€"</c:formatCode>
                <c:ptCount val="6"/>
                <c:pt idx="0">
                  <c:v>10</c:v>
                </c:pt>
                <c:pt idx="1">
                  <c:v>19</c:v>
                </c:pt>
                <c:pt idx="2">
                  <c:v>12</c:v>
                </c:pt>
                <c:pt idx="3">
                  <c:v>15</c:v>
                </c:pt>
                <c:pt idx="4">
                  <c:v>8</c:v>
                </c:pt>
                <c:pt idx="5">
                  <c:v>18</c:v>
                </c:pt>
              </c:numCache>
            </c:numRef>
          </c:val>
          <c:extLst>
            <c:ext xmlns:c16="http://schemas.microsoft.com/office/drawing/2014/chart" uri="{C3380CC4-5D6E-409C-BE32-E72D297353CC}">
              <c16:uniqueId val="{00000001-FF8C-49B3-A772-04B68ABA0C15}"/>
            </c:ext>
          </c:extLst>
        </c:ser>
        <c:ser>
          <c:idx val="2"/>
          <c:order val="2"/>
          <c:spPr>
            <a:solidFill>
              <a:schemeClr val="tx1">
                <a:lumMod val="50000"/>
                <a:lumOff val="50000"/>
              </a:schemeClr>
            </a:solidFill>
            <a:ln w="25400">
              <a:noFill/>
            </a:ln>
          </c:spPr>
          <c:invertIfNegative val="0"/>
          <c:cat>
            <c:strRef>
              <c:f>'Exhibit 12'!$C$5:$C$10</c:f>
              <c:strCache>
                <c:ptCount val="6"/>
                <c:pt idx="0">
                  <c:v>Industry-specific Multiple (e.g. miles travelled)</c:v>
                </c:pt>
                <c:pt idx="1">
                  <c:v>Book Value Multiple</c:v>
                </c:pt>
                <c:pt idx="2">
                  <c:v>P/E Multiple</c:v>
                </c:pt>
                <c:pt idx="3">
                  <c:v>Sales Multiple</c:v>
                </c:pt>
                <c:pt idx="4">
                  <c:v>EBIT Multiple</c:v>
                </c:pt>
                <c:pt idx="5">
                  <c:v>EBITDA Multiple</c:v>
                </c:pt>
              </c:strCache>
            </c:strRef>
          </c:cat>
          <c:val>
            <c:numRef>
              <c:f>'Exhibit 12'!$M$5:$M$10</c:f>
              <c:numCache>
                <c:formatCode>#,##0.00"€"</c:formatCode>
                <c:ptCount val="6"/>
                <c:pt idx="0">
                  <c:v>10</c:v>
                </c:pt>
                <c:pt idx="1">
                  <c:v>20</c:v>
                </c:pt>
                <c:pt idx="2">
                  <c:v>20</c:v>
                </c:pt>
                <c:pt idx="3">
                  <c:v>15</c:v>
                </c:pt>
                <c:pt idx="4">
                  <c:v>6</c:v>
                </c:pt>
                <c:pt idx="5">
                  <c:v>20</c:v>
                </c:pt>
              </c:numCache>
            </c:numRef>
          </c:val>
          <c:extLst>
            <c:ext xmlns:c16="http://schemas.microsoft.com/office/drawing/2014/chart" uri="{C3380CC4-5D6E-409C-BE32-E72D297353CC}">
              <c16:uniqueId val="{00000002-FF8C-49B3-A772-04B68ABA0C15}"/>
            </c:ext>
          </c:extLst>
        </c:ser>
        <c:dLbls>
          <c:showLegendKey val="0"/>
          <c:showVal val="0"/>
          <c:showCatName val="0"/>
          <c:showSerName val="0"/>
          <c:showPercent val="0"/>
          <c:showBubbleSize val="0"/>
        </c:dLbls>
        <c:gapWidth val="150"/>
        <c:overlap val="100"/>
        <c:axId val="-601159696"/>
        <c:axId val="-139020320"/>
      </c:barChart>
      <c:catAx>
        <c:axId val="-601159696"/>
        <c:scaling>
          <c:orientation val="minMax"/>
        </c:scaling>
        <c:delete val="0"/>
        <c:axPos val="l"/>
        <c:numFmt formatCode="General" sourceLinked="1"/>
        <c:majorTickMark val="out"/>
        <c:minorTickMark val="none"/>
        <c:tickLblPos val="nextTo"/>
        <c:spPr>
          <a:ln w="3175">
            <a:solidFill>
              <a:srgbClr val="808080"/>
            </a:solidFill>
            <a:prstDash val="solid"/>
          </a:ln>
        </c:spPr>
        <c:txPr>
          <a:bodyPr rot="0" vert="horz"/>
          <a:lstStyle/>
          <a:p>
            <a:pPr>
              <a:defRPr sz="1000" b="0" i="0" u="none" strike="noStrike" baseline="0">
                <a:solidFill>
                  <a:srgbClr val="000000"/>
                </a:solidFill>
                <a:latin typeface="Calibri"/>
                <a:ea typeface="Calibri"/>
                <a:cs typeface="Calibri"/>
              </a:defRPr>
            </a:pPr>
            <a:endParaRPr lang="en-US"/>
          </a:p>
        </c:txPr>
        <c:crossAx val="-139020320"/>
        <c:crossesAt val="0"/>
        <c:auto val="1"/>
        <c:lblAlgn val="ctr"/>
        <c:lblOffset val="100"/>
        <c:noMultiLvlLbl val="0"/>
      </c:catAx>
      <c:valAx>
        <c:axId val="-139020320"/>
        <c:scaling>
          <c:orientation val="minMax"/>
          <c:min val="75"/>
        </c:scaling>
        <c:delete val="0"/>
        <c:axPos val="b"/>
        <c:numFmt formatCode="#,##0.00&quot;€&quot;" sourceLinked="1"/>
        <c:majorTickMark val="out"/>
        <c:minorTickMark val="none"/>
        <c:tickLblPos val="nextTo"/>
        <c:spPr>
          <a:ln w="3175">
            <a:solidFill>
              <a:srgbClr val="808080"/>
            </a:solidFill>
            <a:prstDash val="solid"/>
          </a:ln>
        </c:spPr>
        <c:txPr>
          <a:bodyPr rot="0" vert="horz"/>
          <a:lstStyle/>
          <a:p>
            <a:pPr>
              <a:defRPr sz="1000" b="0" i="0" u="none" strike="noStrike" baseline="0">
                <a:solidFill>
                  <a:srgbClr val="000000"/>
                </a:solidFill>
                <a:latin typeface="Calibri"/>
                <a:ea typeface="Calibri"/>
                <a:cs typeface="Calibri"/>
              </a:defRPr>
            </a:pPr>
            <a:endParaRPr lang="en-US"/>
          </a:p>
        </c:txPr>
        <c:crossAx val="-601159696"/>
        <c:crosses val="autoZero"/>
        <c:crossBetween val="between"/>
      </c:valAx>
    </c:plotArea>
    <c:plotVisOnly val="1"/>
    <c:dispBlanksAs val="gap"/>
    <c:showDLblsOverMax val="0"/>
  </c:chart>
  <c:spPr>
    <a:solidFill>
      <a:srgbClr val="FFFFFF"/>
    </a:solidFill>
    <a:ln w="3175">
      <a:solidFill>
        <a:srgbClr val="808080"/>
      </a:solidFill>
      <a:prstDash val="solid"/>
    </a:ln>
  </c:spPr>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comments/modernComment_1FA_0.xml><?xml version="1.0" encoding="utf-8"?>
<p188:cmLst xmlns:a="http://schemas.openxmlformats.org/drawingml/2006/main" xmlns:r="http://schemas.openxmlformats.org/officeDocument/2006/relationships" xmlns:p188="http://schemas.microsoft.com/office/powerpoint/2018/8/main">
  <p188:cm id="{2434948B-7A92-4420-95B3-0DF70FBD258C}" authorId="{00000000-0000-0000-0000-000000000000}" created="2025-01-20T08:18:49.337">
    <ac:txMkLst xmlns:ac="http://schemas.microsoft.com/office/drawing/2013/main/command">
      <pc:docMk xmlns:pc="http://schemas.microsoft.com/office/powerpoint/2013/main/command"/>
      <pc:sldMk xmlns:pc="http://schemas.microsoft.com/office/powerpoint/2013/main/command" cId="0" sldId="506"/>
      <ac:spMk id="8" creationId="{00000000-0000-0000-0000-000000000000}"/>
      <ac:txMk cp="234" len="54">
        <ac:context len="460" hash="3798592586"/>
      </ac:txMk>
    </ac:txMkLst>
    <p188:pos x="6838216" y="1230523"/>
    <p188:txBody>
      <a:bodyPr/>
      <a:lstStyle/>
      <a:p>
        <a:r>
          <a:rPr lang="de-DE"/>
          <a:t>Ich würde hierfür lieber einen Dummy-Kurs über Herrn Homer anlegen lassen, sonst gibt es dann irgendwann Ärger wegen Datenschutz usw.</a:t>
        </a:r>
      </a:p>
    </p188:txBody>
    <p188:extLst>
      <p:ext xmlns:p="http://schemas.openxmlformats.org/presentationml/2006/main" uri="{5BB2D875-25FF-4072-B9AC-8F64D62656EB}">
        <p228:taskDetails xmlns:p228="http://schemas.microsoft.com/office/powerpoint/2022/08/main">
          <p228:history/>
        </p228:taskDetails>
      </p:ext>
    </p188:extLst>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noProof="0" dirty="0"/>
            <a:t>Get an overview on the different occasions for corporate valuations.</a:t>
          </a:r>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Understand valuation as a complex, interdisciplinary, and comprehen­sive exercise that requires the application of the entire spectrum of manage­ment theory and practice.</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2"/>
      <dgm:spPr/>
    </dgm:pt>
    <dgm:pt modelId="{1CD608A8-D067-9348-B304-E0AEA12739D9}" type="pres">
      <dgm:prSet presAssocID="{D413F0C7-887C-5F4A-8116-F2524BC78DB5}" presName="parentText" presStyleLbl="node1" presStyleIdx="0" presStyleCnt="2"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2">
        <dgm:presLayoutVars>
          <dgm:bulletEnabled val="1"/>
        </dgm:presLayoutVars>
      </dgm:prSet>
      <dgm:spPr/>
    </dgm:pt>
    <dgm:pt modelId="{B1E31947-BF58-E641-9F1E-2AC623728AA7}" type="pres">
      <dgm:prSet presAssocID="{EC60AEAA-74E9-0A42-93EA-0C43716BA793}"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0" presStyleCnt="2"/>
      <dgm:spPr/>
    </dgm:pt>
    <dgm:pt modelId="{AE3E21DD-148F-6D4E-9B3F-B1A29A1770E4}" type="pres">
      <dgm:prSet presAssocID="{9B862917-BEF0-C548-806C-C52A30615EDD}" presName="parentText" presStyleLbl="node1" presStyleIdx="1" presStyleCnt="2"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1" presStyleCnt="2">
        <dgm:presLayoutVars>
          <dgm:bulletEnabled val="1"/>
        </dgm:presLayoutVars>
      </dgm:prSet>
      <dgm:spPr/>
    </dgm:pt>
  </dgm:ptLst>
  <dgm:cxnLst>
    <dgm:cxn modelId="{A6ECFA5C-749D-6D47-981D-2ECBC61857AD}" type="presOf" srcId="{D413F0C7-887C-5F4A-8116-F2524BC78DB5}" destId="{5946CD56-5062-9D4D-A079-192DA7057B4A}" srcOrd="0" destOrd="0" presId="urn:microsoft.com/office/officeart/2005/8/layout/list1"/>
    <dgm:cxn modelId="{39BAD358-18C7-D647-9E77-6D716C3F9C47}" type="presOf" srcId="{9906F835-FE3C-FF48-933C-4309F5294948}" destId="{1839448A-CB26-EB49-8DDB-FDAD9B4F4344}" srcOrd="0"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5A683791-A829-B04B-B85F-37B9232B01C2}" type="presOf" srcId="{9B862917-BEF0-C548-806C-C52A30615EDD}" destId="{AE3E21DD-148F-6D4E-9B3F-B1A29A1770E4}" srcOrd="1" destOrd="0" presId="urn:microsoft.com/office/officeart/2005/8/layout/list1"/>
    <dgm:cxn modelId="{481B1CDA-2BD1-A741-A90B-72B46EFF288C}" type="presOf" srcId="{D413F0C7-887C-5F4A-8116-F2524BC78DB5}" destId="{1CD608A8-D067-9348-B304-E0AEA12739D9}" srcOrd="1" destOrd="0" presId="urn:microsoft.com/office/officeart/2005/8/layout/list1"/>
    <dgm:cxn modelId="{A67239F4-4567-9D4D-A57E-8542B78F2CAF}" srcId="{9906F835-FE3C-FF48-933C-4309F5294948}" destId="{9B862917-BEF0-C548-806C-C52A30615EDD}" srcOrd="1" destOrd="0" parTransId="{9189C571-DEB6-1E46-9D28-EB017FBB5053}" sibTransId="{C96A5F75-4127-B743-AE58-4F92B58D6F71}"/>
    <dgm:cxn modelId="{7A6E35FB-0F78-0942-985E-0EFB952CC05C}" type="presOf" srcId="{9B862917-BEF0-C548-806C-C52A30615EDD}" destId="{EB6260FE-96CB-BD4C-9B85-FB9BFE5D14BC}" srcOrd="0" destOrd="0" presId="urn:microsoft.com/office/officeart/2005/8/layout/list1"/>
    <dgm:cxn modelId="{56E5E491-EF84-2E4E-9971-CB1474998698}" type="presParOf" srcId="{1839448A-CB26-EB49-8DDB-FDAD9B4F4344}" destId="{EE06FE83-56EF-164F-A78A-1D1138326E8E}" srcOrd="0" destOrd="0" presId="urn:microsoft.com/office/officeart/2005/8/layout/list1"/>
    <dgm:cxn modelId="{C6DBF9F4-FBE5-B649-AC0C-C980E07B6FD5}" type="presParOf" srcId="{EE06FE83-56EF-164F-A78A-1D1138326E8E}" destId="{5946CD56-5062-9D4D-A079-192DA7057B4A}" srcOrd="0" destOrd="0" presId="urn:microsoft.com/office/officeart/2005/8/layout/list1"/>
    <dgm:cxn modelId="{9B6E0555-AFF9-6048-83CD-9AF94C478FFC}" type="presParOf" srcId="{EE06FE83-56EF-164F-A78A-1D1138326E8E}" destId="{1CD608A8-D067-9348-B304-E0AEA12739D9}" srcOrd="1" destOrd="0" presId="urn:microsoft.com/office/officeart/2005/8/layout/list1"/>
    <dgm:cxn modelId="{716125EF-CF3F-3E41-A4F3-EE754EF79FCD}" type="presParOf" srcId="{1839448A-CB26-EB49-8DDB-FDAD9B4F4344}" destId="{F6A6458E-DC86-ED4C-860F-BA713CBA6B80}" srcOrd="1" destOrd="0" presId="urn:microsoft.com/office/officeart/2005/8/layout/list1"/>
    <dgm:cxn modelId="{42A85AA2-88C6-9344-AE8D-0160F53F0DA7}" type="presParOf" srcId="{1839448A-CB26-EB49-8DDB-FDAD9B4F4344}" destId="{ABFF867A-3A10-B74C-AB11-03546FB48E20}" srcOrd="2" destOrd="0" presId="urn:microsoft.com/office/officeart/2005/8/layout/list1"/>
    <dgm:cxn modelId="{ED0D2164-F44B-CC47-A25E-C399B0624F80}" type="presParOf" srcId="{1839448A-CB26-EB49-8DDB-FDAD9B4F4344}" destId="{B1E31947-BF58-E641-9F1E-2AC623728AA7}" srcOrd="3" destOrd="0" presId="urn:microsoft.com/office/officeart/2005/8/layout/list1"/>
    <dgm:cxn modelId="{6E326648-706A-3D4E-B58B-BED45CF5D0AD}" type="presParOf" srcId="{1839448A-CB26-EB49-8DDB-FDAD9B4F4344}" destId="{24A4762D-4171-644C-8654-CCD7D5AD2A98}" srcOrd="4" destOrd="0" presId="urn:microsoft.com/office/officeart/2005/8/layout/list1"/>
    <dgm:cxn modelId="{0184DF07-CDBF-1144-9CD1-B1DE4C650FEF}" type="presParOf" srcId="{24A4762D-4171-644C-8654-CCD7D5AD2A98}" destId="{EB6260FE-96CB-BD4C-9B85-FB9BFE5D14BC}" srcOrd="0" destOrd="0" presId="urn:microsoft.com/office/officeart/2005/8/layout/list1"/>
    <dgm:cxn modelId="{C303110C-0948-674F-A856-56BBD1BE6577}" type="presParOf" srcId="{24A4762D-4171-644C-8654-CCD7D5AD2A98}" destId="{AE3E21DD-148F-6D4E-9B3F-B1A29A1770E4}" srcOrd="1" destOrd="0" presId="urn:microsoft.com/office/officeart/2005/8/layout/list1"/>
    <dgm:cxn modelId="{5A006B14-4F6E-C04B-8EF5-4E53238074D0}" type="presParOf" srcId="{1839448A-CB26-EB49-8DDB-FDAD9B4F4344}" destId="{C00CD3E2-3D10-5940-842F-D84F7F1AD048}" srcOrd="5" destOrd="0" presId="urn:microsoft.com/office/officeart/2005/8/layout/list1"/>
    <dgm:cxn modelId="{816EE3EF-13BF-1F40-9196-CAD14CC0A51C}" type="presParOf" srcId="{1839448A-CB26-EB49-8DDB-FDAD9B4F4344}" destId="{51F9B153-E88A-B649-AC22-2DB68708763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0177E12-D8CC-9848-93B1-445462D60681}"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de-DE"/>
        </a:p>
      </dgm:t>
    </dgm:pt>
    <dgm:pt modelId="{2D1B2CCF-C8B8-2644-9DA9-AA7427C9D3D4}">
      <dgm:prSet phldrT="[Text]"/>
      <dgm:spPr/>
      <dgm:t>
        <a:bodyPr/>
        <a:lstStyle/>
        <a:p>
          <a:r>
            <a:rPr lang="en-US" noProof="0" dirty="0"/>
            <a:t>Step 1</a:t>
          </a:r>
        </a:p>
      </dgm:t>
    </dgm:pt>
    <dgm:pt modelId="{418F1F32-4EAC-2443-B507-0DD37F697EAF}" type="parTrans" cxnId="{02A1B955-437B-0945-A108-4027ED4D6192}">
      <dgm:prSet/>
      <dgm:spPr/>
      <dgm:t>
        <a:bodyPr/>
        <a:lstStyle/>
        <a:p>
          <a:endParaRPr lang="en-US" noProof="0" dirty="0"/>
        </a:p>
      </dgm:t>
    </dgm:pt>
    <dgm:pt modelId="{74F94467-F224-2940-8870-55087D99DF97}" type="sibTrans" cxnId="{02A1B955-437B-0945-A108-4027ED4D6192}">
      <dgm:prSet/>
      <dgm:spPr/>
      <dgm:t>
        <a:bodyPr/>
        <a:lstStyle/>
        <a:p>
          <a:endParaRPr lang="en-US" noProof="0" dirty="0"/>
        </a:p>
      </dgm:t>
    </dgm:pt>
    <dgm:pt modelId="{7953BDB0-EDDA-8B40-A821-F2131F238610}">
      <dgm:prSet phldrT="[Text]"/>
      <dgm:spPr/>
      <dgm:t>
        <a:bodyPr/>
        <a:lstStyle/>
        <a:p>
          <a:r>
            <a:rPr lang="en-US" noProof="0" dirty="0"/>
            <a:t>Step 2</a:t>
          </a:r>
        </a:p>
      </dgm:t>
    </dgm:pt>
    <dgm:pt modelId="{19597803-C002-7E42-8B8B-CE69BB4F3238}" type="parTrans" cxnId="{83799F75-04D2-4F47-8CC2-90270FB4D82E}">
      <dgm:prSet/>
      <dgm:spPr/>
      <dgm:t>
        <a:bodyPr/>
        <a:lstStyle/>
        <a:p>
          <a:endParaRPr lang="en-US" noProof="0" dirty="0"/>
        </a:p>
      </dgm:t>
    </dgm:pt>
    <dgm:pt modelId="{96FA5136-C564-6E42-B17C-033663386F28}" type="sibTrans" cxnId="{83799F75-04D2-4F47-8CC2-90270FB4D82E}">
      <dgm:prSet/>
      <dgm:spPr/>
      <dgm:t>
        <a:bodyPr/>
        <a:lstStyle/>
        <a:p>
          <a:endParaRPr lang="en-US" noProof="0" dirty="0"/>
        </a:p>
      </dgm:t>
    </dgm:pt>
    <dgm:pt modelId="{866039F9-BEFB-A147-9783-D56679343A7F}">
      <dgm:prSet phldrT="[Text]"/>
      <dgm:spPr>
        <a:solidFill>
          <a:schemeClr val="bg1">
            <a:alpha val="90000"/>
          </a:schemeClr>
        </a:solidFill>
      </dgm:spPr>
      <dgm:t>
        <a:bodyPr/>
        <a:lstStyle/>
        <a:p>
          <a:r>
            <a:rPr lang="en-US" noProof="0" dirty="0"/>
            <a:t>Projection of Future Free Cash Flows</a:t>
          </a:r>
        </a:p>
      </dgm:t>
    </dgm:pt>
    <dgm:pt modelId="{1AF28886-C47D-4446-9827-2A970750F794}" type="parTrans" cxnId="{54A7B8DC-7C88-EE4A-9D53-77DC3B18BEBC}">
      <dgm:prSet/>
      <dgm:spPr/>
      <dgm:t>
        <a:bodyPr/>
        <a:lstStyle/>
        <a:p>
          <a:endParaRPr lang="en-US" noProof="0" dirty="0"/>
        </a:p>
      </dgm:t>
    </dgm:pt>
    <dgm:pt modelId="{0ED4EAA1-1FEB-3E48-8437-B3AF2FF4CFA4}" type="sibTrans" cxnId="{54A7B8DC-7C88-EE4A-9D53-77DC3B18BEBC}">
      <dgm:prSet/>
      <dgm:spPr/>
      <dgm:t>
        <a:bodyPr/>
        <a:lstStyle/>
        <a:p>
          <a:endParaRPr lang="en-US" noProof="0" dirty="0"/>
        </a:p>
      </dgm:t>
    </dgm:pt>
    <dgm:pt modelId="{292C1F36-8E05-724B-B256-2A6C6623B744}">
      <dgm:prSet phldrT="[Text]"/>
      <dgm:spPr/>
      <dgm:t>
        <a:bodyPr/>
        <a:lstStyle/>
        <a:p>
          <a:r>
            <a:rPr lang="en-US" noProof="0" dirty="0"/>
            <a:t>Step 3</a:t>
          </a:r>
        </a:p>
      </dgm:t>
    </dgm:pt>
    <dgm:pt modelId="{C5F95DEA-3228-B24B-8A5A-397CFA314A01}" type="parTrans" cxnId="{C76E754E-D188-E54A-9A0E-AE7830A91D98}">
      <dgm:prSet/>
      <dgm:spPr/>
      <dgm:t>
        <a:bodyPr/>
        <a:lstStyle/>
        <a:p>
          <a:endParaRPr lang="en-US" noProof="0" dirty="0"/>
        </a:p>
      </dgm:t>
    </dgm:pt>
    <dgm:pt modelId="{7352A5FC-4BBD-6F41-BD51-DD722F26F202}" type="sibTrans" cxnId="{C76E754E-D188-E54A-9A0E-AE7830A91D98}">
      <dgm:prSet/>
      <dgm:spPr/>
      <dgm:t>
        <a:bodyPr/>
        <a:lstStyle/>
        <a:p>
          <a:endParaRPr lang="en-US" noProof="0" dirty="0"/>
        </a:p>
      </dgm:t>
    </dgm:pt>
    <dgm:pt modelId="{A5D62CB4-36AF-9F43-A056-325CAE685C83}">
      <dgm:prSet phldrT="[Text]"/>
      <dgm:spPr/>
      <dgm:t>
        <a:bodyPr/>
        <a:lstStyle/>
        <a:p>
          <a:r>
            <a:rPr lang="en-US" noProof="0" dirty="0"/>
            <a:t>Estimation of Weighted Average Cost of Capital (WACC)</a:t>
          </a:r>
        </a:p>
      </dgm:t>
    </dgm:pt>
    <dgm:pt modelId="{EC90BB84-5307-1E45-AB6E-8D4C30A322D0}" type="parTrans" cxnId="{459C90BA-2903-1347-8630-E5634AA6F60E}">
      <dgm:prSet/>
      <dgm:spPr/>
      <dgm:t>
        <a:bodyPr/>
        <a:lstStyle/>
        <a:p>
          <a:endParaRPr lang="en-US" noProof="0" dirty="0"/>
        </a:p>
      </dgm:t>
    </dgm:pt>
    <dgm:pt modelId="{A463BC29-7839-9243-A1AA-0CF271A34B85}" type="sibTrans" cxnId="{459C90BA-2903-1347-8630-E5634AA6F60E}">
      <dgm:prSet/>
      <dgm:spPr/>
      <dgm:t>
        <a:bodyPr/>
        <a:lstStyle/>
        <a:p>
          <a:endParaRPr lang="en-US" noProof="0" dirty="0"/>
        </a:p>
      </dgm:t>
    </dgm:pt>
    <dgm:pt modelId="{707F0A95-0B87-3147-BF13-7129B1C98742}">
      <dgm:prSet phldrT="[Text]"/>
      <dgm:spPr/>
      <dgm:t>
        <a:bodyPr/>
        <a:lstStyle/>
        <a:p>
          <a:r>
            <a:rPr lang="en-US" noProof="0" dirty="0"/>
            <a:t>Step 4</a:t>
          </a:r>
        </a:p>
      </dgm:t>
    </dgm:pt>
    <dgm:pt modelId="{D87D125B-08A5-7D45-9F56-A2C2572EB9CF}" type="parTrans" cxnId="{FABB780C-D3FD-784B-B2EA-D552596D833D}">
      <dgm:prSet/>
      <dgm:spPr/>
      <dgm:t>
        <a:bodyPr/>
        <a:lstStyle/>
        <a:p>
          <a:endParaRPr lang="en-US" noProof="0" dirty="0"/>
        </a:p>
      </dgm:t>
    </dgm:pt>
    <dgm:pt modelId="{1F6C9A98-B5C8-0E49-9310-167918C4CCAE}" type="sibTrans" cxnId="{FABB780C-D3FD-784B-B2EA-D552596D833D}">
      <dgm:prSet/>
      <dgm:spPr/>
      <dgm:t>
        <a:bodyPr/>
        <a:lstStyle/>
        <a:p>
          <a:endParaRPr lang="en-US" noProof="0" dirty="0"/>
        </a:p>
      </dgm:t>
    </dgm:pt>
    <dgm:pt modelId="{537B4BA8-1067-A848-ABB6-13713DEEE131}">
      <dgm:prSet phldrT="[Text]"/>
      <dgm:spPr/>
      <dgm:t>
        <a:bodyPr/>
        <a:lstStyle/>
        <a:p>
          <a:r>
            <a:rPr lang="en-US" noProof="0" dirty="0"/>
            <a:t>Step 5</a:t>
          </a:r>
        </a:p>
      </dgm:t>
    </dgm:pt>
    <dgm:pt modelId="{9F4022DA-ECE8-A54B-AE87-FE2650B53E0B}" type="parTrans" cxnId="{1B97FF31-6127-704E-8BBE-AF50D9476326}">
      <dgm:prSet/>
      <dgm:spPr/>
      <dgm:t>
        <a:bodyPr/>
        <a:lstStyle/>
        <a:p>
          <a:endParaRPr lang="en-US" noProof="0" dirty="0"/>
        </a:p>
      </dgm:t>
    </dgm:pt>
    <dgm:pt modelId="{F28DAFB0-F6A4-2B49-9856-0D21C8FF0CC3}" type="sibTrans" cxnId="{1B97FF31-6127-704E-8BBE-AF50D9476326}">
      <dgm:prSet/>
      <dgm:spPr/>
      <dgm:t>
        <a:bodyPr/>
        <a:lstStyle/>
        <a:p>
          <a:endParaRPr lang="en-US" noProof="0" dirty="0"/>
        </a:p>
      </dgm:t>
    </dgm:pt>
    <dgm:pt modelId="{AEEEFAC6-6799-2641-8D2B-020FBB9D5883}">
      <dgm:prSet/>
      <dgm:spPr/>
      <dgm:t>
        <a:bodyPr/>
        <a:lstStyle/>
        <a:p>
          <a:r>
            <a:rPr lang="en-US" noProof="0" dirty="0"/>
            <a:t>Company Analysis (Historical Performance, Competitive Position, Value Chain Analysis, KPIs, Key Performance Drivers)</a:t>
          </a:r>
        </a:p>
      </dgm:t>
    </dgm:pt>
    <dgm:pt modelId="{9DC5C6AF-01B2-6B47-BC42-B810E162FF95}" type="parTrans" cxnId="{A8DB5DCE-226A-D04D-928B-67D69526A129}">
      <dgm:prSet/>
      <dgm:spPr/>
      <dgm:t>
        <a:bodyPr/>
        <a:lstStyle/>
        <a:p>
          <a:endParaRPr lang="en-US" noProof="0" dirty="0"/>
        </a:p>
      </dgm:t>
    </dgm:pt>
    <dgm:pt modelId="{99D0A3B0-56EA-5249-BBCD-D4B3702F9225}" type="sibTrans" cxnId="{A8DB5DCE-226A-D04D-928B-67D69526A129}">
      <dgm:prSet/>
      <dgm:spPr/>
      <dgm:t>
        <a:bodyPr/>
        <a:lstStyle/>
        <a:p>
          <a:endParaRPr lang="en-US" noProof="0" dirty="0"/>
        </a:p>
      </dgm:t>
    </dgm:pt>
    <dgm:pt modelId="{A39C65D9-5627-3840-8129-F84847CF769A}">
      <dgm:prSet phldrT="[Text]"/>
      <dgm:spPr>
        <a:noFill/>
      </dgm:spPr>
      <dgm:t>
        <a:bodyPr/>
        <a:lstStyle/>
        <a:p>
          <a:r>
            <a:rPr lang="en-US" noProof="0" dirty="0"/>
            <a:t>Calculation of Terminal Value</a:t>
          </a:r>
        </a:p>
      </dgm:t>
    </dgm:pt>
    <dgm:pt modelId="{9774FDD1-59C4-7249-8A72-5F1A2F43B3FB}" type="parTrans" cxnId="{2ED041B0-E714-6645-8910-8743BBE2AC9B}">
      <dgm:prSet/>
      <dgm:spPr/>
      <dgm:t>
        <a:bodyPr/>
        <a:lstStyle/>
        <a:p>
          <a:endParaRPr lang="en-US" noProof="0" dirty="0"/>
        </a:p>
      </dgm:t>
    </dgm:pt>
    <dgm:pt modelId="{57C6E021-8D23-F547-992E-0BABBF62CDA1}" type="sibTrans" cxnId="{2ED041B0-E714-6645-8910-8743BBE2AC9B}">
      <dgm:prSet/>
      <dgm:spPr/>
      <dgm:t>
        <a:bodyPr/>
        <a:lstStyle/>
        <a:p>
          <a:endParaRPr lang="en-US" noProof="0" dirty="0"/>
        </a:p>
      </dgm:t>
    </dgm:pt>
    <dgm:pt modelId="{E1BA22D5-6B60-6D4E-9C1B-F6578E385789}">
      <dgm:prSet phldrT="[Text]"/>
      <dgm:spPr>
        <a:solidFill>
          <a:schemeClr val="tx2">
            <a:lumMod val="50000"/>
            <a:lumOff val="50000"/>
            <a:alpha val="90000"/>
          </a:schemeClr>
        </a:solidFill>
      </dgm:spPr>
      <dgm:t>
        <a:bodyPr/>
        <a:lstStyle/>
        <a:p>
          <a:r>
            <a:rPr lang="en-US" noProof="0" dirty="0"/>
            <a:t>Computation of Present Values, Derivation of a Range of Enterprise Values, Sensitivity, Scenario and/or Simulation Analysis</a:t>
          </a:r>
        </a:p>
      </dgm:t>
    </dgm:pt>
    <dgm:pt modelId="{D089E949-2BB3-A84B-91CC-C77A8F463F2C}" type="parTrans" cxnId="{FFB32A6C-0F4D-D141-9574-4B3AEDF5B0C4}">
      <dgm:prSet/>
      <dgm:spPr/>
      <dgm:t>
        <a:bodyPr/>
        <a:lstStyle/>
        <a:p>
          <a:endParaRPr lang="en-US" noProof="0" dirty="0"/>
        </a:p>
      </dgm:t>
    </dgm:pt>
    <dgm:pt modelId="{E294290A-F83D-7B44-8D6A-F5457E29ACEE}" type="sibTrans" cxnId="{FFB32A6C-0F4D-D141-9574-4B3AEDF5B0C4}">
      <dgm:prSet/>
      <dgm:spPr/>
      <dgm:t>
        <a:bodyPr/>
        <a:lstStyle/>
        <a:p>
          <a:endParaRPr lang="en-US" noProof="0" dirty="0"/>
        </a:p>
      </dgm:t>
    </dgm:pt>
    <dgm:pt modelId="{AF60E728-5E5E-6449-AB99-035B05998747}" type="pres">
      <dgm:prSet presAssocID="{80177E12-D8CC-9848-93B1-445462D60681}" presName="linearFlow" presStyleCnt="0">
        <dgm:presLayoutVars>
          <dgm:dir/>
          <dgm:animLvl val="lvl"/>
          <dgm:resizeHandles val="exact"/>
        </dgm:presLayoutVars>
      </dgm:prSet>
      <dgm:spPr/>
    </dgm:pt>
    <dgm:pt modelId="{AD53A527-D788-2941-BF5E-D6BE9D7C62C1}" type="pres">
      <dgm:prSet presAssocID="{2D1B2CCF-C8B8-2644-9DA9-AA7427C9D3D4}" presName="composite" presStyleCnt="0"/>
      <dgm:spPr/>
    </dgm:pt>
    <dgm:pt modelId="{E79AD239-FD05-F646-B6D9-12FDE1048213}" type="pres">
      <dgm:prSet presAssocID="{2D1B2CCF-C8B8-2644-9DA9-AA7427C9D3D4}" presName="parentText" presStyleLbl="alignNode1" presStyleIdx="0" presStyleCnt="5">
        <dgm:presLayoutVars>
          <dgm:chMax val="1"/>
          <dgm:bulletEnabled val="1"/>
        </dgm:presLayoutVars>
      </dgm:prSet>
      <dgm:spPr/>
    </dgm:pt>
    <dgm:pt modelId="{1442D8B2-1537-924D-8BF8-120CD9CEA1BA}" type="pres">
      <dgm:prSet presAssocID="{2D1B2CCF-C8B8-2644-9DA9-AA7427C9D3D4}" presName="descendantText" presStyleLbl="alignAcc1" presStyleIdx="0" presStyleCnt="5">
        <dgm:presLayoutVars>
          <dgm:bulletEnabled val="1"/>
        </dgm:presLayoutVars>
      </dgm:prSet>
      <dgm:spPr/>
    </dgm:pt>
    <dgm:pt modelId="{38315824-005E-AD4D-B98A-22CF0F9EF9ED}" type="pres">
      <dgm:prSet presAssocID="{74F94467-F224-2940-8870-55087D99DF97}" presName="sp" presStyleCnt="0"/>
      <dgm:spPr/>
    </dgm:pt>
    <dgm:pt modelId="{AC1C64D3-817E-F148-B13B-BE4A9B48E68C}" type="pres">
      <dgm:prSet presAssocID="{7953BDB0-EDDA-8B40-A821-F2131F238610}" presName="composite" presStyleCnt="0"/>
      <dgm:spPr/>
    </dgm:pt>
    <dgm:pt modelId="{4DFF6E6C-B6E4-FA4D-92E8-7FA20BA5DEE3}" type="pres">
      <dgm:prSet presAssocID="{7953BDB0-EDDA-8B40-A821-F2131F238610}" presName="parentText" presStyleLbl="alignNode1" presStyleIdx="1" presStyleCnt="5">
        <dgm:presLayoutVars>
          <dgm:chMax val="1"/>
          <dgm:bulletEnabled val="1"/>
        </dgm:presLayoutVars>
      </dgm:prSet>
      <dgm:spPr/>
    </dgm:pt>
    <dgm:pt modelId="{957107B4-2703-A248-80B4-DC8C6C5D2942}" type="pres">
      <dgm:prSet presAssocID="{7953BDB0-EDDA-8B40-A821-F2131F238610}" presName="descendantText" presStyleLbl="alignAcc1" presStyleIdx="1" presStyleCnt="5">
        <dgm:presLayoutVars>
          <dgm:bulletEnabled val="1"/>
        </dgm:presLayoutVars>
      </dgm:prSet>
      <dgm:spPr/>
    </dgm:pt>
    <dgm:pt modelId="{E0073408-E375-6A41-B09F-CE1D3CEDB961}" type="pres">
      <dgm:prSet presAssocID="{96FA5136-C564-6E42-B17C-033663386F28}" presName="sp" presStyleCnt="0"/>
      <dgm:spPr/>
    </dgm:pt>
    <dgm:pt modelId="{A76B7F15-81E4-4A4C-AF80-D077EF795300}" type="pres">
      <dgm:prSet presAssocID="{292C1F36-8E05-724B-B256-2A6C6623B744}" presName="composite" presStyleCnt="0"/>
      <dgm:spPr/>
    </dgm:pt>
    <dgm:pt modelId="{68C6BBBC-B33B-B847-A7DC-66C57B0C6EE6}" type="pres">
      <dgm:prSet presAssocID="{292C1F36-8E05-724B-B256-2A6C6623B744}" presName="parentText" presStyleLbl="alignNode1" presStyleIdx="2" presStyleCnt="5">
        <dgm:presLayoutVars>
          <dgm:chMax val="1"/>
          <dgm:bulletEnabled val="1"/>
        </dgm:presLayoutVars>
      </dgm:prSet>
      <dgm:spPr/>
    </dgm:pt>
    <dgm:pt modelId="{46BA0692-AEC8-3F45-942A-99388B238447}" type="pres">
      <dgm:prSet presAssocID="{292C1F36-8E05-724B-B256-2A6C6623B744}" presName="descendantText" presStyleLbl="alignAcc1" presStyleIdx="2" presStyleCnt="5">
        <dgm:presLayoutVars>
          <dgm:bulletEnabled val="1"/>
        </dgm:presLayoutVars>
      </dgm:prSet>
      <dgm:spPr/>
    </dgm:pt>
    <dgm:pt modelId="{2BA925E3-BE4C-FB4E-BCAA-957A3F8866C4}" type="pres">
      <dgm:prSet presAssocID="{7352A5FC-4BBD-6F41-BD51-DD722F26F202}" presName="sp" presStyleCnt="0"/>
      <dgm:spPr/>
    </dgm:pt>
    <dgm:pt modelId="{4C89F6A8-C13F-8640-ACA9-03383BFF76AF}" type="pres">
      <dgm:prSet presAssocID="{707F0A95-0B87-3147-BF13-7129B1C98742}" presName="composite" presStyleCnt="0"/>
      <dgm:spPr/>
    </dgm:pt>
    <dgm:pt modelId="{2E9CE7FF-B64F-7B4E-B8D8-8D18F96DEB1B}" type="pres">
      <dgm:prSet presAssocID="{707F0A95-0B87-3147-BF13-7129B1C98742}" presName="parentText" presStyleLbl="alignNode1" presStyleIdx="3" presStyleCnt="5">
        <dgm:presLayoutVars>
          <dgm:chMax val="1"/>
          <dgm:bulletEnabled val="1"/>
        </dgm:presLayoutVars>
      </dgm:prSet>
      <dgm:spPr/>
    </dgm:pt>
    <dgm:pt modelId="{E0564286-34D0-CE45-9209-9361DB8B5D7E}" type="pres">
      <dgm:prSet presAssocID="{707F0A95-0B87-3147-BF13-7129B1C98742}" presName="descendantText" presStyleLbl="alignAcc1" presStyleIdx="3" presStyleCnt="5">
        <dgm:presLayoutVars>
          <dgm:bulletEnabled val="1"/>
        </dgm:presLayoutVars>
      </dgm:prSet>
      <dgm:spPr/>
    </dgm:pt>
    <dgm:pt modelId="{30A27375-874F-344B-B0EC-EE89430F4D6B}" type="pres">
      <dgm:prSet presAssocID="{1F6C9A98-B5C8-0E49-9310-167918C4CCAE}" presName="sp" presStyleCnt="0"/>
      <dgm:spPr/>
    </dgm:pt>
    <dgm:pt modelId="{7BEBD2E2-0EAC-154E-A5DF-01E2B0567720}" type="pres">
      <dgm:prSet presAssocID="{537B4BA8-1067-A848-ABB6-13713DEEE131}" presName="composite" presStyleCnt="0"/>
      <dgm:spPr/>
    </dgm:pt>
    <dgm:pt modelId="{613146AF-4B44-D24F-8A44-FBEBC353BF95}" type="pres">
      <dgm:prSet presAssocID="{537B4BA8-1067-A848-ABB6-13713DEEE131}" presName="parentText" presStyleLbl="alignNode1" presStyleIdx="4" presStyleCnt="5">
        <dgm:presLayoutVars>
          <dgm:chMax val="1"/>
          <dgm:bulletEnabled val="1"/>
        </dgm:presLayoutVars>
      </dgm:prSet>
      <dgm:spPr/>
    </dgm:pt>
    <dgm:pt modelId="{B94F647E-B11A-1A4D-922E-8EED8DC7FAF8}" type="pres">
      <dgm:prSet presAssocID="{537B4BA8-1067-A848-ABB6-13713DEEE131}" presName="descendantText" presStyleLbl="alignAcc1" presStyleIdx="4" presStyleCnt="5">
        <dgm:presLayoutVars>
          <dgm:bulletEnabled val="1"/>
        </dgm:presLayoutVars>
      </dgm:prSet>
      <dgm:spPr/>
    </dgm:pt>
  </dgm:ptLst>
  <dgm:cxnLst>
    <dgm:cxn modelId="{7B206D07-1BAE-4743-866F-679F81596809}" type="presOf" srcId="{A5D62CB4-36AF-9F43-A056-325CAE685C83}" destId="{46BA0692-AEC8-3F45-942A-99388B238447}" srcOrd="0" destOrd="0" presId="urn:microsoft.com/office/officeart/2005/8/layout/chevron2"/>
    <dgm:cxn modelId="{FABB780C-D3FD-784B-B2EA-D552596D833D}" srcId="{80177E12-D8CC-9848-93B1-445462D60681}" destId="{707F0A95-0B87-3147-BF13-7129B1C98742}" srcOrd="3" destOrd="0" parTransId="{D87D125B-08A5-7D45-9F56-A2C2572EB9CF}" sibTransId="{1F6C9A98-B5C8-0E49-9310-167918C4CCAE}"/>
    <dgm:cxn modelId="{1B97FF31-6127-704E-8BBE-AF50D9476326}" srcId="{80177E12-D8CC-9848-93B1-445462D60681}" destId="{537B4BA8-1067-A848-ABB6-13713DEEE131}" srcOrd="4" destOrd="0" parTransId="{9F4022DA-ECE8-A54B-AE87-FE2650B53E0B}" sibTransId="{F28DAFB0-F6A4-2B49-9856-0D21C8FF0CC3}"/>
    <dgm:cxn modelId="{6DA81361-3196-3842-A130-FBDD0FDE11A8}" type="presOf" srcId="{7953BDB0-EDDA-8B40-A821-F2131F238610}" destId="{4DFF6E6C-B6E4-FA4D-92E8-7FA20BA5DEE3}" srcOrd="0" destOrd="0" presId="urn:microsoft.com/office/officeart/2005/8/layout/chevron2"/>
    <dgm:cxn modelId="{CEBFC042-39B8-AF4E-BCFF-E9F32589131C}" type="presOf" srcId="{866039F9-BEFB-A147-9783-D56679343A7F}" destId="{957107B4-2703-A248-80B4-DC8C6C5D2942}" srcOrd="0" destOrd="0" presId="urn:microsoft.com/office/officeart/2005/8/layout/chevron2"/>
    <dgm:cxn modelId="{FD71766B-BAF9-5C45-A0C7-1261086CA9E6}" type="presOf" srcId="{AEEEFAC6-6799-2641-8D2B-020FBB9D5883}" destId="{1442D8B2-1537-924D-8BF8-120CD9CEA1BA}" srcOrd="0" destOrd="0" presId="urn:microsoft.com/office/officeart/2005/8/layout/chevron2"/>
    <dgm:cxn modelId="{FFB32A6C-0F4D-D141-9574-4B3AEDF5B0C4}" srcId="{537B4BA8-1067-A848-ABB6-13713DEEE131}" destId="{E1BA22D5-6B60-6D4E-9C1B-F6578E385789}" srcOrd="0" destOrd="0" parTransId="{D089E949-2BB3-A84B-91CC-C77A8F463F2C}" sibTransId="{E294290A-F83D-7B44-8D6A-F5457E29ACEE}"/>
    <dgm:cxn modelId="{C76E754E-D188-E54A-9A0E-AE7830A91D98}" srcId="{80177E12-D8CC-9848-93B1-445462D60681}" destId="{292C1F36-8E05-724B-B256-2A6C6623B744}" srcOrd="2" destOrd="0" parTransId="{C5F95DEA-3228-B24B-8A5A-397CFA314A01}" sibTransId="{7352A5FC-4BBD-6F41-BD51-DD722F26F202}"/>
    <dgm:cxn modelId="{83799F75-04D2-4F47-8CC2-90270FB4D82E}" srcId="{80177E12-D8CC-9848-93B1-445462D60681}" destId="{7953BDB0-EDDA-8B40-A821-F2131F238610}" srcOrd="1" destOrd="0" parTransId="{19597803-C002-7E42-8B8B-CE69BB4F3238}" sibTransId="{96FA5136-C564-6E42-B17C-033663386F28}"/>
    <dgm:cxn modelId="{02A1B955-437B-0945-A108-4027ED4D6192}" srcId="{80177E12-D8CC-9848-93B1-445462D60681}" destId="{2D1B2CCF-C8B8-2644-9DA9-AA7427C9D3D4}" srcOrd="0" destOrd="0" parTransId="{418F1F32-4EAC-2443-B507-0DD37F697EAF}" sibTransId="{74F94467-F224-2940-8870-55087D99DF97}"/>
    <dgm:cxn modelId="{4C191D76-7AC8-754B-8D08-13D8FB1E2179}" type="presOf" srcId="{707F0A95-0B87-3147-BF13-7129B1C98742}" destId="{2E9CE7FF-B64F-7B4E-B8D8-8D18F96DEB1B}" srcOrd="0" destOrd="0" presId="urn:microsoft.com/office/officeart/2005/8/layout/chevron2"/>
    <dgm:cxn modelId="{2ED041B0-E714-6645-8910-8743BBE2AC9B}" srcId="{707F0A95-0B87-3147-BF13-7129B1C98742}" destId="{A39C65D9-5627-3840-8129-F84847CF769A}" srcOrd="0" destOrd="0" parTransId="{9774FDD1-59C4-7249-8A72-5F1A2F43B3FB}" sibTransId="{57C6E021-8D23-F547-992E-0BABBF62CDA1}"/>
    <dgm:cxn modelId="{0F45FFB5-F71D-FB4D-B6A5-BDC02A430ED2}" type="presOf" srcId="{2D1B2CCF-C8B8-2644-9DA9-AA7427C9D3D4}" destId="{E79AD239-FD05-F646-B6D9-12FDE1048213}" srcOrd="0" destOrd="0" presId="urn:microsoft.com/office/officeart/2005/8/layout/chevron2"/>
    <dgm:cxn modelId="{459C90BA-2903-1347-8630-E5634AA6F60E}" srcId="{292C1F36-8E05-724B-B256-2A6C6623B744}" destId="{A5D62CB4-36AF-9F43-A056-325CAE685C83}" srcOrd="0" destOrd="0" parTransId="{EC90BB84-5307-1E45-AB6E-8D4C30A322D0}" sibTransId="{A463BC29-7839-9243-A1AA-0CF271A34B85}"/>
    <dgm:cxn modelId="{A26CB3C1-663C-4C45-86FC-3A3884A2E0E0}" type="presOf" srcId="{537B4BA8-1067-A848-ABB6-13713DEEE131}" destId="{613146AF-4B44-D24F-8A44-FBEBC353BF95}" srcOrd="0" destOrd="0" presId="urn:microsoft.com/office/officeart/2005/8/layout/chevron2"/>
    <dgm:cxn modelId="{A8DB5DCE-226A-D04D-928B-67D69526A129}" srcId="{2D1B2CCF-C8B8-2644-9DA9-AA7427C9D3D4}" destId="{AEEEFAC6-6799-2641-8D2B-020FBB9D5883}" srcOrd="0" destOrd="0" parTransId="{9DC5C6AF-01B2-6B47-BC42-B810E162FF95}" sibTransId="{99D0A3B0-56EA-5249-BBCD-D4B3702F9225}"/>
    <dgm:cxn modelId="{6145C8D7-1077-1B48-8CD5-F49CAA561071}" type="presOf" srcId="{80177E12-D8CC-9848-93B1-445462D60681}" destId="{AF60E728-5E5E-6449-AB99-035B05998747}" srcOrd="0" destOrd="0" presId="urn:microsoft.com/office/officeart/2005/8/layout/chevron2"/>
    <dgm:cxn modelId="{54A7B8DC-7C88-EE4A-9D53-77DC3B18BEBC}" srcId="{7953BDB0-EDDA-8B40-A821-F2131F238610}" destId="{866039F9-BEFB-A147-9783-D56679343A7F}" srcOrd="0" destOrd="0" parTransId="{1AF28886-C47D-4446-9827-2A970750F794}" sibTransId="{0ED4EAA1-1FEB-3E48-8437-B3AF2FF4CFA4}"/>
    <dgm:cxn modelId="{7F7AFDED-2219-494F-8430-457AAB61BF22}" type="presOf" srcId="{E1BA22D5-6B60-6D4E-9C1B-F6578E385789}" destId="{B94F647E-B11A-1A4D-922E-8EED8DC7FAF8}" srcOrd="0" destOrd="0" presId="urn:microsoft.com/office/officeart/2005/8/layout/chevron2"/>
    <dgm:cxn modelId="{9FCC0FF8-577D-3B47-8825-339F2793377F}" type="presOf" srcId="{292C1F36-8E05-724B-B256-2A6C6623B744}" destId="{68C6BBBC-B33B-B847-A7DC-66C57B0C6EE6}" srcOrd="0" destOrd="0" presId="urn:microsoft.com/office/officeart/2005/8/layout/chevron2"/>
    <dgm:cxn modelId="{2DA1F4F8-FC2A-5344-9AB3-89E0DCB46114}" type="presOf" srcId="{A39C65D9-5627-3840-8129-F84847CF769A}" destId="{E0564286-34D0-CE45-9209-9361DB8B5D7E}" srcOrd="0" destOrd="0" presId="urn:microsoft.com/office/officeart/2005/8/layout/chevron2"/>
    <dgm:cxn modelId="{89A652B9-4270-424E-8FB8-1ABE55CD18FB}" type="presParOf" srcId="{AF60E728-5E5E-6449-AB99-035B05998747}" destId="{AD53A527-D788-2941-BF5E-D6BE9D7C62C1}" srcOrd="0" destOrd="0" presId="urn:microsoft.com/office/officeart/2005/8/layout/chevron2"/>
    <dgm:cxn modelId="{E0CA0788-1519-194B-BCD2-94A394857757}" type="presParOf" srcId="{AD53A527-D788-2941-BF5E-D6BE9D7C62C1}" destId="{E79AD239-FD05-F646-B6D9-12FDE1048213}" srcOrd="0" destOrd="0" presId="urn:microsoft.com/office/officeart/2005/8/layout/chevron2"/>
    <dgm:cxn modelId="{1C5C8889-98E4-8740-940B-A9BBD17358D9}" type="presParOf" srcId="{AD53A527-D788-2941-BF5E-D6BE9D7C62C1}" destId="{1442D8B2-1537-924D-8BF8-120CD9CEA1BA}" srcOrd="1" destOrd="0" presId="urn:microsoft.com/office/officeart/2005/8/layout/chevron2"/>
    <dgm:cxn modelId="{F1EC5BF4-C94E-DF4F-B227-80FFF27F5038}" type="presParOf" srcId="{AF60E728-5E5E-6449-AB99-035B05998747}" destId="{38315824-005E-AD4D-B98A-22CF0F9EF9ED}" srcOrd="1" destOrd="0" presId="urn:microsoft.com/office/officeart/2005/8/layout/chevron2"/>
    <dgm:cxn modelId="{1FC4EB69-6ED6-B64B-8F0E-A0FBD858AD08}" type="presParOf" srcId="{AF60E728-5E5E-6449-AB99-035B05998747}" destId="{AC1C64D3-817E-F148-B13B-BE4A9B48E68C}" srcOrd="2" destOrd="0" presId="urn:microsoft.com/office/officeart/2005/8/layout/chevron2"/>
    <dgm:cxn modelId="{25AD7A5A-2BE1-7149-83D3-35AB95909681}" type="presParOf" srcId="{AC1C64D3-817E-F148-B13B-BE4A9B48E68C}" destId="{4DFF6E6C-B6E4-FA4D-92E8-7FA20BA5DEE3}" srcOrd="0" destOrd="0" presId="urn:microsoft.com/office/officeart/2005/8/layout/chevron2"/>
    <dgm:cxn modelId="{3FC7EFA9-E85F-B34C-B195-C49323B93D5C}" type="presParOf" srcId="{AC1C64D3-817E-F148-B13B-BE4A9B48E68C}" destId="{957107B4-2703-A248-80B4-DC8C6C5D2942}" srcOrd="1" destOrd="0" presId="urn:microsoft.com/office/officeart/2005/8/layout/chevron2"/>
    <dgm:cxn modelId="{C3157E91-7535-164E-888F-8F819C783B79}" type="presParOf" srcId="{AF60E728-5E5E-6449-AB99-035B05998747}" destId="{E0073408-E375-6A41-B09F-CE1D3CEDB961}" srcOrd="3" destOrd="0" presId="urn:microsoft.com/office/officeart/2005/8/layout/chevron2"/>
    <dgm:cxn modelId="{AE94F022-5E03-654E-B1E7-79278EC65791}" type="presParOf" srcId="{AF60E728-5E5E-6449-AB99-035B05998747}" destId="{A76B7F15-81E4-4A4C-AF80-D077EF795300}" srcOrd="4" destOrd="0" presId="urn:microsoft.com/office/officeart/2005/8/layout/chevron2"/>
    <dgm:cxn modelId="{199F54F6-F982-6947-9FF7-FF7E22EA2C0D}" type="presParOf" srcId="{A76B7F15-81E4-4A4C-AF80-D077EF795300}" destId="{68C6BBBC-B33B-B847-A7DC-66C57B0C6EE6}" srcOrd="0" destOrd="0" presId="urn:microsoft.com/office/officeart/2005/8/layout/chevron2"/>
    <dgm:cxn modelId="{1A0D1681-72F4-0E45-B781-89B8B837C3A2}" type="presParOf" srcId="{A76B7F15-81E4-4A4C-AF80-D077EF795300}" destId="{46BA0692-AEC8-3F45-942A-99388B238447}" srcOrd="1" destOrd="0" presId="urn:microsoft.com/office/officeart/2005/8/layout/chevron2"/>
    <dgm:cxn modelId="{26CFCF21-0405-514E-A690-8DB046C0E7F9}" type="presParOf" srcId="{AF60E728-5E5E-6449-AB99-035B05998747}" destId="{2BA925E3-BE4C-FB4E-BCAA-957A3F8866C4}" srcOrd="5" destOrd="0" presId="urn:microsoft.com/office/officeart/2005/8/layout/chevron2"/>
    <dgm:cxn modelId="{461B17CF-4D75-9545-B22D-D28B553FA172}" type="presParOf" srcId="{AF60E728-5E5E-6449-AB99-035B05998747}" destId="{4C89F6A8-C13F-8640-ACA9-03383BFF76AF}" srcOrd="6" destOrd="0" presId="urn:microsoft.com/office/officeart/2005/8/layout/chevron2"/>
    <dgm:cxn modelId="{A5BDAD61-F6E4-194A-9B0E-5AF447A08963}" type="presParOf" srcId="{4C89F6A8-C13F-8640-ACA9-03383BFF76AF}" destId="{2E9CE7FF-B64F-7B4E-B8D8-8D18F96DEB1B}" srcOrd="0" destOrd="0" presId="urn:microsoft.com/office/officeart/2005/8/layout/chevron2"/>
    <dgm:cxn modelId="{387070C0-EBD6-DA40-B023-FDD14253241F}" type="presParOf" srcId="{4C89F6A8-C13F-8640-ACA9-03383BFF76AF}" destId="{E0564286-34D0-CE45-9209-9361DB8B5D7E}" srcOrd="1" destOrd="0" presId="urn:microsoft.com/office/officeart/2005/8/layout/chevron2"/>
    <dgm:cxn modelId="{83F63621-094B-5043-BD53-21815CFAF6B3}" type="presParOf" srcId="{AF60E728-5E5E-6449-AB99-035B05998747}" destId="{30A27375-874F-344B-B0EC-EE89430F4D6B}" srcOrd="7" destOrd="0" presId="urn:microsoft.com/office/officeart/2005/8/layout/chevron2"/>
    <dgm:cxn modelId="{8689A851-288D-7344-AE53-EBE71D215707}" type="presParOf" srcId="{AF60E728-5E5E-6449-AB99-035B05998747}" destId="{7BEBD2E2-0EAC-154E-A5DF-01E2B0567720}" srcOrd="8" destOrd="0" presId="urn:microsoft.com/office/officeart/2005/8/layout/chevron2"/>
    <dgm:cxn modelId="{F240CCC6-C4B1-5542-A9D2-D31F92DE1E91}" type="presParOf" srcId="{7BEBD2E2-0EAC-154E-A5DF-01E2B0567720}" destId="{613146AF-4B44-D24F-8A44-FBEBC353BF95}" srcOrd="0" destOrd="0" presId="urn:microsoft.com/office/officeart/2005/8/layout/chevron2"/>
    <dgm:cxn modelId="{DE88E17A-624F-E148-A1F1-1E6C0B71BBC7}" type="presParOf" srcId="{7BEBD2E2-0EAC-154E-A5DF-01E2B0567720}" destId="{B94F647E-B11A-1A4D-922E-8EED8DC7FAF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Understand the basic idea behind the comparable companies analysis and form your own opinion about this valuation approach.</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Get a basic idea on how to detect comparable companies.</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6E907C53-9E4E-1649-AA79-AB2666876326}">
      <dgm:prSet custT="1"/>
      <dgm:spPr/>
      <dgm:t>
        <a:bodyPr/>
        <a:lstStyle/>
        <a:p>
          <a:r>
            <a:rPr lang="en-US" sz="2000" dirty="0"/>
            <a:t>Learn about and characterize the common multiples in relative valuation practice.</a:t>
          </a:r>
          <a:endParaRPr lang="en-US" sz="2000" noProof="0" dirty="0"/>
        </a:p>
      </dgm:t>
    </dgm:pt>
    <dgm:pt modelId="{5AAF4012-EE49-4D4A-BECA-E1EE6A68A1E9}" type="parTrans" cxnId="{0AF95A3B-70D9-6E49-9529-9DAF1F756979}">
      <dgm:prSet/>
      <dgm:spPr/>
      <dgm:t>
        <a:bodyPr/>
        <a:lstStyle/>
        <a:p>
          <a:endParaRPr lang="en-US" noProof="0" dirty="0"/>
        </a:p>
      </dgm:t>
    </dgm:pt>
    <dgm:pt modelId="{48B8B9AE-1325-3949-A38E-F78B14DA67BD}" type="sibTrans" cxnId="{0AF95A3B-70D9-6E49-9529-9DAF1F756979}">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3"/>
      <dgm:spPr/>
    </dgm:pt>
    <dgm:pt modelId="{1CD608A8-D067-9348-B304-E0AEA12739D9}" type="pres">
      <dgm:prSet presAssocID="{D413F0C7-887C-5F4A-8116-F2524BC78DB5}" presName="parentText" presStyleLbl="node1" presStyleIdx="0" presStyleCnt="3"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3">
        <dgm:presLayoutVars>
          <dgm:bulletEnabled val="1"/>
        </dgm:presLayoutVars>
      </dgm:prSet>
      <dgm:spPr/>
    </dgm:pt>
    <dgm:pt modelId="{B1E31947-BF58-E641-9F1E-2AC623728AA7}" type="pres">
      <dgm:prSet presAssocID="{EC60AEAA-74E9-0A42-93EA-0C43716BA793}" presName="spaceBetweenRectangles" presStyleCnt="0"/>
      <dgm:spPr/>
    </dgm:pt>
    <dgm:pt modelId="{B3BB7143-AE29-C24B-802C-E9A6AF0AEB32}" type="pres">
      <dgm:prSet presAssocID="{6E907C53-9E4E-1649-AA79-AB2666876326}" presName="parentLin" presStyleCnt="0"/>
      <dgm:spPr/>
    </dgm:pt>
    <dgm:pt modelId="{28762FE1-4AF9-A542-A542-2D63A8945896}" type="pres">
      <dgm:prSet presAssocID="{6E907C53-9E4E-1649-AA79-AB2666876326}" presName="parentLeftMargin" presStyleLbl="node1" presStyleIdx="0" presStyleCnt="3"/>
      <dgm:spPr/>
    </dgm:pt>
    <dgm:pt modelId="{ECFC47DC-8441-3646-A73C-3D0950981B63}" type="pres">
      <dgm:prSet presAssocID="{6E907C53-9E4E-1649-AA79-AB2666876326}" presName="parentText" presStyleLbl="node1" presStyleIdx="1" presStyleCnt="3" custScaleX="140228" custScaleY="425006">
        <dgm:presLayoutVars>
          <dgm:chMax val="0"/>
          <dgm:bulletEnabled val="1"/>
        </dgm:presLayoutVars>
      </dgm:prSet>
      <dgm:spPr/>
    </dgm:pt>
    <dgm:pt modelId="{909BE903-57E2-0B48-9D41-070C558F2104}" type="pres">
      <dgm:prSet presAssocID="{6E907C53-9E4E-1649-AA79-AB2666876326}" presName="negativeSpace" presStyleCnt="0"/>
      <dgm:spPr/>
    </dgm:pt>
    <dgm:pt modelId="{DC7EE983-F47B-B84B-916B-529CC178C4E5}" type="pres">
      <dgm:prSet presAssocID="{6E907C53-9E4E-1649-AA79-AB2666876326}" presName="childText" presStyleLbl="conFgAcc1" presStyleIdx="1" presStyleCnt="3">
        <dgm:presLayoutVars>
          <dgm:bulletEnabled val="1"/>
        </dgm:presLayoutVars>
      </dgm:prSet>
      <dgm:spPr/>
    </dgm:pt>
    <dgm:pt modelId="{1630AF74-0BDE-934C-8073-42CBE6DAD897}" type="pres">
      <dgm:prSet presAssocID="{48B8B9AE-1325-3949-A38E-F78B14DA67BD}"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1" presStyleCnt="3"/>
      <dgm:spPr/>
    </dgm:pt>
    <dgm:pt modelId="{AE3E21DD-148F-6D4E-9B3F-B1A29A1770E4}" type="pres">
      <dgm:prSet presAssocID="{9B862917-BEF0-C548-806C-C52A30615EDD}" presName="parentText" presStyleLbl="node1" presStyleIdx="2" presStyleCnt="3"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2" presStyleCnt="3">
        <dgm:presLayoutVars>
          <dgm:bulletEnabled val="1"/>
        </dgm:presLayoutVars>
      </dgm:prSet>
      <dgm:spPr/>
    </dgm:pt>
  </dgm:ptLst>
  <dgm:cxnLst>
    <dgm:cxn modelId="{0AF95A3B-70D9-6E49-9529-9DAF1F756979}" srcId="{9906F835-FE3C-FF48-933C-4309F5294948}" destId="{6E907C53-9E4E-1649-AA79-AB2666876326}" srcOrd="1" destOrd="0" parTransId="{5AAF4012-EE49-4D4A-BECA-E1EE6A68A1E9}" sibTransId="{48B8B9AE-1325-3949-A38E-F78B14DA67BD}"/>
    <dgm:cxn modelId="{6DE77072-78E9-BB4C-818A-5548485F9FF4}" type="presOf" srcId="{6E907C53-9E4E-1649-AA79-AB2666876326}" destId="{28762FE1-4AF9-A542-A542-2D63A8945896}" srcOrd="0" destOrd="0" presId="urn:microsoft.com/office/officeart/2005/8/layout/list1"/>
    <dgm:cxn modelId="{84CCCE74-8917-E64E-8499-452CBB437C37}" type="presOf" srcId="{D413F0C7-887C-5F4A-8116-F2524BC78DB5}" destId="{5946CD56-5062-9D4D-A079-192DA7057B4A}" srcOrd="0"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2BBFD09C-3A3B-F14D-845A-53E5E5DE4336}" type="presOf" srcId="{9906F835-FE3C-FF48-933C-4309F5294948}" destId="{1839448A-CB26-EB49-8DDB-FDAD9B4F4344}" srcOrd="0" destOrd="0" presId="urn:microsoft.com/office/officeart/2005/8/layout/list1"/>
    <dgm:cxn modelId="{F23688BE-32DA-AE4C-9C5F-682805DEA740}" type="presOf" srcId="{D413F0C7-887C-5F4A-8116-F2524BC78DB5}" destId="{1CD608A8-D067-9348-B304-E0AEA12739D9}" srcOrd="1" destOrd="0" presId="urn:microsoft.com/office/officeart/2005/8/layout/list1"/>
    <dgm:cxn modelId="{9A7A9CD1-2466-FC47-BA14-7CA691AAE12E}" type="presOf" srcId="{9B862917-BEF0-C548-806C-C52A30615EDD}" destId="{AE3E21DD-148F-6D4E-9B3F-B1A29A1770E4}" srcOrd="1" destOrd="0" presId="urn:microsoft.com/office/officeart/2005/8/layout/list1"/>
    <dgm:cxn modelId="{A67239F4-4567-9D4D-A57E-8542B78F2CAF}" srcId="{9906F835-FE3C-FF48-933C-4309F5294948}" destId="{9B862917-BEF0-C548-806C-C52A30615EDD}" srcOrd="2" destOrd="0" parTransId="{9189C571-DEB6-1E46-9D28-EB017FBB5053}" sibTransId="{C96A5F75-4127-B743-AE58-4F92B58D6F71}"/>
    <dgm:cxn modelId="{24CC8FF5-CFEB-BE45-8EAF-94945FD70A61}" type="presOf" srcId="{9B862917-BEF0-C548-806C-C52A30615EDD}" destId="{EB6260FE-96CB-BD4C-9B85-FB9BFE5D14BC}" srcOrd="0" destOrd="0" presId="urn:microsoft.com/office/officeart/2005/8/layout/list1"/>
    <dgm:cxn modelId="{4B84CAF8-DE68-EC47-A9DC-C15746543DA3}" type="presOf" srcId="{6E907C53-9E4E-1649-AA79-AB2666876326}" destId="{ECFC47DC-8441-3646-A73C-3D0950981B63}" srcOrd="1" destOrd="0" presId="urn:microsoft.com/office/officeart/2005/8/layout/list1"/>
    <dgm:cxn modelId="{0491FC8F-C341-4C49-9199-F723269812D2}" type="presParOf" srcId="{1839448A-CB26-EB49-8DDB-FDAD9B4F4344}" destId="{EE06FE83-56EF-164F-A78A-1D1138326E8E}" srcOrd="0" destOrd="0" presId="urn:microsoft.com/office/officeart/2005/8/layout/list1"/>
    <dgm:cxn modelId="{54C4DF31-7541-A843-8717-D4FEDC190D7D}" type="presParOf" srcId="{EE06FE83-56EF-164F-A78A-1D1138326E8E}" destId="{5946CD56-5062-9D4D-A079-192DA7057B4A}" srcOrd="0" destOrd="0" presId="urn:microsoft.com/office/officeart/2005/8/layout/list1"/>
    <dgm:cxn modelId="{01BA139D-452A-A047-84A7-088AD718404F}" type="presParOf" srcId="{EE06FE83-56EF-164F-A78A-1D1138326E8E}" destId="{1CD608A8-D067-9348-B304-E0AEA12739D9}" srcOrd="1" destOrd="0" presId="urn:microsoft.com/office/officeart/2005/8/layout/list1"/>
    <dgm:cxn modelId="{2F58C223-400F-DB4D-AE5E-EF508D039A10}" type="presParOf" srcId="{1839448A-CB26-EB49-8DDB-FDAD9B4F4344}" destId="{F6A6458E-DC86-ED4C-860F-BA713CBA6B80}" srcOrd="1" destOrd="0" presId="urn:microsoft.com/office/officeart/2005/8/layout/list1"/>
    <dgm:cxn modelId="{1C186947-DA3F-3F4F-8E97-357BBAD3F166}" type="presParOf" srcId="{1839448A-CB26-EB49-8DDB-FDAD9B4F4344}" destId="{ABFF867A-3A10-B74C-AB11-03546FB48E20}" srcOrd="2" destOrd="0" presId="urn:microsoft.com/office/officeart/2005/8/layout/list1"/>
    <dgm:cxn modelId="{ED843BC1-5925-0C4B-A795-EA734E20DA20}" type="presParOf" srcId="{1839448A-CB26-EB49-8DDB-FDAD9B4F4344}" destId="{B1E31947-BF58-E641-9F1E-2AC623728AA7}" srcOrd="3" destOrd="0" presId="urn:microsoft.com/office/officeart/2005/8/layout/list1"/>
    <dgm:cxn modelId="{65F2D7D7-1F22-B94E-A77C-B409BB0300F7}" type="presParOf" srcId="{1839448A-CB26-EB49-8DDB-FDAD9B4F4344}" destId="{B3BB7143-AE29-C24B-802C-E9A6AF0AEB32}" srcOrd="4" destOrd="0" presId="urn:microsoft.com/office/officeart/2005/8/layout/list1"/>
    <dgm:cxn modelId="{A27316B4-B876-8046-9B60-2BE8E7A290FF}" type="presParOf" srcId="{B3BB7143-AE29-C24B-802C-E9A6AF0AEB32}" destId="{28762FE1-4AF9-A542-A542-2D63A8945896}" srcOrd="0" destOrd="0" presId="urn:microsoft.com/office/officeart/2005/8/layout/list1"/>
    <dgm:cxn modelId="{770D3C9F-B31B-E742-AF66-7AE69CAF6E2D}" type="presParOf" srcId="{B3BB7143-AE29-C24B-802C-E9A6AF0AEB32}" destId="{ECFC47DC-8441-3646-A73C-3D0950981B63}" srcOrd="1" destOrd="0" presId="urn:microsoft.com/office/officeart/2005/8/layout/list1"/>
    <dgm:cxn modelId="{B56E297A-FE0D-D041-8D65-E409FF533D0C}" type="presParOf" srcId="{1839448A-CB26-EB49-8DDB-FDAD9B4F4344}" destId="{909BE903-57E2-0B48-9D41-070C558F2104}" srcOrd="5" destOrd="0" presId="urn:microsoft.com/office/officeart/2005/8/layout/list1"/>
    <dgm:cxn modelId="{26CC1FB2-3560-7D45-AE0B-3F938BDDB060}" type="presParOf" srcId="{1839448A-CB26-EB49-8DDB-FDAD9B4F4344}" destId="{DC7EE983-F47B-B84B-916B-529CC178C4E5}" srcOrd="6" destOrd="0" presId="urn:microsoft.com/office/officeart/2005/8/layout/list1"/>
    <dgm:cxn modelId="{114825EC-D91A-6E4B-95CB-A1464EE92812}" type="presParOf" srcId="{1839448A-CB26-EB49-8DDB-FDAD9B4F4344}" destId="{1630AF74-0BDE-934C-8073-42CBE6DAD897}" srcOrd="7" destOrd="0" presId="urn:microsoft.com/office/officeart/2005/8/layout/list1"/>
    <dgm:cxn modelId="{66DAF677-2360-6045-9480-9218D90CC2AA}" type="presParOf" srcId="{1839448A-CB26-EB49-8DDB-FDAD9B4F4344}" destId="{24A4762D-4171-644C-8654-CCD7D5AD2A98}" srcOrd="8" destOrd="0" presId="urn:microsoft.com/office/officeart/2005/8/layout/list1"/>
    <dgm:cxn modelId="{C8ECBFEF-7326-324E-B697-CBDF3E77F086}" type="presParOf" srcId="{24A4762D-4171-644C-8654-CCD7D5AD2A98}" destId="{EB6260FE-96CB-BD4C-9B85-FB9BFE5D14BC}" srcOrd="0" destOrd="0" presId="urn:microsoft.com/office/officeart/2005/8/layout/list1"/>
    <dgm:cxn modelId="{C4BAC8D7-C2DA-AB4B-8397-AA6FF8D7451B}" type="presParOf" srcId="{24A4762D-4171-644C-8654-CCD7D5AD2A98}" destId="{AE3E21DD-148F-6D4E-9B3F-B1A29A1770E4}" srcOrd="1" destOrd="0" presId="urn:microsoft.com/office/officeart/2005/8/layout/list1"/>
    <dgm:cxn modelId="{BF8A3AB3-45B5-0E4D-AD5D-42FC470F7C44}" type="presParOf" srcId="{1839448A-CB26-EB49-8DDB-FDAD9B4F4344}" destId="{C00CD3E2-3D10-5940-842F-D84F7F1AD048}" srcOrd="9" destOrd="0" presId="urn:microsoft.com/office/officeart/2005/8/layout/list1"/>
    <dgm:cxn modelId="{DB30E887-7639-5048-924F-4E714142FAF2}" type="presParOf" srcId="{1839448A-CB26-EB49-8DDB-FDAD9B4F4344}" destId="{51F9B153-E88A-B649-AC22-2DB68708763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Recognize the precedent transaction analysis as a variant of the multiple-based valuation approach, based on “done deals” or announced transactions.</a:t>
          </a:r>
          <a:endParaRPr lang="de-DE" sz="2000" dirty="0"/>
        </a:p>
      </dgm:t>
    </dgm:pt>
    <dgm:pt modelId="{BD1AAB3F-5DB3-A74F-A8BC-4A8515F4A339}" type="parTrans" cxnId="{9C97DC78-2522-E349-9D16-47BA87B5F117}">
      <dgm:prSet/>
      <dgm:spPr/>
      <dgm:t>
        <a:bodyPr/>
        <a:lstStyle/>
        <a:p>
          <a:endParaRPr lang="de-DE"/>
        </a:p>
      </dgm:t>
    </dgm:pt>
    <dgm:pt modelId="{EC60AEAA-74E9-0A42-93EA-0C43716BA793}" type="sibTrans" cxnId="{9C97DC78-2522-E349-9D16-47BA87B5F117}">
      <dgm:prSet/>
      <dgm:spPr/>
      <dgm:t>
        <a:bodyPr/>
        <a:lstStyle/>
        <a:p>
          <a:endParaRPr lang="de-DE"/>
        </a:p>
      </dgm:t>
    </dgm:pt>
    <dgm:pt modelId="{9B862917-BEF0-C548-806C-C52A30615EDD}">
      <dgm:prSet phldrT="[Text]" custT="1"/>
      <dgm:spPr/>
      <dgm:t>
        <a:bodyPr/>
        <a:lstStyle/>
        <a:p>
          <a:r>
            <a:rPr lang="en-US" sz="2000" dirty="0"/>
            <a:t>Learn about and describe the advantages, disadvantages and characteristics of this approach compared to the comparable companies analysis.</a:t>
          </a:r>
          <a:endParaRPr lang="de-DE" sz="2000" dirty="0"/>
        </a:p>
      </dgm:t>
    </dgm:pt>
    <dgm:pt modelId="{9189C571-DEB6-1E46-9D28-EB017FBB5053}" type="parTrans" cxnId="{A67239F4-4567-9D4D-A57E-8542B78F2CAF}">
      <dgm:prSet/>
      <dgm:spPr/>
      <dgm:t>
        <a:bodyPr/>
        <a:lstStyle/>
        <a:p>
          <a:endParaRPr lang="de-DE"/>
        </a:p>
      </dgm:t>
    </dgm:pt>
    <dgm:pt modelId="{C96A5F75-4127-B743-AE58-4F92B58D6F71}" type="sibTrans" cxnId="{A67239F4-4567-9D4D-A57E-8542B78F2CAF}">
      <dgm:prSet/>
      <dgm:spPr/>
      <dgm:t>
        <a:bodyPr/>
        <a:lstStyle/>
        <a:p>
          <a:endParaRPr lang="de-DE"/>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2"/>
      <dgm:spPr/>
    </dgm:pt>
    <dgm:pt modelId="{1CD608A8-D067-9348-B304-E0AEA12739D9}" type="pres">
      <dgm:prSet presAssocID="{D413F0C7-887C-5F4A-8116-F2524BC78DB5}" presName="parentText" presStyleLbl="node1" presStyleIdx="0" presStyleCnt="2"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2">
        <dgm:presLayoutVars>
          <dgm:bulletEnabled val="1"/>
        </dgm:presLayoutVars>
      </dgm:prSet>
      <dgm:spPr/>
    </dgm:pt>
    <dgm:pt modelId="{B1E31947-BF58-E641-9F1E-2AC623728AA7}" type="pres">
      <dgm:prSet presAssocID="{EC60AEAA-74E9-0A42-93EA-0C43716BA793}"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0" presStyleCnt="2"/>
      <dgm:spPr/>
    </dgm:pt>
    <dgm:pt modelId="{AE3E21DD-148F-6D4E-9B3F-B1A29A1770E4}" type="pres">
      <dgm:prSet presAssocID="{9B862917-BEF0-C548-806C-C52A30615EDD}" presName="parentText" presStyleLbl="node1" presStyleIdx="1" presStyleCnt="2"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1" presStyleCnt="2">
        <dgm:presLayoutVars>
          <dgm:bulletEnabled val="1"/>
        </dgm:presLayoutVars>
      </dgm:prSet>
      <dgm:spPr/>
    </dgm:pt>
  </dgm:ptLst>
  <dgm:cxnLst>
    <dgm:cxn modelId="{8422FE03-897B-DB45-9F4D-1FCB808F455C}" type="presOf" srcId="{D413F0C7-887C-5F4A-8116-F2524BC78DB5}" destId="{1CD608A8-D067-9348-B304-E0AEA12739D9}" srcOrd="1" destOrd="0" presId="urn:microsoft.com/office/officeart/2005/8/layout/list1"/>
    <dgm:cxn modelId="{C59D4B42-EFDD-A94B-BADB-C37974A30190}" type="presOf" srcId="{D413F0C7-887C-5F4A-8116-F2524BC78DB5}" destId="{5946CD56-5062-9D4D-A079-192DA7057B4A}" srcOrd="0" destOrd="0" presId="urn:microsoft.com/office/officeart/2005/8/layout/list1"/>
    <dgm:cxn modelId="{34D56657-E678-9B44-B928-6263A823E3E3}" type="presOf" srcId="{9B862917-BEF0-C548-806C-C52A30615EDD}" destId="{AE3E21DD-148F-6D4E-9B3F-B1A29A1770E4}" srcOrd="1"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848953AE-5F47-FB44-8110-81213877FCDC}" type="presOf" srcId="{9906F835-FE3C-FF48-933C-4309F5294948}" destId="{1839448A-CB26-EB49-8DDB-FDAD9B4F4344}" srcOrd="0" destOrd="0" presId="urn:microsoft.com/office/officeart/2005/8/layout/list1"/>
    <dgm:cxn modelId="{DB70BBB0-D4AA-E242-B11B-920893E0BB0F}" type="presOf" srcId="{9B862917-BEF0-C548-806C-C52A30615EDD}" destId="{EB6260FE-96CB-BD4C-9B85-FB9BFE5D14BC}" srcOrd="0" destOrd="0" presId="urn:microsoft.com/office/officeart/2005/8/layout/list1"/>
    <dgm:cxn modelId="{A67239F4-4567-9D4D-A57E-8542B78F2CAF}" srcId="{9906F835-FE3C-FF48-933C-4309F5294948}" destId="{9B862917-BEF0-C548-806C-C52A30615EDD}" srcOrd="1" destOrd="0" parTransId="{9189C571-DEB6-1E46-9D28-EB017FBB5053}" sibTransId="{C96A5F75-4127-B743-AE58-4F92B58D6F71}"/>
    <dgm:cxn modelId="{22FC28B4-21E1-0049-BEF6-9C881AE3CA05}" type="presParOf" srcId="{1839448A-CB26-EB49-8DDB-FDAD9B4F4344}" destId="{EE06FE83-56EF-164F-A78A-1D1138326E8E}" srcOrd="0" destOrd="0" presId="urn:microsoft.com/office/officeart/2005/8/layout/list1"/>
    <dgm:cxn modelId="{F596FBB9-8876-824F-9ED6-C34FBB0DCEEA}" type="presParOf" srcId="{EE06FE83-56EF-164F-A78A-1D1138326E8E}" destId="{5946CD56-5062-9D4D-A079-192DA7057B4A}" srcOrd="0" destOrd="0" presId="urn:microsoft.com/office/officeart/2005/8/layout/list1"/>
    <dgm:cxn modelId="{E68244E0-3367-5241-BE76-A489E8C980B3}" type="presParOf" srcId="{EE06FE83-56EF-164F-A78A-1D1138326E8E}" destId="{1CD608A8-D067-9348-B304-E0AEA12739D9}" srcOrd="1" destOrd="0" presId="urn:microsoft.com/office/officeart/2005/8/layout/list1"/>
    <dgm:cxn modelId="{FBA6F764-00F8-0046-A13E-4955862F57BF}" type="presParOf" srcId="{1839448A-CB26-EB49-8DDB-FDAD9B4F4344}" destId="{F6A6458E-DC86-ED4C-860F-BA713CBA6B80}" srcOrd="1" destOrd="0" presId="urn:microsoft.com/office/officeart/2005/8/layout/list1"/>
    <dgm:cxn modelId="{BC9338B7-6DBC-FB42-A259-01B38723237C}" type="presParOf" srcId="{1839448A-CB26-EB49-8DDB-FDAD9B4F4344}" destId="{ABFF867A-3A10-B74C-AB11-03546FB48E20}" srcOrd="2" destOrd="0" presId="urn:microsoft.com/office/officeart/2005/8/layout/list1"/>
    <dgm:cxn modelId="{722F6C1F-66D7-B04E-9B36-F179B1BD7E22}" type="presParOf" srcId="{1839448A-CB26-EB49-8DDB-FDAD9B4F4344}" destId="{B1E31947-BF58-E641-9F1E-2AC623728AA7}" srcOrd="3" destOrd="0" presId="urn:microsoft.com/office/officeart/2005/8/layout/list1"/>
    <dgm:cxn modelId="{6B44698E-20F0-C946-9C16-9F739A0C535D}" type="presParOf" srcId="{1839448A-CB26-EB49-8DDB-FDAD9B4F4344}" destId="{24A4762D-4171-644C-8654-CCD7D5AD2A98}" srcOrd="4" destOrd="0" presId="urn:microsoft.com/office/officeart/2005/8/layout/list1"/>
    <dgm:cxn modelId="{364CDB5F-0AA3-0649-B87F-1B4B169434CF}" type="presParOf" srcId="{24A4762D-4171-644C-8654-CCD7D5AD2A98}" destId="{EB6260FE-96CB-BD4C-9B85-FB9BFE5D14BC}" srcOrd="0" destOrd="0" presId="urn:microsoft.com/office/officeart/2005/8/layout/list1"/>
    <dgm:cxn modelId="{E27329D6-CBE4-0D4A-82F1-76F4434144DF}" type="presParOf" srcId="{24A4762D-4171-644C-8654-CCD7D5AD2A98}" destId="{AE3E21DD-148F-6D4E-9B3F-B1A29A1770E4}" srcOrd="1" destOrd="0" presId="urn:microsoft.com/office/officeart/2005/8/layout/list1"/>
    <dgm:cxn modelId="{5D9569B8-CE59-FE4F-9F90-F6FDCEAB812A}" type="presParOf" srcId="{1839448A-CB26-EB49-8DDB-FDAD9B4F4344}" destId="{C00CD3E2-3D10-5940-842F-D84F7F1AD048}" srcOrd="5" destOrd="0" presId="urn:microsoft.com/office/officeart/2005/8/layout/list1"/>
    <dgm:cxn modelId="{3FA7A370-7D55-F74F-8481-6D749E7F1A62}" type="presParOf" srcId="{1839448A-CB26-EB49-8DDB-FDAD9B4F4344}" destId="{51F9B153-E88A-B649-AC22-2DB68708763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Get an overview of further corporate valuation approaches in valuation practice. </a:t>
          </a:r>
          <a:endParaRPr lang="de-DE" sz="2000" dirty="0"/>
        </a:p>
      </dgm:t>
    </dgm:pt>
    <dgm:pt modelId="{BD1AAB3F-5DB3-A74F-A8BC-4A8515F4A339}" type="parTrans" cxnId="{9C97DC78-2522-E349-9D16-47BA87B5F117}">
      <dgm:prSet/>
      <dgm:spPr/>
      <dgm:t>
        <a:bodyPr/>
        <a:lstStyle/>
        <a:p>
          <a:endParaRPr lang="de-DE"/>
        </a:p>
      </dgm:t>
    </dgm:pt>
    <dgm:pt modelId="{EC60AEAA-74E9-0A42-93EA-0C43716BA793}" type="sibTrans" cxnId="{9C97DC78-2522-E349-9D16-47BA87B5F117}">
      <dgm:prSet/>
      <dgm:spPr/>
      <dgm:t>
        <a:bodyPr/>
        <a:lstStyle/>
        <a:p>
          <a:endParaRPr lang="de-DE"/>
        </a:p>
      </dgm:t>
    </dgm:pt>
    <dgm:pt modelId="{9B862917-BEF0-C548-806C-C52A30615EDD}">
      <dgm:prSet phldrT="[Text]" custT="1"/>
      <dgm:spPr/>
      <dgm:t>
        <a:bodyPr/>
        <a:lstStyle/>
        <a:p>
          <a:r>
            <a:rPr lang="en-US" sz="2000" dirty="0"/>
            <a:t>Define and determine the free cash flow to equity and understand the equity DCF valuation approach.</a:t>
          </a:r>
          <a:endParaRPr lang="de-DE" sz="2000" dirty="0"/>
        </a:p>
      </dgm:t>
    </dgm:pt>
    <dgm:pt modelId="{9189C571-DEB6-1E46-9D28-EB017FBB5053}" type="parTrans" cxnId="{A67239F4-4567-9D4D-A57E-8542B78F2CAF}">
      <dgm:prSet/>
      <dgm:spPr/>
      <dgm:t>
        <a:bodyPr/>
        <a:lstStyle/>
        <a:p>
          <a:endParaRPr lang="de-DE"/>
        </a:p>
      </dgm:t>
    </dgm:pt>
    <dgm:pt modelId="{C96A5F75-4127-B743-AE58-4F92B58D6F71}" type="sibTrans" cxnId="{A67239F4-4567-9D4D-A57E-8542B78F2CAF}">
      <dgm:prSet/>
      <dgm:spPr/>
      <dgm:t>
        <a:bodyPr/>
        <a:lstStyle/>
        <a:p>
          <a:endParaRPr lang="de-DE"/>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2"/>
      <dgm:spPr/>
    </dgm:pt>
    <dgm:pt modelId="{1CD608A8-D067-9348-B304-E0AEA12739D9}" type="pres">
      <dgm:prSet presAssocID="{D413F0C7-887C-5F4A-8116-F2524BC78DB5}" presName="parentText" presStyleLbl="node1" presStyleIdx="0" presStyleCnt="2"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2">
        <dgm:presLayoutVars>
          <dgm:bulletEnabled val="1"/>
        </dgm:presLayoutVars>
      </dgm:prSet>
      <dgm:spPr/>
    </dgm:pt>
    <dgm:pt modelId="{B1E31947-BF58-E641-9F1E-2AC623728AA7}" type="pres">
      <dgm:prSet presAssocID="{EC60AEAA-74E9-0A42-93EA-0C43716BA793}"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0" presStyleCnt="2"/>
      <dgm:spPr/>
    </dgm:pt>
    <dgm:pt modelId="{AE3E21DD-148F-6D4E-9B3F-B1A29A1770E4}" type="pres">
      <dgm:prSet presAssocID="{9B862917-BEF0-C548-806C-C52A30615EDD}" presName="parentText" presStyleLbl="node1" presStyleIdx="1" presStyleCnt="2"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1" presStyleCnt="2">
        <dgm:presLayoutVars>
          <dgm:bulletEnabled val="1"/>
        </dgm:presLayoutVars>
      </dgm:prSet>
      <dgm:spPr/>
    </dgm:pt>
  </dgm:ptLst>
  <dgm:cxnLst>
    <dgm:cxn modelId="{D5616851-873D-8049-B063-85925BE3F2BC}" type="presOf" srcId="{9B862917-BEF0-C548-806C-C52A30615EDD}" destId="{AE3E21DD-148F-6D4E-9B3F-B1A29A1770E4}" srcOrd="1" destOrd="0" presId="urn:microsoft.com/office/officeart/2005/8/layout/list1"/>
    <dgm:cxn modelId="{1B295272-476D-3449-89B4-D92211153FAB}" type="presOf" srcId="{9B862917-BEF0-C548-806C-C52A30615EDD}" destId="{EB6260FE-96CB-BD4C-9B85-FB9BFE5D14BC}" srcOrd="0"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69B4D19B-C682-AB44-BF83-770BD133108C}" type="presOf" srcId="{9906F835-FE3C-FF48-933C-4309F5294948}" destId="{1839448A-CB26-EB49-8DDB-FDAD9B4F4344}" srcOrd="0" destOrd="0" presId="urn:microsoft.com/office/officeart/2005/8/layout/list1"/>
    <dgm:cxn modelId="{458021D2-81A6-6841-980B-B9F376EDE1B7}" type="presOf" srcId="{D413F0C7-887C-5F4A-8116-F2524BC78DB5}" destId="{5946CD56-5062-9D4D-A079-192DA7057B4A}" srcOrd="0" destOrd="0" presId="urn:microsoft.com/office/officeart/2005/8/layout/list1"/>
    <dgm:cxn modelId="{BAD335E1-2731-0748-ACCF-32AB677EBA7E}" type="presOf" srcId="{D413F0C7-887C-5F4A-8116-F2524BC78DB5}" destId="{1CD608A8-D067-9348-B304-E0AEA12739D9}" srcOrd="1" destOrd="0" presId="urn:microsoft.com/office/officeart/2005/8/layout/list1"/>
    <dgm:cxn modelId="{A67239F4-4567-9D4D-A57E-8542B78F2CAF}" srcId="{9906F835-FE3C-FF48-933C-4309F5294948}" destId="{9B862917-BEF0-C548-806C-C52A30615EDD}" srcOrd="1" destOrd="0" parTransId="{9189C571-DEB6-1E46-9D28-EB017FBB5053}" sibTransId="{C96A5F75-4127-B743-AE58-4F92B58D6F71}"/>
    <dgm:cxn modelId="{40C9CDF7-6D2E-734B-8AD5-74D92052B40D}" type="presParOf" srcId="{1839448A-CB26-EB49-8DDB-FDAD9B4F4344}" destId="{EE06FE83-56EF-164F-A78A-1D1138326E8E}" srcOrd="0" destOrd="0" presId="urn:microsoft.com/office/officeart/2005/8/layout/list1"/>
    <dgm:cxn modelId="{AD7649B2-FF3A-7044-AEA3-4418C8EA8057}" type="presParOf" srcId="{EE06FE83-56EF-164F-A78A-1D1138326E8E}" destId="{5946CD56-5062-9D4D-A079-192DA7057B4A}" srcOrd="0" destOrd="0" presId="urn:microsoft.com/office/officeart/2005/8/layout/list1"/>
    <dgm:cxn modelId="{3437CB16-5AF3-F44E-BF0B-FCFCD4764275}" type="presParOf" srcId="{EE06FE83-56EF-164F-A78A-1D1138326E8E}" destId="{1CD608A8-D067-9348-B304-E0AEA12739D9}" srcOrd="1" destOrd="0" presId="urn:microsoft.com/office/officeart/2005/8/layout/list1"/>
    <dgm:cxn modelId="{0F00BE3C-0330-114B-9EFA-78CE56A42D93}" type="presParOf" srcId="{1839448A-CB26-EB49-8DDB-FDAD9B4F4344}" destId="{F6A6458E-DC86-ED4C-860F-BA713CBA6B80}" srcOrd="1" destOrd="0" presId="urn:microsoft.com/office/officeart/2005/8/layout/list1"/>
    <dgm:cxn modelId="{8B26E4C9-BFBD-3C4D-9BA9-6D0127642507}" type="presParOf" srcId="{1839448A-CB26-EB49-8DDB-FDAD9B4F4344}" destId="{ABFF867A-3A10-B74C-AB11-03546FB48E20}" srcOrd="2" destOrd="0" presId="urn:microsoft.com/office/officeart/2005/8/layout/list1"/>
    <dgm:cxn modelId="{7DF3BDD9-AE8F-7241-9FE1-5E6C7D471089}" type="presParOf" srcId="{1839448A-CB26-EB49-8DDB-FDAD9B4F4344}" destId="{B1E31947-BF58-E641-9F1E-2AC623728AA7}" srcOrd="3" destOrd="0" presId="urn:microsoft.com/office/officeart/2005/8/layout/list1"/>
    <dgm:cxn modelId="{602A36D5-950A-CB41-8778-9656036F6A1B}" type="presParOf" srcId="{1839448A-CB26-EB49-8DDB-FDAD9B4F4344}" destId="{24A4762D-4171-644C-8654-CCD7D5AD2A98}" srcOrd="4" destOrd="0" presId="urn:microsoft.com/office/officeart/2005/8/layout/list1"/>
    <dgm:cxn modelId="{04AC2DAB-2A82-7E4A-9642-9A8868D16547}" type="presParOf" srcId="{24A4762D-4171-644C-8654-CCD7D5AD2A98}" destId="{EB6260FE-96CB-BD4C-9B85-FB9BFE5D14BC}" srcOrd="0" destOrd="0" presId="urn:microsoft.com/office/officeart/2005/8/layout/list1"/>
    <dgm:cxn modelId="{F632FEB7-C7C8-8B49-A0E6-E20F99AEFA81}" type="presParOf" srcId="{24A4762D-4171-644C-8654-CCD7D5AD2A98}" destId="{AE3E21DD-148F-6D4E-9B3F-B1A29A1770E4}" srcOrd="1" destOrd="0" presId="urn:microsoft.com/office/officeart/2005/8/layout/list1"/>
    <dgm:cxn modelId="{6E10EF69-B668-124A-9ACD-2CBEC31BC018}" type="presParOf" srcId="{1839448A-CB26-EB49-8DDB-FDAD9B4F4344}" destId="{C00CD3E2-3D10-5940-842F-D84F7F1AD048}" srcOrd="5" destOrd="0" presId="urn:microsoft.com/office/officeart/2005/8/layout/list1"/>
    <dgm:cxn modelId="{137E9825-E34D-674E-AEC4-A2421A5C45F4}" type="presParOf" srcId="{1839448A-CB26-EB49-8DDB-FDAD9B4F4344}" destId="{51F9B153-E88A-B649-AC22-2DB68708763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There is more between enterprise value and equity value than net debt. How to handle items that are not or not clearly equity, interest-bearing debt, working capital or part of the operating assets? </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In addition to the on-balance-sheet items there are off-balance-sheet issues that need to be accounted for when deriving the equity value from the enterprise value.</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2"/>
      <dgm:spPr/>
    </dgm:pt>
    <dgm:pt modelId="{1CD608A8-D067-9348-B304-E0AEA12739D9}" type="pres">
      <dgm:prSet presAssocID="{D413F0C7-887C-5F4A-8116-F2524BC78DB5}" presName="parentText" presStyleLbl="node1" presStyleIdx="0" presStyleCnt="2"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2">
        <dgm:presLayoutVars>
          <dgm:bulletEnabled val="1"/>
        </dgm:presLayoutVars>
      </dgm:prSet>
      <dgm:spPr/>
    </dgm:pt>
    <dgm:pt modelId="{B1E31947-BF58-E641-9F1E-2AC623728AA7}" type="pres">
      <dgm:prSet presAssocID="{EC60AEAA-74E9-0A42-93EA-0C43716BA793}"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0" presStyleCnt="2"/>
      <dgm:spPr/>
    </dgm:pt>
    <dgm:pt modelId="{AE3E21DD-148F-6D4E-9B3F-B1A29A1770E4}" type="pres">
      <dgm:prSet presAssocID="{9B862917-BEF0-C548-806C-C52A30615EDD}" presName="parentText" presStyleLbl="node1" presStyleIdx="1" presStyleCnt="2"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1" presStyleCnt="2">
        <dgm:presLayoutVars>
          <dgm:bulletEnabled val="1"/>
        </dgm:presLayoutVars>
      </dgm:prSet>
      <dgm:spPr/>
    </dgm:pt>
  </dgm:ptLst>
  <dgm:cxnLst>
    <dgm:cxn modelId="{DAAAB42F-93C3-DC44-B6D8-101D326D062B}" type="presOf" srcId="{9B862917-BEF0-C548-806C-C52A30615EDD}" destId="{AE3E21DD-148F-6D4E-9B3F-B1A29A1770E4}" srcOrd="1"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C8AF758F-6AC7-B947-B29D-388CB9CAC219}" type="presOf" srcId="{D413F0C7-887C-5F4A-8116-F2524BC78DB5}" destId="{5946CD56-5062-9D4D-A079-192DA7057B4A}" srcOrd="0" destOrd="0" presId="urn:microsoft.com/office/officeart/2005/8/layout/list1"/>
    <dgm:cxn modelId="{5A880CC9-20AC-8641-A907-86AC17BE0053}" type="presOf" srcId="{9B862917-BEF0-C548-806C-C52A30615EDD}" destId="{EB6260FE-96CB-BD4C-9B85-FB9BFE5D14BC}" srcOrd="0" destOrd="0" presId="urn:microsoft.com/office/officeart/2005/8/layout/list1"/>
    <dgm:cxn modelId="{5F3D8ECE-4415-CB4C-A891-FD040018E128}" type="presOf" srcId="{9906F835-FE3C-FF48-933C-4309F5294948}" destId="{1839448A-CB26-EB49-8DDB-FDAD9B4F4344}" srcOrd="0" destOrd="0" presId="urn:microsoft.com/office/officeart/2005/8/layout/list1"/>
    <dgm:cxn modelId="{046E80CF-F59C-624E-BAA8-7F5A612100DA}" type="presOf" srcId="{D413F0C7-887C-5F4A-8116-F2524BC78DB5}" destId="{1CD608A8-D067-9348-B304-E0AEA12739D9}" srcOrd="1" destOrd="0" presId="urn:microsoft.com/office/officeart/2005/8/layout/list1"/>
    <dgm:cxn modelId="{A67239F4-4567-9D4D-A57E-8542B78F2CAF}" srcId="{9906F835-FE3C-FF48-933C-4309F5294948}" destId="{9B862917-BEF0-C548-806C-C52A30615EDD}" srcOrd="1" destOrd="0" parTransId="{9189C571-DEB6-1E46-9D28-EB017FBB5053}" sibTransId="{C96A5F75-4127-B743-AE58-4F92B58D6F71}"/>
    <dgm:cxn modelId="{5542518C-D35C-9E46-A2D0-EACD59A3B617}" type="presParOf" srcId="{1839448A-CB26-EB49-8DDB-FDAD9B4F4344}" destId="{EE06FE83-56EF-164F-A78A-1D1138326E8E}" srcOrd="0" destOrd="0" presId="urn:microsoft.com/office/officeart/2005/8/layout/list1"/>
    <dgm:cxn modelId="{8CF31F79-E374-8A4A-AE96-6A382FF99E4F}" type="presParOf" srcId="{EE06FE83-56EF-164F-A78A-1D1138326E8E}" destId="{5946CD56-5062-9D4D-A079-192DA7057B4A}" srcOrd="0" destOrd="0" presId="urn:microsoft.com/office/officeart/2005/8/layout/list1"/>
    <dgm:cxn modelId="{D4FA7AF4-66C0-364F-BF22-591E4B27AED6}" type="presParOf" srcId="{EE06FE83-56EF-164F-A78A-1D1138326E8E}" destId="{1CD608A8-D067-9348-B304-E0AEA12739D9}" srcOrd="1" destOrd="0" presId="urn:microsoft.com/office/officeart/2005/8/layout/list1"/>
    <dgm:cxn modelId="{9C985F1E-9ED4-2541-8146-2E750B5CA75C}" type="presParOf" srcId="{1839448A-CB26-EB49-8DDB-FDAD9B4F4344}" destId="{F6A6458E-DC86-ED4C-860F-BA713CBA6B80}" srcOrd="1" destOrd="0" presId="urn:microsoft.com/office/officeart/2005/8/layout/list1"/>
    <dgm:cxn modelId="{87EAE0ED-C2D1-D745-8ECB-C33FCEE7C946}" type="presParOf" srcId="{1839448A-CB26-EB49-8DDB-FDAD9B4F4344}" destId="{ABFF867A-3A10-B74C-AB11-03546FB48E20}" srcOrd="2" destOrd="0" presId="urn:microsoft.com/office/officeart/2005/8/layout/list1"/>
    <dgm:cxn modelId="{70A18282-3070-4B43-AF9A-372E6B0BB426}" type="presParOf" srcId="{1839448A-CB26-EB49-8DDB-FDAD9B4F4344}" destId="{B1E31947-BF58-E641-9F1E-2AC623728AA7}" srcOrd="3" destOrd="0" presId="urn:microsoft.com/office/officeart/2005/8/layout/list1"/>
    <dgm:cxn modelId="{B4D1EB16-3353-6B40-8131-04DC217A483A}" type="presParOf" srcId="{1839448A-CB26-EB49-8DDB-FDAD9B4F4344}" destId="{24A4762D-4171-644C-8654-CCD7D5AD2A98}" srcOrd="4" destOrd="0" presId="urn:microsoft.com/office/officeart/2005/8/layout/list1"/>
    <dgm:cxn modelId="{96A6B3EB-FDFB-F749-ACAE-963DF7978128}" type="presParOf" srcId="{24A4762D-4171-644C-8654-CCD7D5AD2A98}" destId="{EB6260FE-96CB-BD4C-9B85-FB9BFE5D14BC}" srcOrd="0" destOrd="0" presId="urn:microsoft.com/office/officeart/2005/8/layout/list1"/>
    <dgm:cxn modelId="{56F9611F-40B5-9047-BE54-CDD896F58063}" type="presParOf" srcId="{24A4762D-4171-644C-8654-CCD7D5AD2A98}" destId="{AE3E21DD-148F-6D4E-9B3F-B1A29A1770E4}" srcOrd="1" destOrd="0" presId="urn:microsoft.com/office/officeart/2005/8/layout/list1"/>
    <dgm:cxn modelId="{B327E81C-A58F-BC41-B026-7882E0E2276F}" type="presParOf" srcId="{1839448A-CB26-EB49-8DDB-FDAD9B4F4344}" destId="{C00CD3E2-3D10-5940-842F-D84F7F1AD048}" srcOrd="5" destOrd="0" presId="urn:microsoft.com/office/officeart/2005/8/layout/list1"/>
    <dgm:cxn modelId="{649AFF0B-5BD0-4C41-A440-7387BF225FDE}" type="presParOf" srcId="{1839448A-CB26-EB49-8DDB-FDAD9B4F4344}" destId="{51F9B153-E88A-B649-AC22-2DB68708763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Corporate valuations are not performed for their own sake in business practice. You should try to develop a sense for the objectives that the principals as well as the parties and persons conducting the valuations are pursuing with the appraisals.</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Try to develop a feeling for where the leeway is in corporate valuations and how it can be utilized in a targeted manner.</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2"/>
      <dgm:spPr/>
    </dgm:pt>
    <dgm:pt modelId="{1CD608A8-D067-9348-B304-E0AEA12739D9}" type="pres">
      <dgm:prSet presAssocID="{D413F0C7-887C-5F4A-8116-F2524BC78DB5}" presName="parentText" presStyleLbl="node1" presStyleIdx="0" presStyleCnt="2"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2">
        <dgm:presLayoutVars>
          <dgm:bulletEnabled val="1"/>
        </dgm:presLayoutVars>
      </dgm:prSet>
      <dgm:spPr/>
    </dgm:pt>
    <dgm:pt modelId="{B1E31947-BF58-E641-9F1E-2AC623728AA7}" type="pres">
      <dgm:prSet presAssocID="{EC60AEAA-74E9-0A42-93EA-0C43716BA793}"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0" presStyleCnt="2"/>
      <dgm:spPr/>
    </dgm:pt>
    <dgm:pt modelId="{AE3E21DD-148F-6D4E-9B3F-B1A29A1770E4}" type="pres">
      <dgm:prSet presAssocID="{9B862917-BEF0-C548-806C-C52A30615EDD}" presName="parentText" presStyleLbl="node1" presStyleIdx="1" presStyleCnt="2"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1" presStyleCnt="2">
        <dgm:presLayoutVars>
          <dgm:bulletEnabled val="1"/>
        </dgm:presLayoutVars>
      </dgm:prSet>
      <dgm:spPr/>
    </dgm:pt>
  </dgm:ptLst>
  <dgm:cxnLst>
    <dgm:cxn modelId="{53787913-5C01-434A-964F-0009C038FBD8}" type="presOf" srcId="{9B862917-BEF0-C548-806C-C52A30615EDD}" destId="{AE3E21DD-148F-6D4E-9B3F-B1A29A1770E4}" srcOrd="1" destOrd="0" presId="urn:microsoft.com/office/officeart/2005/8/layout/list1"/>
    <dgm:cxn modelId="{0BA0C644-F64A-7949-966F-EDDAF54E6185}" type="presOf" srcId="{D413F0C7-887C-5F4A-8116-F2524BC78DB5}" destId="{1CD608A8-D067-9348-B304-E0AEA12739D9}" srcOrd="1" destOrd="0" presId="urn:microsoft.com/office/officeart/2005/8/layout/list1"/>
    <dgm:cxn modelId="{C07A3266-0717-E94E-9B2A-1075AE3DC71D}" type="presOf" srcId="{9906F835-FE3C-FF48-933C-4309F5294948}" destId="{1839448A-CB26-EB49-8DDB-FDAD9B4F4344}" srcOrd="0" destOrd="0" presId="urn:microsoft.com/office/officeart/2005/8/layout/list1"/>
    <dgm:cxn modelId="{2EA1896F-5069-D44C-A1F9-B1175BBF48E4}" type="presOf" srcId="{9B862917-BEF0-C548-806C-C52A30615EDD}" destId="{EB6260FE-96CB-BD4C-9B85-FB9BFE5D14BC}" srcOrd="0"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A67239F4-4567-9D4D-A57E-8542B78F2CAF}" srcId="{9906F835-FE3C-FF48-933C-4309F5294948}" destId="{9B862917-BEF0-C548-806C-C52A30615EDD}" srcOrd="1" destOrd="0" parTransId="{9189C571-DEB6-1E46-9D28-EB017FBB5053}" sibTransId="{C96A5F75-4127-B743-AE58-4F92B58D6F71}"/>
    <dgm:cxn modelId="{C1F281FD-05D4-E744-B22C-AB24D47C0BD9}" type="presOf" srcId="{D413F0C7-887C-5F4A-8116-F2524BC78DB5}" destId="{5946CD56-5062-9D4D-A079-192DA7057B4A}" srcOrd="0" destOrd="0" presId="urn:microsoft.com/office/officeart/2005/8/layout/list1"/>
    <dgm:cxn modelId="{79F04363-990C-9648-BD72-1A2F037A45FC}" type="presParOf" srcId="{1839448A-CB26-EB49-8DDB-FDAD9B4F4344}" destId="{EE06FE83-56EF-164F-A78A-1D1138326E8E}" srcOrd="0" destOrd="0" presId="urn:microsoft.com/office/officeart/2005/8/layout/list1"/>
    <dgm:cxn modelId="{FA95EBDF-3E38-E04C-8EB4-A3F7A5CB5CD5}" type="presParOf" srcId="{EE06FE83-56EF-164F-A78A-1D1138326E8E}" destId="{5946CD56-5062-9D4D-A079-192DA7057B4A}" srcOrd="0" destOrd="0" presId="urn:microsoft.com/office/officeart/2005/8/layout/list1"/>
    <dgm:cxn modelId="{C3BDD36E-7CAC-114A-8EFA-5B6D0CA1E367}" type="presParOf" srcId="{EE06FE83-56EF-164F-A78A-1D1138326E8E}" destId="{1CD608A8-D067-9348-B304-E0AEA12739D9}" srcOrd="1" destOrd="0" presId="urn:microsoft.com/office/officeart/2005/8/layout/list1"/>
    <dgm:cxn modelId="{105E9D09-21B4-0E48-83B5-9EBC7EC68332}" type="presParOf" srcId="{1839448A-CB26-EB49-8DDB-FDAD9B4F4344}" destId="{F6A6458E-DC86-ED4C-860F-BA713CBA6B80}" srcOrd="1" destOrd="0" presId="urn:microsoft.com/office/officeart/2005/8/layout/list1"/>
    <dgm:cxn modelId="{21E11BED-9FB0-8E4E-A566-F4BF554DA016}" type="presParOf" srcId="{1839448A-CB26-EB49-8DDB-FDAD9B4F4344}" destId="{ABFF867A-3A10-B74C-AB11-03546FB48E20}" srcOrd="2" destOrd="0" presId="urn:microsoft.com/office/officeart/2005/8/layout/list1"/>
    <dgm:cxn modelId="{C356B99A-C71C-EC46-AE29-5CEEB528382F}" type="presParOf" srcId="{1839448A-CB26-EB49-8DDB-FDAD9B4F4344}" destId="{B1E31947-BF58-E641-9F1E-2AC623728AA7}" srcOrd="3" destOrd="0" presId="urn:microsoft.com/office/officeart/2005/8/layout/list1"/>
    <dgm:cxn modelId="{6FCC119A-F947-C542-ADBC-0B54F6957C8A}" type="presParOf" srcId="{1839448A-CB26-EB49-8DDB-FDAD9B4F4344}" destId="{24A4762D-4171-644C-8654-CCD7D5AD2A98}" srcOrd="4" destOrd="0" presId="urn:microsoft.com/office/officeart/2005/8/layout/list1"/>
    <dgm:cxn modelId="{BFCACE2A-EE62-DE4D-B72B-9092320363E9}" type="presParOf" srcId="{24A4762D-4171-644C-8654-CCD7D5AD2A98}" destId="{EB6260FE-96CB-BD4C-9B85-FB9BFE5D14BC}" srcOrd="0" destOrd="0" presId="urn:microsoft.com/office/officeart/2005/8/layout/list1"/>
    <dgm:cxn modelId="{CE7E1051-58C6-9346-A531-7B0E65C1BD35}" type="presParOf" srcId="{24A4762D-4171-644C-8654-CCD7D5AD2A98}" destId="{AE3E21DD-148F-6D4E-9B3F-B1A29A1770E4}" srcOrd="1" destOrd="0" presId="urn:microsoft.com/office/officeart/2005/8/layout/list1"/>
    <dgm:cxn modelId="{FF9144BB-1614-9943-92AB-F568EA8B27BB}" type="presParOf" srcId="{1839448A-CB26-EB49-8DDB-FDAD9B4F4344}" destId="{C00CD3E2-3D10-5940-842F-D84F7F1AD048}" srcOrd="5" destOrd="0" presId="urn:microsoft.com/office/officeart/2005/8/layout/list1"/>
    <dgm:cxn modelId="{D4FC6797-9BAF-BC4A-AD04-4F3B2FD17DF9}" type="presParOf" srcId="{1839448A-CB26-EB49-8DDB-FDAD9B4F4344}" destId="{51F9B153-E88A-B649-AC22-2DB68708763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Recognize the difference between the value and the price of a company.</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Understand the basics of the so-called functional corporate valuation theory and the derivation of decision values.</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6E907C53-9E4E-1649-AA79-AB2666876326}">
      <dgm:prSet custT="1"/>
      <dgm:spPr/>
      <dgm:t>
        <a:bodyPr/>
        <a:lstStyle/>
        <a:p>
          <a:r>
            <a:rPr lang="en-US" sz="2000" dirty="0"/>
            <a:t>Form an own opinion about the existence of “intrinsic”, “objective” or “objectified” values for companies.</a:t>
          </a:r>
          <a:endParaRPr lang="en-US" sz="2000" noProof="0" dirty="0"/>
        </a:p>
      </dgm:t>
    </dgm:pt>
    <dgm:pt modelId="{5AAF4012-EE49-4D4A-BECA-E1EE6A68A1E9}" type="parTrans" cxnId="{0AF95A3B-70D9-6E49-9529-9DAF1F756979}">
      <dgm:prSet/>
      <dgm:spPr/>
      <dgm:t>
        <a:bodyPr/>
        <a:lstStyle/>
        <a:p>
          <a:endParaRPr lang="en-US" noProof="0" dirty="0"/>
        </a:p>
      </dgm:t>
    </dgm:pt>
    <dgm:pt modelId="{48B8B9AE-1325-3949-A38E-F78B14DA67BD}" type="sibTrans" cxnId="{0AF95A3B-70D9-6E49-9529-9DAF1F756979}">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3"/>
      <dgm:spPr/>
    </dgm:pt>
    <dgm:pt modelId="{1CD608A8-D067-9348-B304-E0AEA12739D9}" type="pres">
      <dgm:prSet presAssocID="{D413F0C7-887C-5F4A-8116-F2524BC78DB5}" presName="parentText" presStyleLbl="node1" presStyleIdx="0" presStyleCnt="3"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3">
        <dgm:presLayoutVars>
          <dgm:bulletEnabled val="1"/>
        </dgm:presLayoutVars>
      </dgm:prSet>
      <dgm:spPr/>
    </dgm:pt>
    <dgm:pt modelId="{B1E31947-BF58-E641-9F1E-2AC623728AA7}" type="pres">
      <dgm:prSet presAssocID="{EC60AEAA-74E9-0A42-93EA-0C43716BA793}" presName="spaceBetweenRectangles" presStyleCnt="0"/>
      <dgm:spPr/>
    </dgm:pt>
    <dgm:pt modelId="{B3BB7143-AE29-C24B-802C-E9A6AF0AEB32}" type="pres">
      <dgm:prSet presAssocID="{6E907C53-9E4E-1649-AA79-AB2666876326}" presName="parentLin" presStyleCnt="0"/>
      <dgm:spPr/>
    </dgm:pt>
    <dgm:pt modelId="{28762FE1-4AF9-A542-A542-2D63A8945896}" type="pres">
      <dgm:prSet presAssocID="{6E907C53-9E4E-1649-AA79-AB2666876326}" presName="parentLeftMargin" presStyleLbl="node1" presStyleIdx="0" presStyleCnt="3"/>
      <dgm:spPr/>
    </dgm:pt>
    <dgm:pt modelId="{ECFC47DC-8441-3646-A73C-3D0950981B63}" type="pres">
      <dgm:prSet presAssocID="{6E907C53-9E4E-1649-AA79-AB2666876326}" presName="parentText" presStyleLbl="node1" presStyleIdx="1" presStyleCnt="3" custScaleX="140228" custScaleY="425006">
        <dgm:presLayoutVars>
          <dgm:chMax val="0"/>
          <dgm:bulletEnabled val="1"/>
        </dgm:presLayoutVars>
      </dgm:prSet>
      <dgm:spPr/>
    </dgm:pt>
    <dgm:pt modelId="{909BE903-57E2-0B48-9D41-070C558F2104}" type="pres">
      <dgm:prSet presAssocID="{6E907C53-9E4E-1649-AA79-AB2666876326}" presName="negativeSpace" presStyleCnt="0"/>
      <dgm:spPr/>
    </dgm:pt>
    <dgm:pt modelId="{DC7EE983-F47B-B84B-916B-529CC178C4E5}" type="pres">
      <dgm:prSet presAssocID="{6E907C53-9E4E-1649-AA79-AB2666876326}" presName="childText" presStyleLbl="conFgAcc1" presStyleIdx="1" presStyleCnt="3">
        <dgm:presLayoutVars>
          <dgm:bulletEnabled val="1"/>
        </dgm:presLayoutVars>
      </dgm:prSet>
      <dgm:spPr/>
    </dgm:pt>
    <dgm:pt modelId="{1630AF74-0BDE-934C-8073-42CBE6DAD897}" type="pres">
      <dgm:prSet presAssocID="{48B8B9AE-1325-3949-A38E-F78B14DA67BD}"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1" presStyleCnt="3"/>
      <dgm:spPr/>
    </dgm:pt>
    <dgm:pt modelId="{AE3E21DD-148F-6D4E-9B3F-B1A29A1770E4}" type="pres">
      <dgm:prSet presAssocID="{9B862917-BEF0-C548-806C-C52A30615EDD}" presName="parentText" presStyleLbl="node1" presStyleIdx="2" presStyleCnt="3"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2" presStyleCnt="3">
        <dgm:presLayoutVars>
          <dgm:bulletEnabled val="1"/>
        </dgm:presLayoutVars>
      </dgm:prSet>
      <dgm:spPr/>
    </dgm:pt>
  </dgm:ptLst>
  <dgm:cxnLst>
    <dgm:cxn modelId="{0AF95A3B-70D9-6E49-9529-9DAF1F756979}" srcId="{9906F835-FE3C-FF48-933C-4309F5294948}" destId="{6E907C53-9E4E-1649-AA79-AB2666876326}" srcOrd="1" destOrd="0" parTransId="{5AAF4012-EE49-4D4A-BECA-E1EE6A68A1E9}" sibTransId="{48B8B9AE-1325-3949-A38E-F78B14DA67BD}"/>
    <dgm:cxn modelId="{05C8AB69-323D-6E47-B191-3D6D31703303}" type="presOf" srcId="{D413F0C7-887C-5F4A-8116-F2524BC78DB5}" destId="{1CD608A8-D067-9348-B304-E0AEA12739D9}" srcOrd="1"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1A09B088-E3D4-894A-B0D8-7114758E250C}" type="presOf" srcId="{6E907C53-9E4E-1649-AA79-AB2666876326}" destId="{ECFC47DC-8441-3646-A73C-3D0950981B63}" srcOrd="1" destOrd="0" presId="urn:microsoft.com/office/officeart/2005/8/layout/list1"/>
    <dgm:cxn modelId="{8D69D4CD-DD09-A843-8FFF-550E0783063D}" type="presOf" srcId="{9B862917-BEF0-C548-806C-C52A30615EDD}" destId="{AE3E21DD-148F-6D4E-9B3F-B1A29A1770E4}" srcOrd="1" destOrd="0" presId="urn:microsoft.com/office/officeart/2005/8/layout/list1"/>
    <dgm:cxn modelId="{63DA98D4-433E-194D-BDED-3774B6493D1E}" type="presOf" srcId="{9B862917-BEF0-C548-806C-C52A30615EDD}" destId="{EB6260FE-96CB-BD4C-9B85-FB9BFE5D14BC}" srcOrd="0" destOrd="0" presId="urn:microsoft.com/office/officeart/2005/8/layout/list1"/>
    <dgm:cxn modelId="{0BFC90E3-D643-F747-B05E-EF16796E30B3}" type="presOf" srcId="{D413F0C7-887C-5F4A-8116-F2524BC78DB5}" destId="{5946CD56-5062-9D4D-A079-192DA7057B4A}" srcOrd="0" destOrd="0" presId="urn:microsoft.com/office/officeart/2005/8/layout/list1"/>
    <dgm:cxn modelId="{E96FE3F0-39EF-544D-9EA7-2C876340E3D9}" type="presOf" srcId="{6E907C53-9E4E-1649-AA79-AB2666876326}" destId="{28762FE1-4AF9-A542-A542-2D63A8945896}" srcOrd="0" destOrd="0" presId="urn:microsoft.com/office/officeart/2005/8/layout/list1"/>
    <dgm:cxn modelId="{A67239F4-4567-9D4D-A57E-8542B78F2CAF}" srcId="{9906F835-FE3C-FF48-933C-4309F5294948}" destId="{9B862917-BEF0-C548-806C-C52A30615EDD}" srcOrd="2" destOrd="0" parTransId="{9189C571-DEB6-1E46-9D28-EB017FBB5053}" sibTransId="{C96A5F75-4127-B743-AE58-4F92B58D6F71}"/>
    <dgm:cxn modelId="{3C6975FA-DC9A-0F4B-93BC-2E816380EFC4}" type="presOf" srcId="{9906F835-FE3C-FF48-933C-4309F5294948}" destId="{1839448A-CB26-EB49-8DDB-FDAD9B4F4344}" srcOrd="0" destOrd="0" presId="urn:microsoft.com/office/officeart/2005/8/layout/list1"/>
    <dgm:cxn modelId="{B3FF568F-DAD9-114A-BBEC-2865F75A4658}" type="presParOf" srcId="{1839448A-CB26-EB49-8DDB-FDAD9B4F4344}" destId="{EE06FE83-56EF-164F-A78A-1D1138326E8E}" srcOrd="0" destOrd="0" presId="urn:microsoft.com/office/officeart/2005/8/layout/list1"/>
    <dgm:cxn modelId="{6091B1E7-B893-754C-9531-4FE77F37C560}" type="presParOf" srcId="{EE06FE83-56EF-164F-A78A-1D1138326E8E}" destId="{5946CD56-5062-9D4D-A079-192DA7057B4A}" srcOrd="0" destOrd="0" presId="urn:microsoft.com/office/officeart/2005/8/layout/list1"/>
    <dgm:cxn modelId="{FB20DCB0-6051-CD4F-8329-9C24E86C2820}" type="presParOf" srcId="{EE06FE83-56EF-164F-A78A-1D1138326E8E}" destId="{1CD608A8-D067-9348-B304-E0AEA12739D9}" srcOrd="1" destOrd="0" presId="urn:microsoft.com/office/officeart/2005/8/layout/list1"/>
    <dgm:cxn modelId="{8086ED2C-3727-0446-8306-4FB233878ADA}" type="presParOf" srcId="{1839448A-CB26-EB49-8DDB-FDAD9B4F4344}" destId="{F6A6458E-DC86-ED4C-860F-BA713CBA6B80}" srcOrd="1" destOrd="0" presId="urn:microsoft.com/office/officeart/2005/8/layout/list1"/>
    <dgm:cxn modelId="{C4B2206D-C9D3-C34D-AC25-27AB2093276F}" type="presParOf" srcId="{1839448A-CB26-EB49-8DDB-FDAD9B4F4344}" destId="{ABFF867A-3A10-B74C-AB11-03546FB48E20}" srcOrd="2" destOrd="0" presId="urn:microsoft.com/office/officeart/2005/8/layout/list1"/>
    <dgm:cxn modelId="{9DC8279E-79CF-BE41-AF76-5E08EAC6E394}" type="presParOf" srcId="{1839448A-CB26-EB49-8DDB-FDAD9B4F4344}" destId="{B1E31947-BF58-E641-9F1E-2AC623728AA7}" srcOrd="3" destOrd="0" presId="urn:microsoft.com/office/officeart/2005/8/layout/list1"/>
    <dgm:cxn modelId="{94C3098D-420C-414A-BB18-596D3F3C41F8}" type="presParOf" srcId="{1839448A-CB26-EB49-8DDB-FDAD9B4F4344}" destId="{B3BB7143-AE29-C24B-802C-E9A6AF0AEB32}" srcOrd="4" destOrd="0" presId="urn:microsoft.com/office/officeart/2005/8/layout/list1"/>
    <dgm:cxn modelId="{160C17F3-3130-D546-B216-6126FBA9EF7B}" type="presParOf" srcId="{B3BB7143-AE29-C24B-802C-E9A6AF0AEB32}" destId="{28762FE1-4AF9-A542-A542-2D63A8945896}" srcOrd="0" destOrd="0" presId="urn:microsoft.com/office/officeart/2005/8/layout/list1"/>
    <dgm:cxn modelId="{8DBC8EA2-5081-1F4F-9AA6-1D555D238AA8}" type="presParOf" srcId="{B3BB7143-AE29-C24B-802C-E9A6AF0AEB32}" destId="{ECFC47DC-8441-3646-A73C-3D0950981B63}" srcOrd="1" destOrd="0" presId="urn:microsoft.com/office/officeart/2005/8/layout/list1"/>
    <dgm:cxn modelId="{6A851539-771E-364D-8607-475F1223BC04}" type="presParOf" srcId="{1839448A-CB26-EB49-8DDB-FDAD9B4F4344}" destId="{909BE903-57E2-0B48-9D41-070C558F2104}" srcOrd="5" destOrd="0" presId="urn:microsoft.com/office/officeart/2005/8/layout/list1"/>
    <dgm:cxn modelId="{2D3881C0-4245-FA4C-B1A9-CDB696DE3C5C}" type="presParOf" srcId="{1839448A-CB26-EB49-8DDB-FDAD9B4F4344}" destId="{DC7EE983-F47B-B84B-916B-529CC178C4E5}" srcOrd="6" destOrd="0" presId="urn:microsoft.com/office/officeart/2005/8/layout/list1"/>
    <dgm:cxn modelId="{3B250C01-E317-4846-904C-407D835AF1ED}" type="presParOf" srcId="{1839448A-CB26-EB49-8DDB-FDAD9B4F4344}" destId="{1630AF74-0BDE-934C-8073-42CBE6DAD897}" srcOrd="7" destOrd="0" presId="urn:microsoft.com/office/officeart/2005/8/layout/list1"/>
    <dgm:cxn modelId="{148A7E8A-71DD-D24E-B2E8-5041A44DB4B4}" type="presParOf" srcId="{1839448A-CB26-EB49-8DDB-FDAD9B4F4344}" destId="{24A4762D-4171-644C-8654-CCD7D5AD2A98}" srcOrd="8" destOrd="0" presId="urn:microsoft.com/office/officeart/2005/8/layout/list1"/>
    <dgm:cxn modelId="{B948FDAF-57CB-7440-A9E3-989EDB99A3E3}" type="presParOf" srcId="{24A4762D-4171-644C-8654-CCD7D5AD2A98}" destId="{EB6260FE-96CB-BD4C-9B85-FB9BFE5D14BC}" srcOrd="0" destOrd="0" presId="urn:microsoft.com/office/officeart/2005/8/layout/list1"/>
    <dgm:cxn modelId="{830DAE2D-09A9-074F-A463-9268200C86A0}" type="presParOf" srcId="{24A4762D-4171-644C-8654-CCD7D5AD2A98}" destId="{AE3E21DD-148F-6D4E-9B3F-B1A29A1770E4}" srcOrd="1" destOrd="0" presId="urn:microsoft.com/office/officeart/2005/8/layout/list1"/>
    <dgm:cxn modelId="{8406B43D-EA6C-0549-ACB2-C3EC7E8635DA}" type="presParOf" srcId="{1839448A-CB26-EB49-8DDB-FDAD9B4F4344}" destId="{C00CD3E2-3D10-5940-842F-D84F7F1AD048}" srcOrd="9" destOrd="0" presId="urn:microsoft.com/office/officeart/2005/8/layout/list1"/>
    <dgm:cxn modelId="{D2C48F10-8984-5341-8E2E-B4FB69D109FC}" type="presParOf" srcId="{1839448A-CB26-EB49-8DDB-FDAD9B4F4344}" destId="{51F9B153-E88A-B649-AC22-2DB68708763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Recognize what it takes to come up with an argumentation value.</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How to determine an argumentation value.</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6E907C53-9E4E-1649-AA79-AB2666876326}">
      <dgm:prSet custT="1"/>
      <dgm:spPr/>
      <dgm:t>
        <a:bodyPr/>
        <a:lstStyle/>
        <a:p>
          <a:r>
            <a:rPr lang="en-US" sz="2000" dirty="0"/>
            <a:t>Gain an understanding of the most important ways to negotiate. </a:t>
          </a:r>
          <a:endParaRPr lang="en-US" sz="2000" noProof="0" dirty="0"/>
        </a:p>
      </dgm:t>
    </dgm:pt>
    <dgm:pt modelId="{5AAF4012-EE49-4D4A-BECA-E1EE6A68A1E9}" type="parTrans" cxnId="{0AF95A3B-70D9-6E49-9529-9DAF1F756979}">
      <dgm:prSet/>
      <dgm:spPr/>
      <dgm:t>
        <a:bodyPr/>
        <a:lstStyle/>
        <a:p>
          <a:endParaRPr lang="en-US" noProof="0" dirty="0"/>
        </a:p>
      </dgm:t>
    </dgm:pt>
    <dgm:pt modelId="{48B8B9AE-1325-3949-A38E-F78B14DA67BD}" type="sibTrans" cxnId="{0AF95A3B-70D9-6E49-9529-9DAF1F756979}">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3"/>
      <dgm:spPr/>
    </dgm:pt>
    <dgm:pt modelId="{1CD608A8-D067-9348-B304-E0AEA12739D9}" type="pres">
      <dgm:prSet presAssocID="{D413F0C7-887C-5F4A-8116-F2524BC78DB5}" presName="parentText" presStyleLbl="node1" presStyleIdx="0" presStyleCnt="3"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3">
        <dgm:presLayoutVars>
          <dgm:bulletEnabled val="1"/>
        </dgm:presLayoutVars>
      </dgm:prSet>
      <dgm:spPr/>
    </dgm:pt>
    <dgm:pt modelId="{B1E31947-BF58-E641-9F1E-2AC623728AA7}" type="pres">
      <dgm:prSet presAssocID="{EC60AEAA-74E9-0A42-93EA-0C43716BA793}" presName="spaceBetweenRectangles" presStyleCnt="0"/>
      <dgm:spPr/>
    </dgm:pt>
    <dgm:pt modelId="{B3BB7143-AE29-C24B-802C-E9A6AF0AEB32}" type="pres">
      <dgm:prSet presAssocID="{6E907C53-9E4E-1649-AA79-AB2666876326}" presName="parentLin" presStyleCnt="0"/>
      <dgm:spPr/>
    </dgm:pt>
    <dgm:pt modelId="{28762FE1-4AF9-A542-A542-2D63A8945896}" type="pres">
      <dgm:prSet presAssocID="{6E907C53-9E4E-1649-AA79-AB2666876326}" presName="parentLeftMargin" presStyleLbl="node1" presStyleIdx="0" presStyleCnt="3"/>
      <dgm:spPr/>
    </dgm:pt>
    <dgm:pt modelId="{ECFC47DC-8441-3646-A73C-3D0950981B63}" type="pres">
      <dgm:prSet presAssocID="{6E907C53-9E4E-1649-AA79-AB2666876326}" presName="parentText" presStyleLbl="node1" presStyleIdx="1" presStyleCnt="3" custScaleX="140228" custScaleY="425006">
        <dgm:presLayoutVars>
          <dgm:chMax val="0"/>
          <dgm:bulletEnabled val="1"/>
        </dgm:presLayoutVars>
      </dgm:prSet>
      <dgm:spPr/>
    </dgm:pt>
    <dgm:pt modelId="{909BE903-57E2-0B48-9D41-070C558F2104}" type="pres">
      <dgm:prSet presAssocID="{6E907C53-9E4E-1649-AA79-AB2666876326}" presName="negativeSpace" presStyleCnt="0"/>
      <dgm:spPr/>
    </dgm:pt>
    <dgm:pt modelId="{DC7EE983-F47B-B84B-916B-529CC178C4E5}" type="pres">
      <dgm:prSet presAssocID="{6E907C53-9E4E-1649-AA79-AB2666876326}" presName="childText" presStyleLbl="conFgAcc1" presStyleIdx="1" presStyleCnt="3">
        <dgm:presLayoutVars>
          <dgm:bulletEnabled val="1"/>
        </dgm:presLayoutVars>
      </dgm:prSet>
      <dgm:spPr/>
    </dgm:pt>
    <dgm:pt modelId="{1630AF74-0BDE-934C-8073-42CBE6DAD897}" type="pres">
      <dgm:prSet presAssocID="{48B8B9AE-1325-3949-A38E-F78B14DA67BD}"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1" presStyleCnt="3"/>
      <dgm:spPr/>
    </dgm:pt>
    <dgm:pt modelId="{AE3E21DD-148F-6D4E-9B3F-B1A29A1770E4}" type="pres">
      <dgm:prSet presAssocID="{9B862917-BEF0-C548-806C-C52A30615EDD}" presName="parentText" presStyleLbl="node1" presStyleIdx="2" presStyleCnt="3"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2" presStyleCnt="3">
        <dgm:presLayoutVars>
          <dgm:bulletEnabled val="1"/>
        </dgm:presLayoutVars>
      </dgm:prSet>
      <dgm:spPr/>
    </dgm:pt>
  </dgm:ptLst>
  <dgm:cxnLst>
    <dgm:cxn modelId="{0AF95A3B-70D9-6E49-9529-9DAF1F756979}" srcId="{9906F835-FE3C-FF48-933C-4309F5294948}" destId="{6E907C53-9E4E-1649-AA79-AB2666876326}" srcOrd="1" destOrd="0" parTransId="{5AAF4012-EE49-4D4A-BECA-E1EE6A68A1E9}" sibTransId="{48B8B9AE-1325-3949-A38E-F78B14DA67BD}"/>
    <dgm:cxn modelId="{05C8AB69-323D-6E47-B191-3D6D31703303}" type="presOf" srcId="{D413F0C7-887C-5F4A-8116-F2524BC78DB5}" destId="{1CD608A8-D067-9348-B304-E0AEA12739D9}" srcOrd="1"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1A09B088-E3D4-894A-B0D8-7114758E250C}" type="presOf" srcId="{6E907C53-9E4E-1649-AA79-AB2666876326}" destId="{ECFC47DC-8441-3646-A73C-3D0950981B63}" srcOrd="1" destOrd="0" presId="urn:microsoft.com/office/officeart/2005/8/layout/list1"/>
    <dgm:cxn modelId="{8D69D4CD-DD09-A843-8FFF-550E0783063D}" type="presOf" srcId="{9B862917-BEF0-C548-806C-C52A30615EDD}" destId="{AE3E21DD-148F-6D4E-9B3F-B1A29A1770E4}" srcOrd="1" destOrd="0" presId="urn:microsoft.com/office/officeart/2005/8/layout/list1"/>
    <dgm:cxn modelId="{63DA98D4-433E-194D-BDED-3774B6493D1E}" type="presOf" srcId="{9B862917-BEF0-C548-806C-C52A30615EDD}" destId="{EB6260FE-96CB-BD4C-9B85-FB9BFE5D14BC}" srcOrd="0" destOrd="0" presId="urn:microsoft.com/office/officeart/2005/8/layout/list1"/>
    <dgm:cxn modelId="{0BFC90E3-D643-F747-B05E-EF16796E30B3}" type="presOf" srcId="{D413F0C7-887C-5F4A-8116-F2524BC78DB5}" destId="{5946CD56-5062-9D4D-A079-192DA7057B4A}" srcOrd="0" destOrd="0" presId="urn:microsoft.com/office/officeart/2005/8/layout/list1"/>
    <dgm:cxn modelId="{E96FE3F0-39EF-544D-9EA7-2C876340E3D9}" type="presOf" srcId="{6E907C53-9E4E-1649-AA79-AB2666876326}" destId="{28762FE1-4AF9-A542-A542-2D63A8945896}" srcOrd="0" destOrd="0" presId="urn:microsoft.com/office/officeart/2005/8/layout/list1"/>
    <dgm:cxn modelId="{A67239F4-4567-9D4D-A57E-8542B78F2CAF}" srcId="{9906F835-FE3C-FF48-933C-4309F5294948}" destId="{9B862917-BEF0-C548-806C-C52A30615EDD}" srcOrd="2" destOrd="0" parTransId="{9189C571-DEB6-1E46-9D28-EB017FBB5053}" sibTransId="{C96A5F75-4127-B743-AE58-4F92B58D6F71}"/>
    <dgm:cxn modelId="{3C6975FA-DC9A-0F4B-93BC-2E816380EFC4}" type="presOf" srcId="{9906F835-FE3C-FF48-933C-4309F5294948}" destId="{1839448A-CB26-EB49-8DDB-FDAD9B4F4344}" srcOrd="0" destOrd="0" presId="urn:microsoft.com/office/officeart/2005/8/layout/list1"/>
    <dgm:cxn modelId="{B3FF568F-DAD9-114A-BBEC-2865F75A4658}" type="presParOf" srcId="{1839448A-CB26-EB49-8DDB-FDAD9B4F4344}" destId="{EE06FE83-56EF-164F-A78A-1D1138326E8E}" srcOrd="0" destOrd="0" presId="urn:microsoft.com/office/officeart/2005/8/layout/list1"/>
    <dgm:cxn modelId="{6091B1E7-B893-754C-9531-4FE77F37C560}" type="presParOf" srcId="{EE06FE83-56EF-164F-A78A-1D1138326E8E}" destId="{5946CD56-5062-9D4D-A079-192DA7057B4A}" srcOrd="0" destOrd="0" presId="urn:microsoft.com/office/officeart/2005/8/layout/list1"/>
    <dgm:cxn modelId="{FB20DCB0-6051-CD4F-8329-9C24E86C2820}" type="presParOf" srcId="{EE06FE83-56EF-164F-A78A-1D1138326E8E}" destId="{1CD608A8-D067-9348-B304-E0AEA12739D9}" srcOrd="1" destOrd="0" presId="urn:microsoft.com/office/officeart/2005/8/layout/list1"/>
    <dgm:cxn modelId="{8086ED2C-3727-0446-8306-4FB233878ADA}" type="presParOf" srcId="{1839448A-CB26-EB49-8DDB-FDAD9B4F4344}" destId="{F6A6458E-DC86-ED4C-860F-BA713CBA6B80}" srcOrd="1" destOrd="0" presId="urn:microsoft.com/office/officeart/2005/8/layout/list1"/>
    <dgm:cxn modelId="{C4B2206D-C9D3-C34D-AC25-27AB2093276F}" type="presParOf" srcId="{1839448A-CB26-EB49-8DDB-FDAD9B4F4344}" destId="{ABFF867A-3A10-B74C-AB11-03546FB48E20}" srcOrd="2" destOrd="0" presId="urn:microsoft.com/office/officeart/2005/8/layout/list1"/>
    <dgm:cxn modelId="{9DC8279E-79CF-BE41-AF76-5E08EAC6E394}" type="presParOf" srcId="{1839448A-CB26-EB49-8DDB-FDAD9B4F4344}" destId="{B1E31947-BF58-E641-9F1E-2AC623728AA7}" srcOrd="3" destOrd="0" presId="urn:microsoft.com/office/officeart/2005/8/layout/list1"/>
    <dgm:cxn modelId="{94C3098D-420C-414A-BB18-596D3F3C41F8}" type="presParOf" srcId="{1839448A-CB26-EB49-8DDB-FDAD9B4F4344}" destId="{B3BB7143-AE29-C24B-802C-E9A6AF0AEB32}" srcOrd="4" destOrd="0" presId="urn:microsoft.com/office/officeart/2005/8/layout/list1"/>
    <dgm:cxn modelId="{160C17F3-3130-D546-B216-6126FBA9EF7B}" type="presParOf" srcId="{B3BB7143-AE29-C24B-802C-E9A6AF0AEB32}" destId="{28762FE1-4AF9-A542-A542-2D63A8945896}" srcOrd="0" destOrd="0" presId="urn:microsoft.com/office/officeart/2005/8/layout/list1"/>
    <dgm:cxn modelId="{8DBC8EA2-5081-1F4F-9AA6-1D555D238AA8}" type="presParOf" srcId="{B3BB7143-AE29-C24B-802C-E9A6AF0AEB32}" destId="{ECFC47DC-8441-3646-A73C-3D0950981B63}" srcOrd="1" destOrd="0" presId="urn:microsoft.com/office/officeart/2005/8/layout/list1"/>
    <dgm:cxn modelId="{6A851539-771E-364D-8607-475F1223BC04}" type="presParOf" srcId="{1839448A-CB26-EB49-8DDB-FDAD9B4F4344}" destId="{909BE903-57E2-0B48-9D41-070C558F2104}" srcOrd="5" destOrd="0" presId="urn:microsoft.com/office/officeart/2005/8/layout/list1"/>
    <dgm:cxn modelId="{2D3881C0-4245-FA4C-B1A9-CDB696DE3C5C}" type="presParOf" srcId="{1839448A-CB26-EB49-8DDB-FDAD9B4F4344}" destId="{DC7EE983-F47B-B84B-916B-529CC178C4E5}" srcOrd="6" destOrd="0" presId="urn:microsoft.com/office/officeart/2005/8/layout/list1"/>
    <dgm:cxn modelId="{3B250C01-E317-4846-904C-407D835AF1ED}" type="presParOf" srcId="{1839448A-CB26-EB49-8DDB-FDAD9B4F4344}" destId="{1630AF74-0BDE-934C-8073-42CBE6DAD897}" srcOrd="7" destOrd="0" presId="urn:microsoft.com/office/officeart/2005/8/layout/list1"/>
    <dgm:cxn modelId="{148A7E8A-71DD-D24E-B2E8-5041A44DB4B4}" type="presParOf" srcId="{1839448A-CB26-EB49-8DDB-FDAD9B4F4344}" destId="{24A4762D-4171-644C-8654-CCD7D5AD2A98}" srcOrd="8" destOrd="0" presId="urn:microsoft.com/office/officeart/2005/8/layout/list1"/>
    <dgm:cxn modelId="{B948FDAF-57CB-7440-A9E3-989EDB99A3E3}" type="presParOf" srcId="{24A4762D-4171-644C-8654-CCD7D5AD2A98}" destId="{EB6260FE-96CB-BD4C-9B85-FB9BFE5D14BC}" srcOrd="0" destOrd="0" presId="urn:microsoft.com/office/officeart/2005/8/layout/list1"/>
    <dgm:cxn modelId="{830DAE2D-09A9-074F-A463-9268200C86A0}" type="presParOf" srcId="{24A4762D-4171-644C-8654-CCD7D5AD2A98}" destId="{AE3E21DD-148F-6D4E-9B3F-B1A29A1770E4}" srcOrd="1" destOrd="0" presId="urn:microsoft.com/office/officeart/2005/8/layout/list1"/>
    <dgm:cxn modelId="{8406B43D-EA6C-0549-ACB2-C3EC7E8635DA}" type="presParOf" srcId="{1839448A-CB26-EB49-8DDB-FDAD9B4F4344}" destId="{C00CD3E2-3D10-5940-842F-D84F7F1AD048}" srcOrd="9" destOrd="0" presId="urn:microsoft.com/office/officeart/2005/8/layout/list1"/>
    <dgm:cxn modelId="{D2C48F10-8984-5341-8E2E-B4FB69D109FC}" type="presParOf" srcId="{1839448A-CB26-EB49-8DDB-FDAD9B4F4344}" destId="{51F9B153-E88A-B649-AC22-2DB68708763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10DD5C-0077-E74A-B607-58B2015C9858}" type="doc">
      <dgm:prSet loTypeId="urn:microsoft.com/office/officeart/2005/8/layout/default#1" loCatId="list" qsTypeId="urn:microsoft.com/office/officeart/2005/8/quickstyle/simple4" qsCatId="simple" csTypeId="urn:microsoft.com/office/officeart/2005/8/colors/accent1_2" csCatId="accent1" phldr="1"/>
      <dgm:spPr/>
      <dgm:t>
        <a:bodyPr/>
        <a:lstStyle/>
        <a:p>
          <a:endParaRPr lang="de-DE"/>
        </a:p>
      </dgm:t>
    </dgm:pt>
    <dgm:pt modelId="{D3A6D3E7-9C48-0B46-80B9-08E0704C1315}">
      <dgm:prSet phldrT="[Text]" custT="1"/>
      <dgm:spPr/>
      <dgm:t>
        <a:bodyPr/>
        <a:lstStyle/>
        <a:p>
          <a:r>
            <a:rPr lang="en-US" sz="2000" b="0" dirty="0"/>
            <a:t>Acquisition and Disposal of Companies </a:t>
          </a:r>
          <a:r>
            <a:rPr lang="en-US" sz="2000" b="0" noProof="0" dirty="0"/>
            <a:t>(M&amp;A)</a:t>
          </a:r>
        </a:p>
      </dgm:t>
    </dgm:pt>
    <dgm:pt modelId="{48E55A3C-8768-B74E-B52F-94F138C20B3D}" type="parTrans" cxnId="{A95292FF-B863-064A-AC72-32E33741FFC8}">
      <dgm:prSet/>
      <dgm:spPr/>
      <dgm:t>
        <a:bodyPr/>
        <a:lstStyle/>
        <a:p>
          <a:endParaRPr lang="en-US" sz="2000" b="0" noProof="0" dirty="0"/>
        </a:p>
      </dgm:t>
    </dgm:pt>
    <dgm:pt modelId="{D5517202-3631-644D-93EE-0E2BC266FB1A}" type="sibTrans" cxnId="{A95292FF-B863-064A-AC72-32E33741FFC8}">
      <dgm:prSet/>
      <dgm:spPr/>
      <dgm:t>
        <a:bodyPr/>
        <a:lstStyle/>
        <a:p>
          <a:endParaRPr lang="en-US" sz="2000" b="0" noProof="0" dirty="0"/>
        </a:p>
      </dgm:t>
    </dgm:pt>
    <dgm:pt modelId="{85B8088A-D529-F94A-B892-B716C872EF05}">
      <dgm:prSet phldrT="[Text]" custT="1"/>
      <dgm:spPr/>
      <dgm:t>
        <a:bodyPr/>
        <a:lstStyle/>
        <a:p>
          <a:r>
            <a:rPr lang="en-US" sz="2000" b="0" dirty="0"/>
            <a:t>Value-Based Management</a:t>
          </a:r>
          <a:endParaRPr lang="en-US" sz="2000" b="0" noProof="0" dirty="0"/>
        </a:p>
      </dgm:t>
    </dgm:pt>
    <dgm:pt modelId="{10DD8700-6809-AA4F-83CC-A54D5FD09FE9}" type="parTrans" cxnId="{5E7A962B-A52D-4547-9859-39491C1465DC}">
      <dgm:prSet/>
      <dgm:spPr/>
      <dgm:t>
        <a:bodyPr/>
        <a:lstStyle/>
        <a:p>
          <a:endParaRPr lang="en-US" sz="2000" b="0" noProof="0" dirty="0"/>
        </a:p>
      </dgm:t>
    </dgm:pt>
    <dgm:pt modelId="{6CA3AC0D-D5C2-CA49-8503-12CAE0021E13}" type="sibTrans" cxnId="{5E7A962B-A52D-4547-9859-39491C1465DC}">
      <dgm:prSet/>
      <dgm:spPr/>
      <dgm:t>
        <a:bodyPr/>
        <a:lstStyle/>
        <a:p>
          <a:endParaRPr lang="en-US" sz="2000" b="0" noProof="0" dirty="0"/>
        </a:p>
      </dgm:t>
    </dgm:pt>
    <dgm:pt modelId="{34F648C5-014A-5648-9004-49F81CED0D78}">
      <dgm:prSet phldrT="[Text]" custT="1"/>
      <dgm:spPr/>
      <dgm:t>
        <a:bodyPr/>
        <a:lstStyle/>
        <a:p>
          <a:r>
            <a:rPr lang="en-US" sz="2000" b="0" dirty="0"/>
            <a:t>Investment Management</a:t>
          </a:r>
          <a:endParaRPr lang="en-US" sz="2000" b="0" noProof="0" dirty="0"/>
        </a:p>
      </dgm:t>
    </dgm:pt>
    <dgm:pt modelId="{B4ADD0F7-19F1-0C46-9FDB-9A732A387C9B}" type="parTrans" cxnId="{C4D030C2-F3D0-3A44-AE34-50AF1C6776D9}">
      <dgm:prSet/>
      <dgm:spPr/>
      <dgm:t>
        <a:bodyPr/>
        <a:lstStyle/>
        <a:p>
          <a:endParaRPr lang="en-US" sz="2000" b="0" noProof="0" dirty="0"/>
        </a:p>
      </dgm:t>
    </dgm:pt>
    <dgm:pt modelId="{141D458D-3EB8-2D4B-83BF-6D696B6C4858}" type="sibTrans" cxnId="{C4D030C2-F3D0-3A44-AE34-50AF1C6776D9}">
      <dgm:prSet/>
      <dgm:spPr/>
      <dgm:t>
        <a:bodyPr/>
        <a:lstStyle/>
        <a:p>
          <a:endParaRPr lang="en-US" sz="2000" b="0" noProof="0" dirty="0"/>
        </a:p>
      </dgm:t>
    </dgm:pt>
    <dgm:pt modelId="{D382F7F3-3617-E540-91DD-7775CD4CE1F7}">
      <dgm:prSet phldrT="[Text]" custT="1"/>
      <dgm:spPr/>
      <dgm:t>
        <a:bodyPr/>
        <a:lstStyle/>
        <a:p>
          <a:r>
            <a:rPr lang="en-US" sz="2000" b="0" dirty="0"/>
            <a:t>Legal Requirements</a:t>
          </a:r>
          <a:endParaRPr lang="en-US" sz="2000" b="0" noProof="0" dirty="0"/>
        </a:p>
      </dgm:t>
    </dgm:pt>
    <dgm:pt modelId="{94DB1794-8F5D-2C4C-8985-ACA4E634E8FD}" type="parTrans" cxnId="{147A3A3D-FC4F-004E-AB5D-F2E6FA70FAAD}">
      <dgm:prSet/>
      <dgm:spPr/>
      <dgm:t>
        <a:bodyPr/>
        <a:lstStyle/>
        <a:p>
          <a:endParaRPr lang="en-US" sz="2000" b="0" noProof="0" dirty="0"/>
        </a:p>
      </dgm:t>
    </dgm:pt>
    <dgm:pt modelId="{A6927295-D265-0B4A-B7ED-A66363BCDF72}" type="sibTrans" cxnId="{147A3A3D-FC4F-004E-AB5D-F2E6FA70FAAD}">
      <dgm:prSet/>
      <dgm:spPr/>
      <dgm:t>
        <a:bodyPr/>
        <a:lstStyle/>
        <a:p>
          <a:endParaRPr lang="en-US" sz="2000" b="0" noProof="0" dirty="0"/>
        </a:p>
      </dgm:t>
    </dgm:pt>
    <dgm:pt modelId="{EE5C0126-9AD5-8147-9180-24803351EB2A}">
      <dgm:prSet phldrT="[Text]" custT="1"/>
      <dgm:spPr/>
      <dgm:t>
        <a:bodyPr/>
        <a:lstStyle/>
        <a:p>
          <a:r>
            <a:rPr lang="en-US" sz="2000" b="0" dirty="0"/>
            <a:t>Contractual and Other Regulations</a:t>
          </a:r>
          <a:endParaRPr lang="en-US" sz="2000" b="0" noProof="0" dirty="0"/>
        </a:p>
      </dgm:t>
    </dgm:pt>
    <dgm:pt modelId="{6B30732F-3383-CB41-92E1-DFF5801BEC30}" type="parTrans" cxnId="{15D58081-7CB1-DD46-B601-4901904F57E0}">
      <dgm:prSet/>
      <dgm:spPr/>
      <dgm:t>
        <a:bodyPr/>
        <a:lstStyle/>
        <a:p>
          <a:endParaRPr lang="en-US" sz="2000" b="0" noProof="0" dirty="0"/>
        </a:p>
      </dgm:t>
    </dgm:pt>
    <dgm:pt modelId="{B791C652-B56B-5B49-A2DC-376F16A0EA27}" type="sibTrans" cxnId="{15D58081-7CB1-DD46-B601-4901904F57E0}">
      <dgm:prSet/>
      <dgm:spPr/>
      <dgm:t>
        <a:bodyPr/>
        <a:lstStyle/>
        <a:p>
          <a:endParaRPr lang="en-US" sz="2000" b="0" noProof="0" dirty="0"/>
        </a:p>
      </dgm:t>
    </dgm:pt>
    <dgm:pt modelId="{EE016EA7-640E-1842-8E7B-0DAA2944F470}">
      <dgm:prSet custT="1"/>
      <dgm:spPr/>
      <dgm:t>
        <a:bodyPr/>
        <a:lstStyle/>
        <a:p>
          <a:r>
            <a:rPr lang="en-US" sz="2000" b="0" dirty="0"/>
            <a:t>Financial Reporting and Tax Matters</a:t>
          </a:r>
          <a:endParaRPr lang="en-US" sz="2000" b="0" noProof="0" dirty="0"/>
        </a:p>
      </dgm:t>
    </dgm:pt>
    <dgm:pt modelId="{8F77140C-74FB-8D47-915C-F97A67828736}" type="parTrans" cxnId="{45AD5AEA-9299-5D47-90C0-52D8D2A12241}">
      <dgm:prSet/>
      <dgm:spPr/>
      <dgm:t>
        <a:bodyPr/>
        <a:lstStyle/>
        <a:p>
          <a:endParaRPr lang="en-US" sz="2000" b="0" noProof="0" dirty="0"/>
        </a:p>
      </dgm:t>
    </dgm:pt>
    <dgm:pt modelId="{02B50D31-9648-BF41-8059-04D9C0F37A1D}" type="sibTrans" cxnId="{45AD5AEA-9299-5D47-90C0-52D8D2A12241}">
      <dgm:prSet/>
      <dgm:spPr/>
      <dgm:t>
        <a:bodyPr/>
        <a:lstStyle/>
        <a:p>
          <a:endParaRPr lang="en-US" sz="2000" b="0" noProof="0" dirty="0"/>
        </a:p>
      </dgm:t>
    </dgm:pt>
    <dgm:pt modelId="{066949FB-94EC-7543-B853-9B4A9738596A}" type="pres">
      <dgm:prSet presAssocID="{5410DD5C-0077-E74A-B607-58B2015C9858}" presName="diagram" presStyleCnt="0">
        <dgm:presLayoutVars>
          <dgm:dir/>
          <dgm:resizeHandles val="exact"/>
        </dgm:presLayoutVars>
      </dgm:prSet>
      <dgm:spPr/>
    </dgm:pt>
    <dgm:pt modelId="{860F730D-B4E7-D948-91CB-D5E7D6C09BDE}" type="pres">
      <dgm:prSet presAssocID="{D3A6D3E7-9C48-0B46-80B9-08E0704C1315}" presName="node" presStyleLbl="node1" presStyleIdx="0" presStyleCnt="6">
        <dgm:presLayoutVars>
          <dgm:bulletEnabled val="1"/>
        </dgm:presLayoutVars>
      </dgm:prSet>
      <dgm:spPr/>
    </dgm:pt>
    <dgm:pt modelId="{5C42BC64-2D0A-2A47-9628-9AB58131E44F}" type="pres">
      <dgm:prSet presAssocID="{D5517202-3631-644D-93EE-0E2BC266FB1A}" presName="sibTrans" presStyleCnt="0"/>
      <dgm:spPr/>
    </dgm:pt>
    <dgm:pt modelId="{3E9F00BA-FB97-3541-97B5-A04B629CA7B5}" type="pres">
      <dgm:prSet presAssocID="{85B8088A-D529-F94A-B892-B716C872EF05}" presName="node" presStyleLbl="node1" presStyleIdx="1" presStyleCnt="6">
        <dgm:presLayoutVars>
          <dgm:bulletEnabled val="1"/>
        </dgm:presLayoutVars>
      </dgm:prSet>
      <dgm:spPr/>
    </dgm:pt>
    <dgm:pt modelId="{851690B9-770F-BA46-B209-98D1051458DF}" type="pres">
      <dgm:prSet presAssocID="{6CA3AC0D-D5C2-CA49-8503-12CAE0021E13}" presName="sibTrans" presStyleCnt="0"/>
      <dgm:spPr/>
    </dgm:pt>
    <dgm:pt modelId="{30A900C0-69A5-BA45-8827-88C7E340D457}" type="pres">
      <dgm:prSet presAssocID="{34F648C5-014A-5648-9004-49F81CED0D78}" presName="node" presStyleLbl="node1" presStyleIdx="2" presStyleCnt="6">
        <dgm:presLayoutVars>
          <dgm:bulletEnabled val="1"/>
        </dgm:presLayoutVars>
      </dgm:prSet>
      <dgm:spPr/>
    </dgm:pt>
    <dgm:pt modelId="{649F8610-168F-C045-805A-F24912D11958}" type="pres">
      <dgm:prSet presAssocID="{141D458D-3EB8-2D4B-83BF-6D696B6C4858}" presName="sibTrans" presStyleCnt="0"/>
      <dgm:spPr/>
    </dgm:pt>
    <dgm:pt modelId="{DA27769D-89F6-9C47-AB52-C5AD98B0190D}" type="pres">
      <dgm:prSet presAssocID="{D382F7F3-3617-E540-91DD-7775CD4CE1F7}" presName="node" presStyleLbl="node1" presStyleIdx="3" presStyleCnt="6">
        <dgm:presLayoutVars>
          <dgm:bulletEnabled val="1"/>
        </dgm:presLayoutVars>
      </dgm:prSet>
      <dgm:spPr/>
    </dgm:pt>
    <dgm:pt modelId="{69FCC62B-D66B-714C-8238-B87AD7D0DE3F}" type="pres">
      <dgm:prSet presAssocID="{A6927295-D265-0B4A-B7ED-A66363BCDF72}" presName="sibTrans" presStyleCnt="0"/>
      <dgm:spPr/>
    </dgm:pt>
    <dgm:pt modelId="{1C7FB9AB-62A9-DC4B-BBAB-70C28CE6FDA2}" type="pres">
      <dgm:prSet presAssocID="{EE5C0126-9AD5-8147-9180-24803351EB2A}" presName="node" presStyleLbl="node1" presStyleIdx="4" presStyleCnt="6">
        <dgm:presLayoutVars>
          <dgm:bulletEnabled val="1"/>
        </dgm:presLayoutVars>
      </dgm:prSet>
      <dgm:spPr/>
    </dgm:pt>
    <dgm:pt modelId="{1AE087E6-5490-9B47-99B6-783843F132AF}" type="pres">
      <dgm:prSet presAssocID="{B791C652-B56B-5B49-A2DC-376F16A0EA27}" presName="sibTrans" presStyleCnt="0"/>
      <dgm:spPr/>
    </dgm:pt>
    <dgm:pt modelId="{ED6158E1-A88B-FC44-92F3-996EC6DF3F88}" type="pres">
      <dgm:prSet presAssocID="{EE016EA7-640E-1842-8E7B-0DAA2944F470}" presName="node" presStyleLbl="node1" presStyleIdx="5" presStyleCnt="6">
        <dgm:presLayoutVars>
          <dgm:bulletEnabled val="1"/>
        </dgm:presLayoutVars>
      </dgm:prSet>
      <dgm:spPr/>
    </dgm:pt>
  </dgm:ptLst>
  <dgm:cxnLst>
    <dgm:cxn modelId="{5D82A421-EEA9-9241-926B-52645E45AD79}" type="presOf" srcId="{85B8088A-D529-F94A-B892-B716C872EF05}" destId="{3E9F00BA-FB97-3541-97B5-A04B629CA7B5}" srcOrd="0" destOrd="0" presId="urn:microsoft.com/office/officeart/2005/8/layout/default#1"/>
    <dgm:cxn modelId="{5E7A962B-A52D-4547-9859-39491C1465DC}" srcId="{5410DD5C-0077-E74A-B607-58B2015C9858}" destId="{85B8088A-D529-F94A-B892-B716C872EF05}" srcOrd="1" destOrd="0" parTransId="{10DD8700-6809-AA4F-83CC-A54D5FD09FE9}" sibTransId="{6CA3AC0D-D5C2-CA49-8503-12CAE0021E13}"/>
    <dgm:cxn modelId="{D0849D2D-8BEA-5F4A-B523-52035C6A7017}" type="presOf" srcId="{D382F7F3-3617-E540-91DD-7775CD4CE1F7}" destId="{DA27769D-89F6-9C47-AB52-C5AD98B0190D}" srcOrd="0" destOrd="0" presId="urn:microsoft.com/office/officeart/2005/8/layout/default#1"/>
    <dgm:cxn modelId="{147A3A3D-FC4F-004E-AB5D-F2E6FA70FAAD}" srcId="{5410DD5C-0077-E74A-B607-58B2015C9858}" destId="{D382F7F3-3617-E540-91DD-7775CD4CE1F7}" srcOrd="3" destOrd="0" parTransId="{94DB1794-8F5D-2C4C-8985-ACA4E634E8FD}" sibTransId="{A6927295-D265-0B4A-B7ED-A66363BCDF72}"/>
    <dgm:cxn modelId="{C51F4B45-9FDB-3748-8967-DB08C2C74B79}" type="presOf" srcId="{34F648C5-014A-5648-9004-49F81CED0D78}" destId="{30A900C0-69A5-BA45-8827-88C7E340D457}" srcOrd="0" destOrd="0" presId="urn:microsoft.com/office/officeart/2005/8/layout/default#1"/>
    <dgm:cxn modelId="{1A96DF55-0CA5-9F47-A561-FC0532272F1C}" type="presOf" srcId="{EE016EA7-640E-1842-8E7B-0DAA2944F470}" destId="{ED6158E1-A88B-FC44-92F3-996EC6DF3F88}" srcOrd="0" destOrd="0" presId="urn:microsoft.com/office/officeart/2005/8/layout/default#1"/>
    <dgm:cxn modelId="{689C3359-6319-8A40-9E1E-0EA8027DE9BC}" type="presOf" srcId="{5410DD5C-0077-E74A-B607-58B2015C9858}" destId="{066949FB-94EC-7543-B853-9B4A9738596A}" srcOrd="0" destOrd="0" presId="urn:microsoft.com/office/officeart/2005/8/layout/default#1"/>
    <dgm:cxn modelId="{15D58081-7CB1-DD46-B601-4901904F57E0}" srcId="{5410DD5C-0077-E74A-B607-58B2015C9858}" destId="{EE5C0126-9AD5-8147-9180-24803351EB2A}" srcOrd="4" destOrd="0" parTransId="{6B30732F-3383-CB41-92E1-DFF5801BEC30}" sibTransId="{B791C652-B56B-5B49-A2DC-376F16A0EA27}"/>
    <dgm:cxn modelId="{1DD432B5-9670-584B-8ACC-0F0BE6FE9C8E}" type="presOf" srcId="{D3A6D3E7-9C48-0B46-80B9-08E0704C1315}" destId="{860F730D-B4E7-D948-91CB-D5E7D6C09BDE}" srcOrd="0" destOrd="0" presId="urn:microsoft.com/office/officeart/2005/8/layout/default#1"/>
    <dgm:cxn modelId="{C4D030C2-F3D0-3A44-AE34-50AF1C6776D9}" srcId="{5410DD5C-0077-E74A-B607-58B2015C9858}" destId="{34F648C5-014A-5648-9004-49F81CED0D78}" srcOrd="2" destOrd="0" parTransId="{B4ADD0F7-19F1-0C46-9FDB-9A732A387C9B}" sibTransId="{141D458D-3EB8-2D4B-83BF-6D696B6C4858}"/>
    <dgm:cxn modelId="{506BF8C3-2145-B244-AD3A-E4B280067472}" type="presOf" srcId="{EE5C0126-9AD5-8147-9180-24803351EB2A}" destId="{1C7FB9AB-62A9-DC4B-BBAB-70C28CE6FDA2}" srcOrd="0" destOrd="0" presId="urn:microsoft.com/office/officeart/2005/8/layout/default#1"/>
    <dgm:cxn modelId="{45AD5AEA-9299-5D47-90C0-52D8D2A12241}" srcId="{5410DD5C-0077-E74A-B607-58B2015C9858}" destId="{EE016EA7-640E-1842-8E7B-0DAA2944F470}" srcOrd="5" destOrd="0" parTransId="{8F77140C-74FB-8D47-915C-F97A67828736}" sibTransId="{02B50D31-9648-BF41-8059-04D9C0F37A1D}"/>
    <dgm:cxn modelId="{A95292FF-B863-064A-AC72-32E33741FFC8}" srcId="{5410DD5C-0077-E74A-B607-58B2015C9858}" destId="{D3A6D3E7-9C48-0B46-80B9-08E0704C1315}" srcOrd="0" destOrd="0" parTransId="{48E55A3C-8768-B74E-B52F-94F138C20B3D}" sibTransId="{D5517202-3631-644D-93EE-0E2BC266FB1A}"/>
    <dgm:cxn modelId="{E5F9F6D5-3CA2-7345-BA8D-6ED059144BD3}" type="presParOf" srcId="{066949FB-94EC-7543-B853-9B4A9738596A}" destId="{860F730D-B4E7-D948-91CB-D5E7D6C09BDE}" srcOrd="0" destOrd="0" presId="urn:microsoft.com/office/officeart/2005/8/layout/default#1"/>
    <dgm:cxn modelId="{697716A1-BC56-8B4C-87D9-9E5D1AC08ADF}" type="presParOf" srcId="{066949FB-94EC-7543-B853-9B4A9738596A}" destId="{5C42BC64-2D0A-2A47-9628-9AB58131E44F}" srcOrd="1" destOrd="0" presId="urn:microsoft.com/office/officeart/2005/8/layout/default#1"/>
    <dgm:cxn modelId="{403FF3AB-31EA-B74C-A7E0-9C12E32ABFD2}" type="presParOf" srcId="{066949FB-94EC-7543-B853-9B4A9738596A}" destId="{3E9F00BA-FB97-3541-97B5-A04B629CA7B5}" srcOrd="2" destOrd="0" presId="urn:microsoft.com/office/officeart/2005/8/layout/default#1"/>
    <dgm:cxn modelId="{648C1AD4-B04E-8E4D-AF01-00FB733558F7}" type="presParOf" srcId="{066949FB-94EC-7543-B853-9B4A9738596A}" destId="{851690B9-770F-BA46-B209-98D1051458DF}" srcOrd="3" destOrd="0" presId="urn:microsoft.com/office/officeart/2005/8/layout/default#1"/>
    <dgm:cxn modelId="{844669F6-E743-6041-B79B-78794418AFDC}" type="presParOf" srcId="{066949FB-94EC-7543-B853-9B4A9738596A}" destId="{30A900C0-69A5-BA45-8827-88C7E340D457}" srcOrd="4" destOrd="0" presId="urn:microsoft.com/office/officeart/2005/8/layout/default#1"/>
    <dgm:cxn modelId="{4B570323-A710-D942-9433-F143AFFF9775}" type="presParOf" srcId="{066949FB-94EC-7543-B853-9B4A9738596A}" destId="{649F8610-168F-C045-805A-F24912D11958}" srcOrd="5" destOrd="0" presId="urn:microsoft.com/office/officeart/2005/8/layout/default#1"/>
    <dgm:cxn modelId="{3E7112E9-F325-4541-9968-027117D2FB84}" type="presParOf" srcId="{066949FB-94EC-7543-B853-9B4A9738596A}" destId="{DA27769D-89F6-9C47-AB52-C5AD98B0190D}" srcOrd="6" destOrd="0" presId="urn:microsoft.com/office/officeart/2005/8/layout/default#1"/>
    <dgm:cxn modelId="{99EDEDE2-59E3-1C40-B151-FA48373D61AD}" type="presParOf" srcId="{066949FB-94EC-7543-B853-9B4A9738596A}" destId="{69FCC62B-D66B-714C-8238-B87AD7D0DE3F}" srcOrd="7" destOrd="0" presId="urn:microsoft.com/office/officeart/2005/8/layout/default#1"/>
    <dgm:cxn modelId="{10C53622-B605-7142-B74B-DEA73DF22729}" type="presParOf" srcId="{066949FB-94EC-7543-B853-9B4A9738596A}" destId="{1C7FB9AB-62A9-DC4B-BBAB-70C28CE6FDA2}" srcOrd="8" destOrd="0" presId="urn:microsoft.com/office/officeart/2005/8/layout/default#1"/>
    <dgm:cxn modelId="{E26A069D-B6AF-674E-A90F-4B33DA92DD2B}" type="presParOf" srcId="{066949FB-94EC-7543-B853-9B4A9738596A}" destId="{1AE087E6-5490-9B47-99B6-783843F132AF}" srcOrd="9" destOrd="0" presId="urn:microsoft.com/office/officeart/2005/8/layout/default#1"/>
    <dgm:cxn modelId="{4FFE0F4C-3E07-7A48-BBA4-381A65C9FDAE}" type="presParOf" srcId="{066949FB-94EC-7543-B853-9B4A9738596A}" destId="{ED6158E1-A88B-FC44-92F3-996EC6DF3F88}" srcOrd="10"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6B2806-21C3-1240-9658-042881278637}" type="doc">
      <dgm:prSet loTypeId="urn:microsoft.com/office/officeart/2005/8/layout/radial4" loCatId="relationship" qsTypeId="urn:microsoft.com/office/officeart/2005/8/quickstyle/simple4" qsCatId="simple" csTypeId="urn:microsoft.com/office/officeart/2005/8/colors/accent1_2" csCatId="accent1" phldr="1"/>
      <dgm:spPr/>
      <dgm:t>
        <a:bodyPr/>
        <a:lstStyle/>
        <a:p>
          <a:endParaRPr lang="de-DE"/>
        </a:p>
      </dgm:t>
    </dgm:pt>
    <dgm:pt modelId="{4E886030-77DF-9A4B-9905-FED84432E6C1}">
      <dgm:prSet phldrT="[Text]"/>
      <dgm:spPr/>
      <dgm:t>
        <a:bodyPr/>
        <a:lstStyle/>
        <a:p>
          <a:r>
            <a:rPr lang="en-US" noProof="0" dirty="0"/>
            <a:t>Corporate Valuation</a:t>
          </a:r>
        </a:p>
      </dgm:t>
    </dgm:pt>
    <dgm:pt modelId="{192CBE77-827F-3341-A903-4C1295E23C5A}" type="parTrans" cxnId="{45E61096-A8AF-2B4F-AC9A-683718A0459E}">
      <dgm:prSet/>
      <dgm:spPr/>
      <dgm:t>
        <a:bodyPr/>
        <a:lstStyle/>
        <a:p>
          <a:endParaRPr lang="en-US" noProof="0" dirty="0"/>
        </a:p>
      </dgm:t>
    </dgm:pt>
    <dgm:pt modelId="{6CC127B8-4D80-7D4B-8784-5D9879E85A2F}" type="sibTrans" cxnId="{45E61096-A8AF-2B4F-AC9A-683718A0459E}">
      <dgm:prSet/>
      <dgm:spPr/>
      <dgm:t>
        <a:bodyPr/>
        <a:lstStyle/>
        <a:p>
          <a:endParaRPr lang="en-US" noProof="0" dirty="0"/>
        </a:p>
      </dgm:t>
    </dgm:pt>
    <dgm:pt modelId="{58D4AE27-479A-254B-ABB1-E352CC511EBA}">
      <dgm:prSet phldrT="[Text]"/>
      <dgm:spPr/>
      <dgm:t>
        <a:bodyPr/>
        <a:lstStyle/>
        <a:p>
          <a:r>
            <a:rPr lang="en-US" noProof="0" dirty="0"/>
            <a:t>Past performance: Annual reports of recent years</a:t>
          </a:r>
        </a:p>
      </dgm:t>
    </dgm:pt>
    <dgm:pt modelId="{1547548B-3285-1B45-9001-6A422CB5333B}" type="parTrans" cxnId="{A3A3A873-FB41-7D44-9B2B-20FF1C772BA1}">
      <dgm:prSet/>
      <dgm:spPr>
        <a:ln>
          <a:noFill/>
        </a:ln>
      </dgm:spPr>
      <dgm:t>
        <a:bodyPr/>
        <a:lstStyle/>
        <a:p>
          <a:endParaRPr lang="en-US" noProof="0" dirty="0"/>
        </a:p>
      </dgm:t>
    </dgm:pt>
    <dgm:pt modelId="{0344D416-8139-CE4D-BF70-17AB62CE252D}" type="sibTrans" cxnId="{A3A3A873-FB41-7D44-9B2B-20FF1C772BA1}">
      <dgm:prSet/>
      <dgm:spPr/>
      <dgm:t>
        <a:bodyPr/>
        <a:lstStyle/>
        <a:p>
          <a:endParaRPr lang="en-US" noProof="0" dirty="0"/>
        </a:p>
      </dgm:t>
    </dgm:pt>
    <dgm:pt modelId="{0A5C76DB-BEDD-2748-B387-B87ACEACA2A8}">
      <dgm:prSet phldrT="[Text]"/>
      <dgm:spPr/>
      <dgm:t>
        <a:bodyPr/>
        <a:lstStyle/>
        <a:p>
          <a:r>
            <a:rPr lang="en-US" noProof="0" dirty="0"/>
            <a:t>Business plan/budget</a:t>
          </a:r>
        </a:p>
      </dgm:t>
    </dgm:pt>
    <dgm:pt modelId="{0BF8E2DC-1FA3-3C4A-9E65-FC5A3C2D2C3B}" type="parTrans" cxnId="{13AD294C-0AF3-5846-9327-BD87F20A9EC7}">
      <dgm:prSet/>
      <dgm:spPr/>
      <dgm:t>
        <a:bodyPr/>
        <a:lstStyle/>
        <a:p>
          <a:endParaRPr lang="en-US" noProof="0" dirty="0"/>
        </a:p>
      </dgm:t>
    </dgm:pt>
    <dgm:pt modelId="{948126D8-B299-A34E-B05E-39FE782F90F4}" type="sibTrans" cxnId="{13AD294C-0AF3-5846-9327-BD87F20A9EC7}">
      <dgm:prSet/>
      <dgm:spPr/>
      <dgm:t>
        <a:bodyPr/>
        <a:lstStyle/>
        <a:p>
          <a:endParaRPr lang="en-US" noProof="0" dirty="0"/>
        </a:p>
      </dgm:t>
    </dgm:pt>
    <dgm:pt modelId="{80CE67AD-0D79-BB4A-827D-37221C1BBBB6}">
      <dgm:prSet phldrT="[Text]"/>
      <dgm:spPr/>
      <dgm:t>
        <a:bodyPr/>
        <a:lstStyle/>
        <a:p>
          <a:r>
            <a:rPr lang="en-US" noProof="0" dirty="0"/>
            <a:t>Market and competitive position</a:t>
          </a:r>
        </a:p>
      </dgm:t>
    </dgm:pt>
    <dgm:pt modelId="{DD8105DE-23CC-184A-923D-0CCB0EF7F9CA}" type="parTrans" cxnId="{284F80CC-5217-BA45-8483-DE3D40C96FCC}">
      <dgm:prSet/>
      <dgm:spPr/>
      <dgm:t>
        <a:bodyPr/>
        <a:lstStyle/>
        <a:p>
          <a:endParaRPr lang="en-US" noProof="0" dirty="0"/>
        </a:p>
      </dgm:t>
    </dgm:pt>
    <dgm:pt modelId="{7125F69B-78A5-5742-B73B-7097B291EEDE}" type="sibTrans" cxnId="{284F80CC-5217-BA45-8483-DE3D40C96FCC}">
      <dgm:prSet/>
      <dgm:spPr/>
      <dgm:t>
        <a:bodyPr/>
        <a:lstStyle/>
        <a:p>
          <a:endParaRPr lang="en-US" noProof="0" dirty="0"/>
        </a:p>
      </dgm:t>
    </dgm:pt>
    <dgm:pt modelId="{1C79C71C-4C2A-B646-B34A-D2BF13EA204A}">
      <dgm:prSet/>
      <dgm:spPr/>
      <dgm:t>
        <a:bodyPr/>
        <a:lstStyle/>
        <a:p>
          <a:r>
            <a:rPr lang="en-US" noProof="0" dirty="0"/>
            <a:t>Value chain: R&amp;D, design, sourcing/</a:t>
          </a:r>
          <a:br>
            <a:rPr lang="en-US" noProof="0" dirty="0"/>
          </a:br>
          <a:r>
            <a:rPr lang="en-US" noProof="0" dirty="0"/>
            <a:t>production, market-ing, distribution, customer service, administration/IT</a:t>
          </a:r>
        </a:p>
      </dgm:t>
    </dgm:pt>
    <dgm:pt modelId="{C775FBAA-920C-1847-BB11-D60B56418CF8}" type="parTrans" cxnId="{A1BCED55-7928-4548-ADE4-EF4A8B9DD7C1}">
      <dgm:prSet/>
      <dgm:spPr/>
      <dgm:t>
        <a:bodyPr/>
        <a:lstStyle/>
        <a:p>
          <a:endParaRPr lang="en-US" noProof="0" dirty="0"/>
        </a:p>
      </dgm:t>
    </dgm:pt>
    <dgm:pt modelId="{D2F8293A-1417-7B49-837B-7ED8F0C541FB}" type="sibTrans" cxnId="{A1BCED55-7928-4548-ADE4-EF4A8B9DD7C1}">
      <dgm:prSet/>
      <dgm:spPr/>
      <dgm:t>
        <a:bodyPr/>
        <a:lstStyle/>
        <a:p>
          <a:endParaRPr lang="en-US" noProof="0" dirty="0"/>
        </a:p>
      </dgm:t>
    </dgm:pt>
    <dgm:pt modelId="{D2D91E8C-01AE-0249-BEC3-6429D57430A1}">
      <dgm:prSet/>
      <dgm:spPr/>
      <dgm:t>
        <a:bodyPr/>
        <a:lstStyle/>
        <a:p>
          <a:r>
            <a:rPr lang="en-US" noProof="0" dirty="0"/>
            <a:t>Risk</a:t>
          </a:r>
        </a:p>
      </dgm:t>
    </dgm:pt>
    <dgm:pt modelId="{95E05EA8-BAE7-A147-8575-2BA4BCEA47BF}" type="parTrans" cxnId="{9796F785-CE27-9C4B-86C1-575B564A0AA6}">
      <dgm:prSet/>
      <dgm:spPr/>
      <dgm:t>
        <a:bodyPr/>
        <a:lstStyle/>
        <a:p>
          <a:endParaRPr lang="en-US" noProof="0" dirty="0"/>
        </a:p>
      </dgm:t>
    </dgm:pt>
    <dgm:pt modelId="{90B68727-18A4-B74C-8FCF-5FC4BA2645DF}" type="sibTrans" cxnId="{9796F785-CE27-9C4B-86C1-575B564A0AA6}">
      <dgm:prSet/>
      <dgm:spPr/>
      <dgm:t>
        <a:bodyPr/>
        <a:lstStyle/>
        <a:p>
          <a:endParaRPr lang="en-US" noProof="0" dirty="0"/>
        </a:p>
      </dgm:t>
    </dgm:pt>
    <dgm:pt modelId="{E0580F82-2087-1540-95A9-C1C5F6DEEC76}" type="pres">
      <dgm:prSet presAssocID="{F06B2806-21C3-1240-9658-042881278637}" presName="cycle" presStyleCnt="0">
        <dgm:presLayoutVars>
          <dgm:chMax val="1"/>
          <dgm:dir/>
          <dgm:animLvl val="ctr"/>
          <dgm:resizeHandles val="exact"/>
        </dgm:presLayoutVars>
      </dgm:prSet>
      <dgm:spPr/>
    </dgm:pt>
    <dgm:pt modelId="{2B8CCA69-1125-DE4E-A136-D773193FD405}" type="pres">
      <dgm:prSet presAssocID="{4E886030-77DF-9A4B-9905-FED84432E6C1}" presName="centerShape" presStyleLbl="node0" presStyleIdx="0" presStyleCnt="1"/>
      <dgm:spPr/>
    </dgm:pt>
    <dgm:pt modelId="{F21B7915-8FCB-2A49-BF34-C4B4765075A1}" type="pres">
      <dgm:prSet presAssocID="{1547548B-3285-1B45-9001-6A422CB5333B}" presName="parTrans" presStyleLbl="bgSibTrans2D1" presStyleIdx="0" presStyleCnt="5"/>
      <dgm:spPr/>
    </dgm:pt>
    <dgm:pt modelId="{5001602E-57E8-C74A-AA96-3C2FA1DC7232}" type="pres">
      <dgm:prSet presAssocID="{58D4AE27-479A-254B-ABB1-E352CC511EBA}" presName="node" presStyleLbl="node1" presStyleIdx="0" presStyleCnt="5">
        <dgm:presLayoutVars>
          <dgm:bulletEnabled val="1"/>
        </dgm:presLayoutVars>
      </dgm:prSet>
      <dgm:spPr/>
    </dgm:pt>
    <dgm:pt modelId="{71F2DEC7-51C2-CF4F-9E98-3E0E7F8DF8AF}" type="pres">
      <dgm:prSet presAssocID="{0BF8E2DC-1FA3-3C4A-9E65-FC5A3C2D2C3B}" presName="parTrans" presStyleLbl="bgSibTrans2D1" presStyleIdx="1" presStyleCnt="5"/>
      <dgm:spPr/>
    </dgm:pt>
    <dgm:pt modelId="{2B30F952-6700-4B4E-84F6-7D9188FC964A}" type="pres">
      <dgm:prSet presAssocID="{0A5C76DB-BEDD-2748-B387-B87ACEACA2A8}" presName="node" presStyleLbl="node1" presStyleIdx="1" presStyleCnt="5">
        <dgm:presLayoutVars>
          <dgm:bulletEnabled val="1"/>
        </dgm:presLayoutVars>
      </dgm:prSet>
      <dgm:spPr/>
    </dgm:pt>
    <dgm:pt modelId="{525077E1-63C3-3348-BE18-7A2682EC337B}" type="pres">
      <dgm:prSet presAssocID="{DD8105DE-23CC-184A-923D-0CCB0EF7F9CA}" presName="parTrans" presStyleLbl="bgSibTrans2D1" presStyleIdx="2" presStyleCnt="5"/>
      <dgm:spPr/>
    </dgm:pt>
    <dgm:pt modelId="{729D6EA6-F9CF-8542-B074-4A0261561BDC}" type="pres">
      <dgm:prSet presAssocID="{80CE67AD-0D79-BB4A-827D-37221C1BBBB6}" presName="node" presStyleLbl="node1" presStyleIdx="2" presStyleCnt="5">
        <dgm:presLayoutVars>
          <dgm:bulletEnabled val="1"/>
        </dgm:presLayoutVars>
      </dgm:prSet>
      <dgm:spPr/>
    </dgm:pt>
    <dgm:pt modelId="{E8EBF195-4AD0-4E42-A4A7-1C63014C7EB7}" type="pres">
      <dgm:prSet presAssocID="{C775FBAA-920C-1847-BB11-D60B56418CF8}" presName="parTrans" presStyleLbl="bgSibTrans2D1" presStyleIdx="3" presStyleCnt="5"/>
      <dgm:spPr/>
    </dgm:pt>
    <dgm:pt modelId="{F6485796-1852-7E4A-8795-CC0794F7BA80}" type="pres">
      <dgm:prSet presAssocID="{1C79C71C-4C2A-B646-B34A-D2BF13EA204A}" presName="node" presStyleLbl="node1" presStyleIdx="3" presStyleCnt="5">
        <dgm:presLayoutVars>
          <dgm:bulletEnabled val="1"/>
        </dgm:presLayoutVars>
      </dgm:prSet>
      <dgm:spPr/>
    </dgm:pt>
    <dgm:pt modelId="{A7FD9385-F031-4B44-85F1-29F355ECA475}" type="pres">
      <dgm:prSet presAssocID="{95E05EA8-BAE7-A147-8575-2BA4BCEA47BF}" presName="parTrans" presStyleLbl="bgSibTrans2D1" presStyleIdx="4" presStyleCnt="5"/>
      <dgm:spPr/>
    </dgm:pt>
    <dgm:pt modelId="{B451F582-ABEC-F247-AEDA-AE5C1138BBC4}" type="pres">
      <dgm:prSet presAssocID="{D2D91E8C-01AE-0249-BEC3-6429D57430A1}" presName="node" presStyleLbl="node1" presStyleIdx="4" presStyleCnt="5">
        <dgm:presLayoutVars>
          <dgm:bulletEnabled val="1"/>
        </dgm:presLayoutVars>
      </dgm:prSet>
      <dgm:spPr/>
    </dgm:pt>
  </dgm:ptLst>
  <dgm:cxnLst>
    <dgm:cxn modelId="{A0853D1E-A679-3244-AFC4-897037CBC9A8}" type="presOf" srcId="{1547548B-3285-1B45-9001-6A422CB5333B}" destId="{F21B7915-8FCB-2A49-BF34-C4B4765075A1}" srcOrd="0" destOrd="0" presId="urn:microsoft.com/office/officeart/2005/8/layout/radial4"/>
    <dgm:cxn modelId="{D3A0F040-7AD7-3944-BD45-F5CAA358C399}" type="presOf" srcId="{1C79C71C-4C2A-B646-B34A-D2BF13EA204A}" destId="{F6485796-1852-7E4A-8795-CC0794F7BA80}" srcOrd="0" destOrd="0" presId="urn:microsoft.com/office/officeart/2005/8/layout/radial4"/>
    <dgm:cxn modelId="{13AD294C-0AF3-5846-9327-BD87F20A9EC7}" srcId="{4E886030-77DF-9A4B-9905-FED84432E6C1}" destId="{0A5C76DB-BEDD-2748-B387-B87ACEACA2A8}" srcOrd="1" destOrd="0" parTransId="{0BF8E2DC-1FA3-3C4A-9E65-FC5A3C2D2C3B}" sibTransId="{948126D8-B299-A34E-B05E-39FE782F90F4}"/>
    <dgm:cxn modelId="{A3A3A873-FB41-7D44-9B2B-20FF1C772BA1}" srcId="{4E886030-77DF-9A4B-9905-FED84432E6C1}" destId="{58D4AE27-479A-254B-ABB1-E352CC511EBA}" srcOrd="0" destOrd="0" parTransId="{1547548B-3285-1B45-9001-6A422CB5333B}" sibTransId="{0344D416-8139-CE4D-BF70-17AB62CE252D}"/>
    <dgm:cxn modelId="{977D4974-3F48-4949-AF0F-9589F479EA22}" type="presOf" srcId="{80CE67AD-0D79-BB4A-827D-37221C1BBBB6}" destId="{729D6EA6-F9CF-8542-B074-4A0261561BDC}" srcOrd="0" destOrd="0" presId="urn:microsoft.com/office/officeart/2005/8/layout/radial4"/>
    <dgm:cxn modelId="{A1BCED55-7928-4548-ADE4-EF4A8B9DD7C1}" srcId="{4E886030-77DF-9A4B-9905-FED84432E6C1}" destId="{1C79C71C-4C2A-B646-B34A-D2BF13EA204A}" srcOrd="3" destOrd="0" parTransId="{C775FBAA-920C-1847-BB11-D60B56418CF8}" sibTransId="{D2F8293A-1417-7B49-837B-7ED8F0C541FB}"/>
    <dgm:cxn modelId="{897D8A80-24D2-D347-AB05-0AE07FD5D12F}" type="presOf" srcId="{DD8105DE-23CC-184A-923D-0CCB0EF7F9CA}" destId="{525077E1-63C3-3348-BE18-7A2682EC337B}" srcOrd="0" destOrd="0" presId="urn:microsoft.com/office/officeart/2005/8/layout/radial4"/>
    <dgm:cxn modelId="{9796F785-CE27-9C4B-86C1-575B564A0AA6}" srcId="{4E886030-77DF-9A4B-9905-FED84432E6C1}" destId="{D2D91E8C-01AE-0249-BEC3-6429D57430A1}" srcOrd="4" destOrd="0" parTransId="{95E05EA8-BAE7-A147-8575-2BA4BCEA47BF}" sibTransId="{90B68727-18A4-B74C-8FCF-5FC4BA2645DF}"/>
    <dgm:cxn modelId="{500E4E88-6A5F-5348-ACBC-93E47EEB558E}" type="presOf" srcId="{C775FBAA-920C-1847-BB11-D60B56418CF8}" destId="{E8EBF195-4AD0-4E42-A4A7-1C63014C7EB7}" srcOrd="0" destOrd="0" presId="urn:microsoft.com/office/officeart/2005/8/layout/radial4"/>
    <dgm:cxn modelId="{7CEC1292-978E-944F-B9A4-996964F85D7C}" type="presOf" srcId="{0BF8E2DC-1FA3-3C4A-9E65-FC5A3C2D2C3B}" destId="{71F2DEC7-51C2-CF4F-9E98-3E0E7F8DF8AF}" srcOrd="0" destOrd="0" presId="urn:microsoft.com/office/officeart/2005/8/layout/radial4"/>
    <dgm:cxn modelId="{45E61096-A8AF-2B4F-AC9A-683718A0459E}" srcId="{F06B2806-21C3-1240-9658-042881278637}" destId="{4E886030-77DF-9A4B-9905-FED84432E6C1}" srcOrd="0" destOrd="0" parTransId="{192CBE77-827F-3341-A903-4C1295E23C5A}" sibTransId="{6CC127B8-4D80-7D4B-8784-5D9879E85A2F}"/>
    <dgm:cxn modelId="{4791C99F-EE8A-1D44-BB86-94CEB9E96AD0}" type="presOf" srcId="{F06B2806-21C3-1240-9658-042881278637}" destId="{E0580F82-2087-1540-95A9-C1C5F6DEEC76}" srcOrd="0" destOrd="0" presId="urn:microsoft.com/office/officeart/2005/8/layout/radial4"/>
    <dgm:cxn modelId="{3B71AABB-509F-AE47-9180-EAF30E101964}" type="presOf" srcId="{D2D91E8C-01AE-0249-BEC3-6429D57430A1}" destId="{B451F582-ABEC-F247-AEDA-AE5C1138BBC4}" srcOrd="0" destOrd="0" presId="urn:microsoft.com/office/officeart/2005/8/layout/radial4"/>
    <dgm:cxn modelId="{BDEE34C4-A4B4-224A-B1D5-3B0A1784BD44}" type="presOf" srcId="{4E886030-77DF-9A4B-9905-FED84432E6C1}" destId="{2B8CCA69-1125-DE4E-A136-D773193FD405}" srcOrd="0" destOrd="0" presId="urn:microsoft.com/office/officeart/2005/8/layout/radial4"/>
    <dgm:cxn modelId="{1E296DC7-5D99-4842-B887-20E2467E68D0}" type="presOf" srcId="{58D4AE27-479A-254B-ABB1-E352CC511EBA}" destId="{5001602E-57E8-C74A-AA96-3C2FA1DC7232}" srcOrd="0" destOrd="0" presId="urn:microsoft.com/office/officeart/2005/8/layout/radial4"/>
    <dgm:cxn modelId="{284F80CC-5217-BA45-8483-DE3D40C96FCC}" srcId="{4E886030-77DF-9A4B-9905-FED84432E6C1}" destId="{80CE67AD-0D79-BB4A-827D-37221C1BBBB6}" srcOrd="2" destOrd="0" parTransId="{DD8105DE-23CC-184A-923D-0CCB0EF7F9CA}" sibTransId="{7125F69B-78A5-5742-B73B-7097B291EEDE}"/>
    <dgm:cxn modelId="{02B3F5D9-7558-1042-A784-DB819E096217}" type="presOf" srcId="{0A5C76DB-BEDD-2748-B387-B87ACEACA2A8}" destId="{2B30F952-6700-4B4E-84F6-7D9188FC964A}" srcOrd="0" destOrd="0" presId="urn:microsoft.com/office/officeart/2005/8/layout/radial4"/>
    <dgm:cxn modelId="{B9AF32EA-47E6-6749-8AC1-D6AA4FF4E10E}" type="presOf" srcId="{95E05EA8-BAE7-A147-8575-2BA4BCEA47BF}" destId="{A7FD9385-F031-4B44-85F1-29F355ECA475}" srcOrd="0" destOrd="0" presId="urn:microsoft.com/office/officeart/2005/8/layout/radial4"/>
    <dgm:cxn modelId="{B76CB8FA-9C70-E441-85CA-F2240DDA22C4}" type="presParOf" srcId="{E0580F82-2087-1540-95A9-C1C5F6DEEC76}" destId="{2B8CCA69-1125-DE4E-A136-D773193FD405}" srcOrd="0" destOrd="0" presId="urn:microsoft.com/office/officeart/2005/8/layout/radial4"/>
    <dgm:cxn modelId="{C553C51D-8BA6-2541-AE63-E0B455546A92}" type="presParOf" srcId="{E0580F82-2087-1540-95A9-C1C5F6DEEC76}" destId="{F21B7915-8FCB-2A49-BF34-C4B4765075A1}" srcOrd="1" destOrd="0" presId="urn:microsoft.com/office/officeart/2005/8/layout/radial4"/>
    <dgm:cxn modelId="{DCD7272A-C2E3-2C4E-82CA-E73BA7F9E6DB}" type="presParOf" srcId="{E0580F82-2087-1540-95A9-C1C5F6DEEC76}" destId="{5001602E-57E8-C74A-AA96-3C2FA1DC7232}" srcOrd="2" destOrd="0" presId="urn:microsoft.com/office/officeart/2005/8/layout/radial4"/>
    <dgm:cxn modelId="{419C058F-0521-DC4E-8DE7-2F132D8154D2}" type="presParOf" srcId="{E0580F82-2087-1540-95A9-C1C5F6DEEC76}" destId="{71F2DEC7-51C2-CF4F-9E98-3E0E7F8DF8AF}" srcOrd="3" destOrd="0" presId="urn:microsoft.com/office/officeart/2005/8/layout/radial4"/>
    <dgm:cxn modelId="{B9B8106F-B4F0-8746-9854-46B2BF1AD8F5}" type="presParOf" srcId="{E0580F82-2087-1540-95A9-C1C5F6DEEC76}" destId="{2B30F952-6700-4B4E-84F6-7D9188FC964A}" srcOrd="4" destOrd="0" presId="urn:microsoft.com/office/officeart/2005/8/layout/radial4"/>
    <dgm:cxn modelId="{91A7FE55-D870-F443-A2D7-5093C9CCBEE9}" type="presParOf" srcId="{E0580F82-2087-1540-95A9-C1C5F6DEEC76}" destId="{525077E1-63C3-3348-BE18-7A2682EC337B}" srcOrd="5" destOrd="0" presId="urn:microsoft.com/office/officeart/2005/8/layout/radial4"/>
    <dgm:cxn modelId="{3E54F943-CB1C-D344-B97C-B62024E32F9B}" type="presParOf" srcId="{E0580F82-2087-1540-95A9-C1C5F6DEEC76}" destId="{729D6EA6-F9CF-8542-B074-4A0261561BDC}" srcOrd="6" destOrd="0" presId="urn:microsoft.com/office/officeart/2005/8/layout/radial4"/>
    <dgm:cxn modelId="{4233B672-92DA-244F-895B-BEB200902AAF}" type="presParOf" srcId="{E0580F82-2087-1540-95A9-C1C5F6DEEC76}" destId="{E8EBF195-4AD0-4E42-A4A7-1C63014C7EB7}" srcOrd="7" destOrd="0" presId="urn:microsoft.com/office/officeart/2005/8/layout/radial4"/>
    <dgm:cxn modelId="{3B8114E6-1BBB-6E4C-B4DF-A6AECEA66BD4}" type="presParOf" srcId="{E0580F82-2087-1540-95A9-C1C5F6DEEC76}" destId="{F6485796-1852-7E4A-8795-CC0794F7BA80}" srcOrd="8" destOrd="0" presId="urn:microsoft.com/office/officeart/2005/8/layout/radial4"/>
    <dgm:cxn modelId="{7261A899-7B40-4742-8B06-D7A41910D89B}" type="presParOf" srcId="{E0580F82-2087-1540-95A9-C1C5F6DEEC76}" destId="{A7FD9385-F031-4B44-85F1-29F355ECA475}" srcOrd="9" destOrd="0" presId="urn:microsoft.com/office/officeart/2005/8/layout/radial4"/>
    <dgm:cxn modelId="{228B7323-99D0-4042-BC98-0690AA26BE7F}" type="presParOf" srcId="{E0580F82-2087-1540-95A9-C1C5F6DEEC76}" destId="{B451F582-ABEC-F247-AEDA-AE5C1138BBC4}"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Understand discounted cash flow (DCF) valuation as an application of net present value (NPV) analysis.</a:t>
          </a:r>
          <a:endParaRPr lang="en-US" sz="2000" noProof="0" dirty="0"/>
        </a:p>
      </dgm:t>
    </dgm:pt>
    <dgm:pt modelId="{BD1AAB3F-5DB3-A74F-A8BC-4A8515F4A339}" type="parTrans" cxnId="{9C97DC78-2522-E349-9D16-47BA87B5F117}">
      <dgm:prSet/>
      <dgm:spPr/>
      <dgm:t>
        <a:bodyPr/>
        <a:lstStyle/>
        <a:p>
          <a:endParaRPr lang="en-US" noProof="0" dirty="0"/>
        </a:p>
      </dgm:t>
    </dgm:pt>
    <dgm:pt modelId="{EC60AEAA-74E9-0A42-93EA-0C43716BA793}" type="sibTrans" cxnId="{9C97DC78-2522-E349-9D16-47BA87B5F117}">
      <dgm:prSet/>
      <dgm:spPr/>
      <dgm:t>
        <a:bodyPr/>
        <a:lstStyle/>
        <a:p>
          <a:endParaRPr lang="en-US" noProof="0" dirty="0"/>
        </a:p>
      </dgm:t>
    </dgm:pt>
    <dgm:pt modelId="{9B862917-BEF0-C548-806C-C52A30615EDD}">
      <dgm:prSet phldrT="[Text]" custT="1"/>
      <dgm:spPr/>
      <dgm:t>
        <a:bodyPr/>
        <a:lstStyle/>
        <a:p>
          <a:r>
            <a:rPr lang="en-US" sz="2000" dirty="0"/>
            <a:t>Recognize the valuation-specific terms “enterprise value”, “equity value”, “interest-bearing debt”, “cash and cash equivalents” as well as “net debt”, and understand the relationship between them.</a:t>
          </a:r>
          <a:endParaRPr lang="en-US" sz="2000" noProof="0" dirty="0"/>
        </a:p>
      </dgm:t>
    </dgm:pt>
    <dgm:pt modelId="{9189C571-DEB6-1E46-9D28-EB017FBB5053}" type="parTrans" cxnId="{A67239F4-4567-9D4D-A57E-8542B78F2CAF}">
      <dgm:prSet/>
      <dgm:spPr/>
      <dgm:t>
        <a:bodyPr/>
        <a:lstStyle/>
        <a:p>
          <a:endParaRPr lang="en-US" noProof="0" dirty="0"/>
        </a:p>
      </dgm:t>
    </dgm:pt>
    <dgm:pt modelId="{C96A5F75-4127-B743-AE58-4F92B58D6F71}" type="sibTrans" cxnId="{A67239F4-4567-9D4D-A57E-8542B78F2CAF}">
      <dgm:prSet/>
      <dgm:spPr/>
      <dgm:t>
        <a:bodyPr/>
        <a:lstStyle/>
        <a:p>
          <a:endParaRPr lang="en-US" noProof="0" dirty="0"/>
        </a:p>
      </dgm:t>
    </dgm:pt>
    <dgm:pt modelId="{6E907C53-9E4E-1649-AA79-AB2666876326}">
      <dgm:prSet custT="1"/>
      <dgm:spPr/>
      <dgm:t>
        <a:bodyPr/>
        <a:lstStyle/>
        <a:p>
          <a:r>
            <a:rPr lang="en-US" sz="2000" dirty="0"/>
            <a:t>Recognize the differences between the enterprise and the equity DCF valuation approaches.</a:t>
          </a:r>
          <a:endParaRPr lang="en-US" sz="2000" noProof="0" dirty="0"/>
        </a:p>
      </dgm:t>
    </dgm:pt>
    <dgm:pt modelId="{5AAF4012-EE49-4D4A-BECA-E1EE6A68A1E9}" type="parTrans" cxnId="{0AF95A3B-70D9-6E49-9529-9DAF1F756979}">
      <dgm:prSet/>
      <dgm:spPr/>
      <dgm:t>
        <a:bodyPr/>
        <a:lstStyle/>
        <a:p>
          <a:endParaRPr lang="en-US" noProof="0" dirty="0"/>
        </a:p>
      </dgm:t>
    </dgm:pt>
    <dgm:pt modelId="{48B8B9AE-1325-3949-A38E-F78B14DA67BD}" type="sibTrans" cxnId="{0AF95A3B-70D9-6E49-9529-9DAF1F756979}">
      <dgm:prSet/>
      <dgm:spPr/>
      <dgm:t>
        <a:bodyPr/>
        <a:lstStyle/>
        <a:p>
          <a:endParaRPr lang="en-US" noProof="0" dirty="0"/>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3"/>
      <dgm:spPr/>
    </dgm:pt>
    <dgm:pt modelId="{1CD608A8-D067-9348-B304-E0AEA12739D9}" type="pres">
      <dgm:prSet presAssocID="{D413F0C7-887C-5F4A-8116-F2524BC78DB5}" presName="parentText" presStyleLbl="node1" presStyleIdx="0" presStyleCnt="3"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3">
        <dgm:presLayoutVars>
          <dgm:bulletEnabled val="1"/>
        </dgm:presLayoutVars>
      </dgm:prSet>
      <dgm:spPr/>
    </dgm:pt>
    <dgm:pt modelId="{B1E31947-BF58-E641-9F1E-2AC623728AA7}" type="pres">
      <dgm:prSet presAssocID="{EC60AEAA-74E9-0A42-93EA-0C43716BA793}" presName="spaceBetweenRectangles" presStyleCnt="0"/>
      <dgm:spPr/>
    </dgm:pt>
    <dgm:pt modelId="{B3BB7143-AE29-C24B-802C-E9A6AF0AEB32}" type="pres">
      <dgm:prSet presAssocID="{6E907C53-9E4E-1649-AA79-AB2666876326}" presName="parentLin" presStyleCnt="0"/>
      <dgm:spPr/>
    </dgm:pt>
    <dgm:pt modelId="{28762FE1-4AF9-A542-A542-2D63A8945896}" type="pres">
      <dgm:prSet presAssocID="{6E907C53-9E4E-1649-AA79-AB2666876326}" presName="parentLeftMargin" presStyleLbl="node1" presStyleIdx="0" presStyleCnt="3"/>
      <dgm:spPr/>
    </dgm:pt>
    <dgm:pt modelId="{ECFC47DC-8441-3646-A73C-3D0950981B63}" type="pres">
      <dgm:prSet presAssocID="{6E907C53-9E4E-1649-AA79-AB2666876326}" presName="parentText" presStyleLbl="node1" presStyleIdx="1" presStyleCnt="3" custScaleX="140228" custScaleY="425006">
        <dgm:presLayoutVars>
          <dgm:chMax val="0"/>
          <dgm:bulletEnabled val="1"/>
        </dgm:presLayoutVars>
      </dgm:prSet>
      <dgm:spPr/>
    </dgm:pt>
    <dgm:pt modelId="{909BE903-57E2-0B48-9D41-070C558F2104}" type="pres">
      <dgm:prSet presAssocID="{6E907C53-9E4E-1649-AA79-AB2666876326}" presName="negativeSpace" presStyleCnt="0"/>
      <dgm:spPr/>
    </dgm:pt>
    <dgm:pt modelId="{DC7EE983-F47B-B84B-916B-529CC178C4E5}" type="pres">
      <dgm:prSet presAssocID="{6E907C53-9E4E-1649-AA79-AB2666876326}" presName="childText" presStyleLbl="conFgAcc1" presStyleIdx="1" presStyleCnt="3">
        <dgm:presLayoutVars>
          <dgm:bulletEnabled val="1"/>
        </dgm:presLayoutVars>
      </dgm:prSet>
      <dgm:spPr/>
    </dgm:pt>
    <dgm:pt modelId="{1630AF74-0BDE-934C-8073-42CBE6DAD897}" type="pres">
      <dgm:prSet presAssocID="{48B8B9AE-1325-3949-A38E-F78B14DA67BD}"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1" presStyleCnt="3"/>
      <dgm:spPr/>
    </dgm:pt>
    <dgm:pt modelId="{AE3E21DD-148F-6D4E-9B3F-B1A29A1770E4}" type="pres">
      <dgm:prSet presAssocID="{9B862917-BEF0-C548-806C-C52A30615EDD}" presName="parentText" presStyleLbl="node1" presStyleIdx="2" presStyleCnt="3"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2" presStyleCnt="3">
        <dgm:presLayoutVars>
          <dgm:bulletEnabled val="1"/>
        </dgm:presLayoutVars>
      </dgm:prSet>
      <dgm:spPr/>
    </dgm:pt>
  </dgm:ptLst>
  <dgm:cxnLst>
    <dgm:cxn modelId="{9FF36501-776A-F94A-AD3B-B1A30DA721F2}" type="presOf" srcId="{9B862917-BEF0-C548-806C-C52A30615EDD}" destId="{AE3E21DD-148F-6D4E-9B3F-B1A29A1770E4}" srcOrd="1" destOrd="0" presId="urn:microsoft.com/office/officeart/2005/8/layout/list1"/>
    <dgm:cxn modelId="{517F6C21-990D-E94F-97E0-4D40CF112D30}" type="presOf" srcId="{6E907C53-9E4E-1649-AA79-AB2666876326}" destId="{28762FE1-4AF9-A542-A542-2D63A8945896}" srcOrd="0" destOrd="0" presId="urn:microsoft.com/office/officeart/2005/8/layout/list1"/>
    <dgm:cxn modelId="{0AF95A3B-70D9-6E49-9529-9DAF1F756979}" srcId="{9906F835-FE3C-FF48-933C-4309F5294948}" destId="{6E907C53-9E4E-1649-AA79-AB2666876326}" srcOrd="1" destOrd="0" parTransId="{5AAF4012-EE49-4D4A-BECA-E1EE6A68A1E9}" sibTransId="{48B8B9AE-1325-3949-A38E-F78B14DA67BD}"/>
    <dgm:cxn modelId="{1E71E63D-7588-B440-9B74-DE135F5FCA61}" type="presOf" srcId="{D413F0C7-887C-5F4A-8116-F2524BC78DB5}" destId="{1CD608A8-D067-9348-B304-E0AEA12739D9}" srcOrd="1" destOrd="0" presId="urn:microsoft.com/office/officeart/2005/8/layout/list1"/>
    <dgm:cxn modelId="{23FDC269-84C8-A541-8FD9-4B5E776E813F}" type="presOf" srcId="{D413F0C7-887C-5F4A-8116-F2524BC78DB5}" destId="{5946CD56-5062-9D4D-A079-192DA7057B4A}" srcOrd="0" destOrd="0" presId="urn:microsoft.com/office/officeart/2005/8/layout/list1"/>
    <dgm:cxn modelId="{51AA5376-EE5F-9042-BE15-FFCF568ADF89}" type="presOf" srcId="{9B862917-BEF0-C548-806C-C52A30615EDD}" destId="{EB6260FE-96CB-BD4C-9B85-FB9BFE5D14BC}" srcOrd="0" destOrd="0" presId="urn:microsoft.com/office/officeart/2005/8/layout/list1"/>
    <dgm:cxn modelId="{9C97DC78-2522-E349-9D16-47BA87B5F117}" srcId="{9906F835-FE3C-FF48-933C-4309F5294948}" destId="{D413F0C7-887C-5F4A-8116-F2524BC78DB5}" srcOrd="0" destOrd="0" parTransId="{BD1AAB3F-5DB3-A74F-A8BC-4A8515F4A339}" sibTransId="{EC60AEAA-74E9-0A42-93EA-0C43716BA793}"/>
    <dgm:cxn modelId="{A9D40782-ACE8-7A4F-B561-A0F45E11CBEE}" type="presOf" srcId="{9906F835-FE3C-FF48-933C-4309F5294948}" destId="{1839448A-CB26-EB49-8DDB-FDAD9B4F4344}" srcOrd="0" destOrd="0" presId="urn:microsoft.com/office/officeart/2005/8/layout/list1"/>
    <dgm:cxn modelId="{D74079DC-5FA1-814C-8FA8-CA02ABC0E87B}" type="presOf" srcId="{6E907C53-9E4E-1649-AA79-AB2666876326}" destId="{ECFC47DC-8441-3646-A73C-3D0950981B63}" srcOrd="1" destOrd="0" presId="urn:microsoft.com/office/officeart/2005/8/layout/list1"/>
    <dgm:cxn modelId="{A67239F4-4567-9D4D-A57E-8542B78F2CAF}" srcId="{9906F835-FE3C-FF48-933C-4309F5294948}" destId="{9B862917-BEF0-C548-806C-C52A30615EDD}" srcOrd="2" destOrd="0" parTransId="{9189C571-DEB6-1E46-9D28-EB017FBB5053}" sibTransId="{C96A5F75-4127-B743-AE58-4F92B58D6F71}"/>
    <dgm:cxn modelId="{53260CFA-3DB1-B948-9158-E29B21218D60}" type="presParOf" srcId="{1839448A-CB26-EB49-8DDB-FDAD9B4F4344}" destId="{EE06FE83-56EF-164F-A78A-1D1138326E8E}" srcOrd="0" destOrd="0" presId="urn:microsoft.com/office/officeart/2005/8/layout/list1"/>
    <dgm:cxn modelId="{2E4621C1-94A9-0042-922B-4DCA15B9EF1B}" type="presParOf" srcId="{EE06FE83-56EF-164F-A78A-1D1138326E8E}" destId="{5946CD56-5062-9D4D-A079-192DA7057B4A}" srcOrd="0" destOrd="0" presId="urn:microsoft.com/office/officeart/2005/8/layout/list1"/>
    <dgm:cxn modelId="{466BCF5E-7179-7F4E-8370-3D0065A5EEC6}" type="presParOf" srcId="{EE06FE83-56EF-164F-A78A-1D1138326E8E}" destId="{1CD608A8-D067-9348-B304-E0AEA12739D9}" srcOrd="1" destOrd="0" presId="urn:microsoft.com/office/officeart/2005/8/layout/list1"/>
    <dgm:cxn modelId="{13A1C329-5BE1-F446-92D0-FF641039B6FA}" type="presParOf" srcId="{1839448A-CB26-EB49-8DDB-FDAD9B4F4344}" destId="{F6A6458E-DC86-ED4C-860F-BA713CBA6B80}" srcOrd="1" destOrd="0" presId="urn:microsoft.com/office/officeart/2005/8/layout/list1"/>
    <dgm:cxn modelId="{7425F073-B20B-DF49-A5AA-32E85D72F0C1}" type="presParOf" srcId="{1839448A-CB26-EB49-8DDB-FDAD9B4F4344}" destId="{ABFF867A-3A10-B74C-AB11-03546FB48E20}" srcOrd="2" destOrd="0" presId="urn:microsoft.com/office/officeart/2005/8/layout/list1"/>
    <dgm:cxn modelId="{64C5D21D-D345-0647-A472-F35EE240A3BB}" type="presParOf" srcId="{1839448A-CB26-EB49-8DDB-FDAD9B4F4344}" destId="{B1E31947-BF58-E641-9F1E-2AC623728AA7}" srcOrd="3" destOrd="0" presId="urn:microsoft.com/office/officeart/2005/8/layout/list1"/>
    <dgm:cxn modelId="{380AD32C-93CC-174D-BC5F-1A30B0C09A0B}" type="presParOf" srcId="{1839448A-CB26-EB49-8DDB-FDAD9B4F4344}" destId="{B3BB7143-AE29-C24B-802C-E9A6AF0AEB32}" srcOrd="4" destOrd="0" presId="urn:microsoft.com/office/officeart/2005/8/layout/list1"/>
    <dgm:cxn modelId="{62F6E5FB-724F-E541-BAC8-161EA6D968BE}" type="presParOf" srcId="{B3BB7143-AE29-C24B-802C-E9A6AF0AEB32}" destId="{28762FE1-4AF9-A542-A542-2D63A8945896}" srcOrd="0" destOrd="0" presId="urn:microsoft.com/office/officeart/2005/8/layout/list1"/>
    <dgm:cxn modelId="{D33C259C-C39A-234E-8C8B-6C31B81ECD17}" type="presParOf" srcId="{B3BB7143-AE29-C24B-802C-E9A6AF0AEB32}" destId="{ECFC47DC-8441-3646-A73C-3D0950981B63}" srcOrd="1" destOrd="0" presId="urn:microsoft.com/office/officeart/2005/8/layout/list1"/>
    <dgm:cxn modelId="{C0C31AE7-3E8B-BE46-B982-41E9D77935DB}" type="presParOf" srcId="{1839448A-CB26-EB49-8DDB-FDAD9B4F4344}" destId="{909BE903-57E2-0B48-9D41-070C558F2104}" srcOrd="5" destOrd="0" presId="urn:microsoft.com/office/officeart/2005/8/layout/list1"/>
    <dgm:cxn modelId="{B8469880-326C-A44A-82B8-9CD635C1C73A}" type="presParOf" srcId="{1839448A-CB26-EB49-8DDB-FDAD9B4F4344}" destId="{DC7EE983-F47B-B84B-916B-529CC178C4E5}" srcOrd="6" destOrd="0" presId="urn:microsoft.com/office/officeart/2005/8/layout/list1"/>
    <dgm:cxn modelId="{115DA2C2-0FC1-F347-AE43-9E98CC0716F4}" type="presParOf" srcId="{1839448A-CB26-EB49-8DDB-FDAD9B4F4344}" destId="{1630AF74-0BDE-934C-8073-42CBE6DAD897}" srcOrd="7" destOrd="0" presId="urn:microsoft.com/office/officeart/2005/8/layout/list1"/>
    <dgm:cxn modelId="{E56442DD-07AD-8142-99FE-E831B6B9339E}" type="presParOf" srcId="{1839448A-CB26-EB49-8DDB-FDAD9B4F4344}" destId="{24A4762D-4171-644C-8654-CCD7D5AD2A98}" srcOrd="8" destOrd="0" presId="urn:microsoft.com/office/officeart/2005/8/layout/list1"/>
    <dgm:cxn modelId="{A0AD0347-B06D-1140-A0F1-4F06AAB7A305}" type="presParOf" srcId="{24A4762D-4171-644C-8654-CCD7D5AD2A98}" destId="{EB6260FE-96CB-BD4C-9B85-FB9BFE5D14BC}" srcOrd="0" destOrd="0" presId="urn:microsoft.com/office/officeart/2005/8/layout/list1"/>
    <dgm:cxn modelId="{6BBC9A22-7EDB-D049-8802-311E27472A37}" type="presParOf" srcId="{24A4762D-4171-644C-8654-CCD7D5AD2A98}" destId="{AE3E21DD-148F-6D4E-9B3F-B1A29A1770E4}" srcOrd="1" destOrd="0" presId="urn:microsoft.com/office/officeart/2005/8/layout/list1"/>
    <dgm:cxn modelId="{3D392CB1-5539-5440-A12B-48955782E582}" type="presParOf" srcId="{1839448A-CB26-EB49-8DDB-FDAD9B4F4344}" destId="{C00CD3E2-3D10-5940-842F-D84F7F1AD048}" srcOrd="9" destOrd="0" presId="urn:microsoft.com/office/officeart/2005/8/layout/list1"/>
    <dgm:cxn modelId="{910E33FA-C2FB-9947-ACC5-BDE891F205D5}" type="presParOf" srcId="{1839448A-CB26-EB49-8DDB-FDAD9B4F4344}" destId="{51F9B153-E88A-B649-AC22-2DB68708763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906F835-FE3C-FF48-933C-4309F5294948}"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de-DE"/>
        </a:p>
      </dgm:t>
    </dgm:pt>
    <dgm:pt modelId="{D413F0C7-887C-5F4A-8116-F2524BC78DB5}">
      <dgm:prSet phldrT="[Text]" custT="1"/>
      <dgm:spPr/>
      <dgm:t>
        <a:bodyPr/>
        <a:lstStyle/>
        <a:p>
          <a:r>
            <a:rPr lang="en-US" sz="2000" dirty="0"/>
            <a:t>Define and determine the future net free cash flows to the firm.</a:t>
          </a:r>
          <a:endParaRPr lang="de-DE" sz="2000" dirty="0"/>
        </a:p>
      </dgm:t>
    </dgm:pt>
    <dgm:pt modelId="{BD1AAB3F-5DB3-A74F-A8BC-4A8515F4A339}" type="parTrans" cxnId="{9C97DC78-2522-E349-9D16-47BA87B5F117}">
      <dgm:prSet/>
      <dgm:spPr/>
      <dgm:t>
        <a:bodyPr/>
        <a:lstStyle/>
        <a:p>
          <a:endParaRPr lang="de-DE"/>
        </a:p>
      </dgm:t>
    </dgm:pt>
    <dgm:pt modelId="{EC60AEAA-74E9-0A42-93EA-0C43716BA793}" type="sibTrans" cxnId="{9C97DC78-2522-E349-9D16-47BA87B5F117}">
      <dgm:prSet/>
      <dgm:spPr/>
      <dgm:t>
        <a:bodyPr/>
        <a:lstStyle/>
        <a:p>
          <a:endParaRPr lang="de-DE"/>
        </a:p>
      </dgm:t>
    </dgm:pt>
    <dgm:pt modelId="{9B862917-BEF0-C548-806C-C52A30615EDD}">
      <dgm:prSet phldrT="[Text]" custT="1"/>
      <dgm:spPr/>
      <dgm:t>
        <a:bodyPr/>
        <a:lstStyle/>
        <a:p>
          <a:r>
            <a:rPr lang="en-US" sz="2000" dirty="0"/>
            <a:t>Discover what a terminal value is and learn about different methods to detect it.</a:t>
          </a:r>
          <a:endParaRPr lang="de-DE" sz="2000" dirty="0"/>
        </a:p>
      </dgm:t>
    </dgm:pt>
    <dgm:pt modelId="{9189C571-DEB6-1E46-9D28-EB017FBB5053}" type="parTrans" cxnId="{A67239F4-4567-9D4D-A57E-8542B78F2CAF}">
      <dgm:prSet/>
      <dgm:spPr/>
      <dgm:t>
        <a:bodyPr/>
        <a:lstStyle/>
        <a:p>
          <a:endParaRPr lang="de-DE"/>
        </a:p>
      </dgm:t>
    </dgm:pt>
    <dgm:pt modelId="{C96A5F75-4127-B743-AE58-4F92B58D6F71}" type="sibTrans" cxnId="{A67239F4-4567-9D4D-A57E-8542B78F2CAF}">
      <dgm:prSet/>
      <dgm:spPr/>
      <dgm:t>
        <a:bodyPr/>
        <a:lstStyle/>
        <a:p>
          <a:endParaRPr lang="de-DE"/>
        </a:p>
      </dgm:t>
    </dgm:pt>
    <dgm:pt modelId="{6E907C53-9E4E-1649-AA79-AB2666876326}">
      <dgm:prSet custT="1"/>
      <dgm:spPr/>
      <dgm:t>
        <a:bodyPr/>
        <a:lstStyle/>
        <a:p>
          <a:r>
            <a:rPr lang="en-US" sz="2000" dirty="0"/>
            <a:t>Understand and determine the weighted average cost of capital (WACC) with the components (risk-free rate, equity or market risk premium, beta, cost of debt, taxes).</a:t>
          </a:r>
          <a:endParaRPr lang="de-DE" sz="2000" dirty="0"/>
        </a:p>
      </dgm:t>
    </dgm:pt>
    <dgm:pt modelId="{5AAF4012-EE49-4D4A-BECA-E1EE6A68A1E9}" type="parTrans" cxnId="{0AF95A3B-70D9-6E49-9529-9DAF1F756979}">
      <dgm:prSet/>
      <dgm:spPr/>
      <dgm:t>
        <a:bodyPr/>
        <a:lstStyle/>
        <a:p>
          <a:endParaRPr lang="de-DE"/>
        </a:p>
      </dgm:t>
    </dgm:pt>
    <dgm:pt modelId="{48B8B9AE-1325-3949-A38E-F78B14DA67BD}" type="sibTrans" cxnId="{0AF95A3B-70D9-6E49-9529-9DAF1F756979}">
      <dgm:prSet/>
      <dgm:spPr/>
      <dgm:t>
        <a:bodyPr/>
        <a:lstStyle/>
        <a:p>
          <a:endParaRPr lang="de-DE"/>
        </a:p>
      </dgm:t>
    </dgm:pt>
    <dgm:pt modelId="{1839448A-CB26-EB49-8DDB-FDAD9B4F4344}" type="pres">
      <dgm:prSet presAssocID="{9906F835-FE3C-FF48-933C-4309F5294948}" presName="linear" presStyleCnt="0">
        <dgm:presLayoutVars>
          <dgm:dir/>
          <dgm:animLvl val="lvl"/>
          <dgm:resizeHandles val="exact"/>
        </dgm:presLayoutVars>
      </dgm:prSet>
      <dgm:spPr/>
    </dgm:pt>
    <dgm:pt modelId="{EE06FE83-56EF-164F-A78A-1D1138326E8E}" type="pres">
      <dgm:prSet presAssocID="{D413F0C7-887C-5F4A-8116-F2524BC78DB5}" presName="parentLin" presStyleCnt="0"/>
      <dgm:spPr/>
    </dgm:pt>
    <dgm:pt modelId="{5946CD56-5062-9D4D-A079-192DA7057B4A}" type="pres">
      <dgm:prSet presAssocID="{D413F0C7-887C-5F4A-8116-F2524BC78DB5}" presName="parentLeftMargin" presStyleLbl="node1" presStyleIdx="0" presStyleCnt="3"/>
      <dgm:spPr/>
    </dgm:pt>
    <dgm:pt modelId="{1CD608A8-D067-9348-B304-E0AEA12739D9}" type="pres">
      <dgm:prSet presAssocID="{D413F0C7-887C-5F4A-8116-F2524BC78DB5}" presName="parentText" presStyleLbl="node1" presStyleIdx="0" presStyleCnt="3" custScaleX="142406" custScaleY="399297">
        <dgm:presLayoutVars>
          <dgm:chMax val="0"/>
          <dgm:bulletEnabled val="1"/>
        </dgm:presLayoutVars>
      </dgm:prSet>
      <dgm:spPr/>
    </dgm:pt>
    <dgm:pt modelId="{F6A6458E-DC86-ED4C-860F-BA713CBA6B80}" type="pres">
      <dgm:prSet presAssocID="{D413F0C7-887C-5F4A-8116-F2524BC78DB5}" presName="negativeSpace" presStyleCnt="0"/>
      <dgm:spPr/>
    </dgm:pt>
    <dgm:pt modelId="{ABFF867A-3A10-B74C-AB11-03546FB48E20}" type="pres">
      <dgm:prSet presAssocID="{D413F0C7-887C-5F4A-8116-F2524BC78DB5}" presName="childText" presStyleLbl="conFgAcc1" presStyleIdx="0" presStyleCnt="3">
        <dgm:presLayoutVars>
          <dgm:bulletEnabled val="1"/>
        </dgm:presLayoutVars>
      </dgm:prSet>
      <dgm:spPr/>
    </dgm:pt>
    <dgm:pt modelId="{B1E31947-BF58-E641-9F1E-2AC623728AA7}" type="pres">
      <dgm:prSet presAssocID="{EC60AEAA-74E9-0A42-93EA-0C43716BA793}" presName="spaceBetweenRectangles" presStyleCnt="0"/>
      <dgm:spPr/>
    </dgm:pt>
    <dgm:pt modelId="{B3BB7143-AE29-C24B-802C-E9A6AF0AEB32}" type="pres">
      <dgm:prSet presAssocID="{6E907C53-9E4E-1649-AA79-AB2666876326}" presName="parentLin" presStyleCnt="0"/>
      <dgm:spPr/>
    </dgm:pt>
    <dgm:pt modelId="{28762FE1-4AF9-A542-A542-2D63A8945896}" type="pres">
      <dgm:prSet presAssocID="{6E907C53-9E4E-1649-AA79-AB2666876326}" presName="parentLeftMargin" presStyleLbl="node1" presStyleIdx="0" presStyleCnt="3"/>
      <dgm:spPr/>
    </dgm:pt>
    <dgm:pt modelId="{ECFC47DC-8441-3646-A73C-3D0950981B63}" type="pres">
      <dgm:prSet presAssocID="{6E907C53-9E4E-1649-AA79-AB2666876326}" presName="parentText" presStyleLbl="node1" presStyleIdx="1" presStyleCnt="3" custScaleX="140228" custScaleY="425006">
        <dgm:presLayoutVars>
          <dgm:chMax val="0"/>
          <dgm:bulletEnabled val="1"/>
        </dgm:presLayoutVars>
      </dgm:prSet>
      <dgm:spPr/>
    </dgm:pt>
    <dgm:pt modelId="{909BE903-57E2-0B48-9D41-070C558F2104}" type="pres">
      <dgm:prSet presAssocID="{6E907C53-9E4E-1649-AA79-AB2666876326}" presName="negativeSpace" presStyleCnt="0"/>
      <dgm:spPr/>
    </dgm:pt>
    <dgm:pt modelId="{DC7EE983-F47B-B84B-916B-529CC178C4E5}" type="pres">
      <dgm:prSet presAssocID="{6E907C53-9E4E-1649-AA79-AB2666876326}" presName="childText" presStyleLbl="conFgAcc1" presStyleIdx="1" presStyleCnt="3">
        <dgm:presLayoutVars>
          <dgm:bulletEnabled val="1"/>
        </dgm:presLayoutVars>
      </dgm:prSet>
      <dgm:spPr/>
    </dgm:pt>
    <dgm:pt modelId="{1630AF74-0BDE-934C-8073-42CBE6DAD897}" type="pres">
      <dgm:prSet presAssocID="{48B8B9AE-1325-3949-A38E-F78B14DA67BD}" presName="spaceBetweenRectangles" presStyleCnt="0"/>
      <dgm:spPr/>
    </dgm:pt>
    <dgm:pt modelId="{24A4762D-4171-644C-8654-CCD7D5AD2A98}" type="pres">
      <dgm:prSet presAssocID="{9B862917-BEF0-C548-806C-C52A30615EDD}" presName="parentLin" presStyleCnt="0"/>
      <dgm:spPr/>
    </dgm:pt>
    <dgm:pt modelId="{EB6260FE-96CB-BD4C-9B85-FB9BFE5D14BC}" type="pres">
      <dgm:prSet presAssocID="{9B862917-BEF0-C548-806C-C52A30615EDD}" presName="parentLeftMargin" presStyleLbl="node1" presStyleIdx="1" presStyleCnt="3"/>
      <dgm:spPr/>
    </dgm:pt>
    <dgm:pt modelId="{AE3E21DD-148F-6D4E-9B3F-B1A29A1770E4}" type="pres">
      <dgm:prSet presAssocID="{9B862917-BEF0-C548-806C-C52A30615EDD}" presName="parentText" presStyleLbl="node1" presStyleIdx="2" presStyleCnt="3" custScaleX="142406" custScaleY="399297">
        <dgm:presLayoutVars>
          <dgm:chMax val="0"/>
          <dgm:bulletEnabled val="1"/>
        </dgm:presLayoutVars>
      </dgm:prSet>
      <dgm:spPr/>
    </dgm:pt>
    <dgm:pt modelId="{C00CD3E2-3D10-5940-842F-D84F7F1AD048}" type="pres">
      <dgm:prSet presAssocID="{9B862917-BEF0-C548-806C-C52A30615EDD}" presName="negativeSpace" presStyleCnt="0"/>
      <dgm:spPr/>
    </dgm:pt>
    <dgm:pt modelId="{51F9B153-E88A-B649-AC22-2DB68708763E}" type="pres">
      <dgm:prSet presAssocID="{9B862917-BEF0-C548-806C-C52A30615EDD}" presName="childText" presStyleLbl="conFgAcc1" presStyleIdx="2" presStyleCnt="3">
        <dgm:presLayoutVars>
          <dgm:bulletEnabled val="1"/>
        </dgm:presLayoutVars>
      </dgm:prSet>
      <dgm:spPr/>
    </dgm:pt>
  </dgm:ptLst>
  <dgm:cxnLst>
    <dgm:cxn modelId="{CD686E12-0BB0-0E48-AB54-B2CEFA67E146}" type="presOf" srcId="{6E907C53-9E4E-1649-AA79-AB2666876326}" destId="{28762FE1-4AF9-A542-A542-2D63A8945896}" srcOrd="0" destOrd="0" presId="urn:microsoft.com/office/officeart/2005/8/layout/list1"/>
    <dgm:cxn modelId="{E60BA216-7D3E-534D-983B-12A5EBF71892}" type="presOf" srcId="{9906F835-FE3C-FF48-933C-4309F5294948}" destId="{1839448A-CB26-EB49-8DDB-FDAD9B4F4344}" srcOrd="0" destOrd="0" presId="urn:microsoft.com/office/officeart/2005/8/layout/list1"/>
    <dgm:cxn modelId="{FCC1963A-127F-5840-BB7F-54DEEA22A166}" type="presOf" srcId="{D413F0C7-887C-5F4A-8116-F2524BC78DB5}" destId="{1CD608A8-D067-9348-B304-E0AEA12739D9}" srcOrd="1" destOrd="0" presId="urn:microsoft.com/office/officeart/2005/8/layout/list1"/>
    <dgm:cxn modelId="{0AF95A3B-70D9-6E49-9529-9DAF1F756979}" srcId="{9906F835-FE3C-FF48-933C-4309F5294948}" destId="{6E907C53-9E4E-1649-AA79-AB2666876326}" srcOrd="1" destOrd="0" parTransId="{5AAF4012-EE49-4D4A-BECA-E1EE6A68A1E9}" sibTransId="{48B8B9AE-1325-3949-A38E-F78B14DA67BD}"/>
    <dgm:cxn modelId="{9C97DC78-2522-E349-9D16-47BA87B5F117}" srcId="{9906F835-FE3C-FF48-933C-4309F5294948}" destId="{D413F0C7-887C-5F4A-8116-F2524BC78DB5}" srcOrd="0" destOrd="0" parTransId="{BD1AAB3F-5DB3-A74F-A8BC-4A8515F4A339}" sibTransId="{EC60AEAA-74E9-0A42-93EA-0C43716BA793}"/>
    <dgm:cxn modelId="{0F543094-4015-E94C-A071-54FA47851063}" type="presOf" srcId="{D413F0C7-887C-5F4A-8116-F2524BC78DB5}" destId="{5946CD56-5062-9D4D-A079-192DA7057B4A}" srcOrd="0" destOrd="0" presId="urn:microsoft.com/office/officeart/2005/8/layout/list1"/>
    <dgm:cxn modelId="{4544739F-F15F-3642-A7EE-DC9DD922DE18}" type="presOf" srcId="{9B862917-BEF0-C548-806C-C52A30615EDD}" destId="{EB6260FE-96CB-BD4C-9B85-FB9BFE5D14BC}" srcOrd="0" destOrd="0" presId="urn:microsoft.com/office/officeart/2005/8/layout/list1"/>
    <dgm:cxn modelId="{CE84D9C9-4575-D34E-AFC8-CC489D13669A}" type="presOf" srcId="{9B862917-BEF0-C548-806C-C52A30615EDD}" destId="{AE3E21DD-148F-6D4E-9B3F-B1A29A1770E4}" srcOrd="1" destOrd="0" presId="urn:microsoft.com/office/officeart/2005/8/layout/list1"/>
    <dgm:cxn modelId="{7C6BA4F1-620D-7844-9F94-778FD60B14DC}" type="presOf" srcId="{6E907C53-9E4E-1649-AA79-AB2666876326}" destId="{ECFC47DC-8441-3646-A73C-3D0950981B63}" srcOrd="1" destOrd="0" presId="urn:microsoft.com/office/officeart/2005/8/layout/list1"/>
    <dgm:cxn modelId="{A67239F4-4567-9D4D-A57E-8542B78F2CAF}" srcId="{9906F835-FE3C-FF48-933C-4309F5294948}" destId="{9B862917-BEF0-C548-806C-C52A30615EDD}" srcOrd="2" destOrd="0" parTransId="{9189C571-DEB6-1E46-9D28-EB017FBB5053}" sibTransId="{C96A5F75-4127-B743-AE58-4F92B58D6F71}"/>
    <dgm:cxn modelId="{61C3E6EF-9164-F948-B5CA-256FE1EE08C1}" type="presParOf" srcId="{1839448A-CB26-EB49-8DDB-FDAD9B4F4344}" destId="{EE06FE83-56EF-164F-A78A-1D1138326E8E}" srcOrd="0" destOrd="0" presId="urn:microsoft.com/office/officeart/2005/8/layout/list1"/>
    <dgm:cxn modelId="{DD3B5E6E-AC51-9E4B-8BDE-9BEEA3C6810F}" type="presParOf" srcId="{EE06FE83-56EF-164F-A78A-1D1138326E8E}" destId="{5946CD56-5062-9D4D-A079-192DA7057B4A}" srcOrd="0" destOrd="0" presId="urn:microsoft.com/office/officeart/2005/8/layout/list1"/>
    <dgm:cxn modelId="{49004927-8B05-314E-9274-EACF9E789539}" type="presParOf" srcId="{EE06FE83-56EF-164F-A78A-1D1138326E8E}" destId="{1CD608A8-D067-9348-B304-E0AEA12739D9}" srcOrd="1" destOrd="0" presId="urn:microsoft.com/office/officeart/2005/8/layout/list1"/>
    <dgm:cxn modelId="{4FC42E7A-5140-8C42-BAF5-1959CA1A611D}" type="presParOf" srcId="{1839448A-CB26-EB49-8DDB-FDAD9B4F4344}" destId="{F6A6458E-DC86-ED4C-860F-BA713CBA6B80}" srcOrd="1" destOrd="0" presId="urn:microsoft.com/office/officeart/2005/8/layout/list1"/>
    <dgm:cxn modelId="{75147ED3-BD93-F143-8ADB-DF482A70233B}" type="presParOf" srcId="{1839448A-CB26-EB49-8DDB-FDAD9B4F4344}" destId="{ABFF867A-3A10-B74C-AB11-03546FB48E20}" srcOrd="2" destOrd="0" presId="urn:microsoft.com/office/officeart/2005/8/layout/list1"/>
    <dgm:cxn modelId="{331C16F6-80B7-DB41-A419-1666106D033E}" type="presParOf" srcId="{1839448A-CB26-EB49-8DDB-FDAD9B4F4344}" destId="{B1E31947-BF58-E641-9F1E-2AC623728AA7}" srcOrd="3" destOrd="0" presId="urn:microsoft.com/office/officeart/2005/8/layout/list1"/>
    <dgm:cxn modelId="{BA21F9FC-3101-A14E-B118-56F38EDD781C}" type="presParOf" srcId="{1839448A-CB26-EB49-8DDB-FDAD9B4F4344}" destId="{B3BB7143-AE29-C24B-802C-E9A6AF0AEB32}" srcOrd="4" destOrd="0" presId="urn:microsoft.com/office/officeart/2005/8/layout/list1"/>
    <dgm:cxn modelId="{A320D7F1-E626-3F42-A983-BA0814655B9B}" type="presParOf" srcId="{B3BB7143-AE29-C24B-802C-E9A6AF0AEB32}" destId="{28762FE1-4AF9-A542-A542-2D63A8945896}" srcOrd="0" destOrd="0" presId="urn:microsoft.com/office/officeart/2005/8/layout/list1"/>
    <dgm:cxn modelId="{C102A337-675D-9D48-B4EF-BF72E999B4FE}" type="presParOf" srcId="{B3BB7143-AE29-C24B-802C-E9A6AF0AEB32}" destId="{ECFC47DC-8441-3646-A73C-3D0950981B63}" srcOrd="1" destOrd="0" presId="urn:microsoft.com/office/officeart/2005/8/layout/list1"/>
    <dgm:cxn modelId="{12108189-986B-7E46-B6FE-741ED195EB8C}" type="presParOf" srcId="{1839448A-CB26-EB49-8DDB-FDAD9B4F4344}" destId="{909BE903-57E2-0B48-9D41-070C558F2104}" srcOrd="5" destOrd="0" presId="urn:microsoft.com/office/officeart/2005/8/layout/list1"/>
    <dgm:cxn modelId="{ED0E226F-C12C-3946-AFB4-D6A14AC2EC59}" type="presParOf" srcId="{1839448A-CB26-EB49-8DDB-FDAD9B4F4344}" destId="{DC7EE983-F47B-B84B-916B-529CC178C4E5}" srcOrd="6" destOrd="0" presId="urn:microsoft.com/office/officeart/2005/8/layout/list1"/>
    <dgm:cxn modelId="{A14D55F2-1963-894A-9385-6632060306BE}" type="presParOf" srcId="{1839448A-CB26-EB49-8DDB-FDAD9B4F4344}" destId="{1630AF74-0BDE-934C-8073-42CBE6DAD897}" srcOrd="7" destOrd="0" presId="urn:microsoft.com/office/officeart/2005/8/layout/list1"/>
    <dgm:cxn modelId="{2C93CFA8-4535-DC41-8D4F-107AD94B5524}" type="presParOf" srcId="{1839448A-CB26-EB49-8DDB-FDAD9B4F4344}" destId="{24A4762D-4171-644C-8654-CCD7D5AD2A98}" srcOrd="8" destOrd="0" presId="urn:microsoft.com/office/officeart/2005/8/layout/list1"/>
    <dgm:cxn modelId="{053DC072-E97C-8F46-BF9D-08DC7FB39A6B}" type="presParOf" srcId="{24A4762D-4171-644C-8654-CCD7D5AD2A98}" destId="{EB6260FE-96CB-BD4C-9B85-FB9BFE5D14BC}" srcOrd="0" destOrd="0" presId="urn:microsoft.com/office/officeart/2005/8/layout/list1"/>
    <dgm:cxn modelId="{C353020F-8542-B547-9754-A367C0A1D7AE}" type="presParOf" srcId="{24A4762D-4171-644C-8654-CCD7D5AD2A98}" destId="{AE3E21DD-148F-6D4E-9B3F-B1A29A1770E4}" srcOrd="1" destOrd="0" presId="urn:microsoft.com/office/officeart/2005/8/layout/list1"/>
    <dgm:cxn modelId="{C632CDAF-85E4-4642-A9E6-BA147BBF2667}" type="presParOf" srcId="{1839448A-CB26-EB49-8DDB-FDAD9B4F4344}" destId="{C00CD3E2-3D10-5940-842F-D84F7F1AD048}" srcOrd="9" destOrd="0" presId="urn:microsoft.com/office/officeart/2005/8/layout/list1"/>
    <dgm:cxn modelId="{266AFA93-5C06-5847-9347-FF208F672635}" type="presParOf" srcId="{1839448A-CB26-EB49-8DDB-FDAD9B4F4344}" destId="{51F9B153-E88A-B649-AC22-2DB68708763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0177E12-D8CC-9848-93B1-445462D60681}"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de-DE"/>
        </a:p>
      </dgm:t>
    </dgm:pt>
    <dgm:pt modelId="{2D1B2CCF-C8B8-2644-9DA9-AA7427C9D3D4}">
      <dgm:prSet phldrT="[Text]"/>
      <dgm:spPr/>
      <dgm:t>
        <a:bodyPr/>
        <a:lstStyle/>
        <a:p>
          <a:r>
            <a:rPr lang="en-US" noProof="0" dirty="0"/>
            <a:t>Step 1</a:t>
          </a:r>
        </a:p>
      </dgm:t>
    </dgm:pt>
    <dgm:pt modelId="{418F1F32-4EAC-2443-B507-0DD37F697EAF}" type="parTrans" cxnId="{02A1B955-437B-0945-A108-4027ED4D6192}">
      <dgm:prSet/>
      <dgm:spPr/>
      <dgm:t>
        <a:bodyPr/>
        <a:lstStyle/>
        <a:p>
          <a:endParaRPr lang="en-US" noProof="0" dirty="0"/>
        </a:p>
      </dgm:t>
    </dgm:pt>
    <dgm:pt modelId="{74F94467-F224-2940-8870-55087D99DF97}" type="sibTrans" cxnId="{02A1B955-437B-0945-A108-4027ED4D6192}">
      <dgm:prSet/>
      <dgm:spPr/>
      <dgm:t>
        <a:bodyPr/>
        <a:lstStyle/>
        <a:p>
          <a:endParaRPr lang="en-US" noProof="0" dirty="0"/>
        </a:p>
      </dgm:t>
    </dgm:pt>
    <dgm:pt modelId="{7953BDB0-EDDA-8B40-A821-F2131F238610}">
      <dgm:prSet phldrT="[Text]"/>
      <dgm:spPr/>
      <dgm:t>
        <a:bodyPr/>
        <a:lstStyle/>
        <a:p>
          <a:r>
            <a:rPr lang="en-US" noProof="0" dirty="0"/>
            <a:t>Step 2</a:t>
          </a:r>
        </a:p>
      </dgm:t>
    </dgm:pt>
    <dgm:pt modelId="{19597803-C002-7E42-8B8B-CE69BB4F3238}" type="parTrans" cxnId="{83799F75-04D2-4F47-8CC2-90270FB4D82E}">
      <dgm:prSet/>
      <dgm:spPr/>
      <dgm:t>
        <a:bodyPr/>
        <a:lstStyle/>
        <a:p>
          <a:endParaRPr lang="en-US" noProof="0" dirty="0"/>
        </a:p>
      </dgm:t>
    </dgm:pt>
    <dgm:pt modelId="{96FA5136-C564-6E42-B17C-033663386F28}" type="sibTrans" cxnId="{83799F75-04D2-4F47-8CC2-90270FB4D82E}">
      <dgm:prSet/>
      <dgm:spPr/>
      <dgm:t>
        <a:bodyPr/>
        <a:lstStyle/>
        <a:p>
          <a:endParaRPr lang="en-US" noProof="0" dirty="0"/>
        </a:p>
      </dgm:t>
    </dgm:pt>
    <dgm:pt modelId="{866039F9-BEFB-A147-9783-D56679343A7F}">
      <dgm:prSet phldrT="[Text]"/>
      <dgm:spPr/>
      <dgm:t>
        <a:bodyPr/>
        <a:lstStyle/>
        <a:p>
          <a:r>
            <a:rPr lang="en-US" noProof="0" dirty="0"/>
            <a:t>Projection of Future Free Cash Flows</a:t>
          </a:r>
        </a:p>
      </dgm:t>
    </dgm:pt>
    <dgm:pt modelId="{1AF28886-C47D-4446-9827-2A970750F794}" type="parTrans" cxnId="{54A7B8DC-7C88-EE4A-9D53-77DC3B18BEBC}">
      <dgm:prSet/>
      <dgm:spPr/>
      <dgm:t>
        <a:bodyPr/>
        <a:lstStyle/>
        <a:p>
          <a:endParaRPr lang="en-US" noProof="0" dirty="0"/>
        </a:p>
      </dgm:t>
    </dgm:pt>
    <dgm:pt modelId="{0ED4EAA1-1FEB-3E48-8437-B3AF2FF4CFA4}" type="sibTrans" cxnId="{54A7B8DC-7C88-EE4A-9D53-77DC3B18BEBC}">
      <dgm:prSet/>
      <dgm:spPr/>
      <dgm:t>
        <a:bodyPr/>
        <a:lstStyle/>
        <a:p>
          <a:endParaRPr lang="en-US" noProof="0" dirty="0"/>
        </a:p>
      </dgm:t>
    </dgm:pt>
    <dgm:pt modelId="{292C1F36-8E05-724B-B256-2A6C6623B744}">
      <dgm:prSet phldrT="[Text]"/>
      <dgm:spPr/>
      <dgm:t>
        <a:bodyPr/>
        <a:lstStyle/>
        <a:p>
          <a:r>
            <a:rPr lang="en-US" noProof="0" dirty="0"/>
            <a:t>Step 3</a:t>
          </a:r>
        </a:p>
      </dgm:t>
    </dgm:pt>
    <dgm:pt modelId="{C5F95DEA-3228-B24B-8A5A-397CFA314A01}" type="parTrans" cxnId="{C76E754E-D188-E54A-9A0E-AE7830A91D98}">
      <dgm:prSet/>
      <dgm:spPr/>
      <dgm:t>
        <a:bodyPr/>
        <a:lstStyle/>
        <a:p>
          <a:endParaRPr lang="en-US" noProof="0" dirty="0"/>
        </a:p>
      </dgm:t>
    </dgm:pt>
    <dgm:pt modelId="{7352A5FC-4BBD-6F41-BD51-DD722F26F202}" type="sibTrans" cxnId="{C76E754E-D188-E54A-9A0E-AE7830A91D98}">
      <dgm:prSet/>
      <dgm:spPr/>
      <dgm:t>
        <a:bodyPr/>
        <a:lstStyle/>
        <a:p>
          <a:endParaRPr lang="en-US" noProof="0" dirty="0"/>
        </a:p>
      </dgm:t>
    </dgm:pt>
    <dgm:pt modelId="{A5D62CB4-36AF-9F43-A056-325CAE685C83}">
      <dgm:prSet phldrT="[Text]"/>
      <dgm:spPr/>
      <dgm:t>
        <a:bodyPr/>
        <a:lstStyle/>
        <a:p>
          <a:r>
            <a:rPr lang="en-US" noProof="0" dirty="0"/>
            <a:t>Estimation of Weighted Average Cost of Capital (WACC)</a:t>
          </a:r>
        </a:p>
      </dgm:t>
    </dgm:pt>
    <dgm:pt modelId="{EC90BB84-5307-1E45-AB6E-8D4C30A322D0}" type="parTrans" cxnId="{459C90BA-2903-1347-8630-E5634AA6F60E}">
      <dgm:prSet/>
      <dgm:spPr/>
      <dgm:t>
        <a:bodyPr/>
        <a:lstStyle/>
        <a:p>
          <a:endParaRPr lang="en-US" noProof="0" dirty="0"/>
        </a:p>
      </dgm:t>
    </dgm:pt>
    <dgm:pt modelId="{A463BC29-7839-9243-A1AA-0CF271A34B85}" type="sibTrans" cxnId="{459C90BA-2903-1347-8630-E5634AA6F60E}">
      <dgm:prSet/>
      <dgm:spPr/>
      <dgm:t>
        <a:bodyPr/>
        <a:lstStyle/>
        <a:p>
          <a:endParaRPr lang="en-US" noProof="0" dirty="0"/>
        </a:p>
      </dgm:t>
    </dgm:pt>
    <dgm:pt modelId="{707F0A95-0B87-3147-BF13-7129B1C98742}">
      <dgm:prSet phldrT="[Text]"/>
      <dgm:spPr/>
      <dgm:t>
        <a:bodyPr/>
        <a:lstStyle/>
        <a:p>
          <a:r>
            <a:rPr lang="en-US" noProof="0" dirty="0"/>
            <a:t>Step 4</a:t>
          </a:r>
        </a:p>
      </dgm:t>
    </dgm:pt>
    <dgm:pt modelId="{D87D125B-08A5-7D45-9F56-A2C2572EB9CF}" type="parTrans" cxnId="{FABB780C-D3FD-784B-B2EA-D552596D833D}">
      <dgm:prSet/>
      <dgm:spPr/>
      <dgm:t>
        <a:bodyPr/>
        <a:lstStyle/>
        <a:p>
          <a:endParaRPr lang="en-US" noProof="0" dirty="0"/>
        </a:p>
      </dgm:t>
    </dgm:pt>
    <dgm:pt modelId="{1F6C9A98-B5C8-0E49-9310-167918C4CCAE}" type="sibTrans" cxnId="{FABB780C-D3FD-784B-B2EA-D552596D833D}">
      <dgm:prSet/>
      <dgm:spPr/>
      <dgm:t>
        <a:bodyPr/>
        <a:lstStyle/>
        <a:p>
          <a:endParaRPr lang="en-US" noProof="0" dirty="0"/>
        </a:p>
      </dgm:t>
    </dgm:pt>
    <dgm:pt modelId="{537B4BA8-1067-A848-ABB6-13713DEEE131}">
      <dgm:prSet phldrT="[Text]"/>
      <dgm:spPr/>
      <dgm:t>
        <a:bodyPr/>
        <a:lstStyle/>
        <a:p>
          <a:r>
            <a:rPr lang="en-US" noProof="0" dirty="0"/>
            <a:t>Step 5</a:t>
          </a:r>
        </a:p>
      </dgm:t>
    </dgm:pt>
    <dgm:pt modelId="{9F4022DA-ECE8-A54B-AE87-FE2650B53E0B}" type="parTrans" cxnId="{1B97FF31-6127-704E-8BBE-AF50D9476326}">
      <dgm:prSet/>
      <dgm:spPr/>
      <dgm:t>
        <a:bodyPr/>
        <a:lstStyle/>
        <a:p>
          <a:endParaRPr lang="en-US" noProof="0" dirty="0"/>
        </a:p>
      </dgm:t>
    </dgm:pt>
    <dgm:pt modelId="{F28DAFB0-F6A4-2B49-9856-0D21C8FF0CC3}" type="sibTrans" cxnId="{1B97FF31-6127-704E-8BBE-AF50D9476326}">
      <dgm:prSet/>
      <dgm:spPr/>
      <dgm:t>
        <a:bodyPr/>
        <a:lstStyle/>
        <a:p>
          <a:endParaRPr lang="en-US" noProof="0" dirty="0"/>
        </a:p>
      </dgm:t>
    </dgm:pt>
    <dgm:pt modelId="{AEEEFAC6-6799-2641-8D2B-020FBB9D5883}">
      <dgm:prSet/>
      <dgm:spPr/>
      <dgm:t>
        <a:bodyPr/>
        <a:lstStyle/>
        <a:p>
          <a:r>
            <a:rPr lang="en-US" noProof="0" dirty="0"/>
            <a:t>Company Analysis (Historical Performance, Competitive Position, Value Chain Analysis, KPIs, Key Performance Drivers)</a:t>
          </a:r>
        </a:p>
      </dgm:t>
    </dgm:pt>
    <dgm:pt modelId="{9DC5C6AF-01B2-6B47-BC42-B810E162FF95}" type="parTrans" cxnId="{A8DB5DCE-226A-D04D-928B-67D69526A129}">
      <dgm:prSet/>
      <dgm:spPr/>
      <dgm:t>
        <a:bodyPr/>
        <a:lstStyle/>
        <a:p>
          <a:endParaRPr lang="en-US" noProof="0" dirty="0"/>
        </a:p>
      </dgm:t>
    </dgm:pt>
    <dgm:pt modelId="{99D0A3B0-56EA-5249-BBCD-D4B3702F9225}" type="sibTrans" cxnId="{A8DB5DCE-226A-D04D-928B-67D69526A129}">
      <dgm:prSet/>
      <dgm:spPr/>
      <dgm:t>
        <a:bodyPr/>
        <a:lstStyle/>
        <a:p>
          <a:endParaRPr lang="en-US" noProof="0" dirty="0"/>
        </a:p>
      </dgm:t>
    </dgm:pt>
    <dgm:pt modelId="{A39C65D9-5627-3840-8129-F84847CF769A}">
      <dgm:prSet phldrT="[Text]"/>
      <dgm:spPr/>
      <dgm:t>
        <a:bodyPr/>
        <a:lstStyle/>
        <a:p>
          <a:r>
            <a:rPr lang="en-US" noProof="0" dirty="0"/>
            <a:t>Calculation of Terminal Value</a:t>
          </a:r>
        </a:p>
      </dgm:t>
    </dgm:pt>
    <dgm:pt modelId="{9774FDD1-59C4-7249-8A72-5F1A2F43B3FB}" type="parTrans" cxnId="{2ED041B0-E714-6645-8910-8743BBE2AC9B}">
      <dgm:prSet/>
      <dgm:spPr/>
      <dgm:t>
        <a:bodyPr/>
        <a:lstStyle/>
        <a:p>
          <a:endParaRPr lang="en-US" noProof="0" dirty="0"/>
        </a:p>
      </dgm:t>
    </dgm:pt>
    <dgm:pt modelId="{57C6E021-8D23-F547-992E-0BABBF62CDA1}" type="sibTrans" cxnId="{2ED041B0-E714-6645-8910-8743BBE2AC9B}">
      <dgm:prSet/>
      <dgm:spPr/>
      <dgm:t>
        <a:bodyPr/>
        <a:lstStyle/>
        <a:p>
          <a:endParaRPr lang="en-US" noProof="0" dirty="0"/>
        </a:p>
      </dgm:t>
    </dgm:pt>
    <dgm:pt modelId="{E1BA22D5-6B60-6D4E-9C1B-F6578E385789}">
      <dgm:prSet phldrT="[Text]"/>
      <dgm:spPr/>
      <dgm:t>
        <a:bodyPr/>
        <a:lstStyle/>
        <a:p>
          <a:r>
            <a:rPr lang="en-US" noProof="0" dirty="0"/>
            <a:t>Computation of Present Values, Derivation of a Range of Enterprise Values, Sensitivity, Scenario and/or Simulation Analysis</a:t>
          </a:r>
        </a:p>
      </dgm:t>
    </dgm:pt>
    <dgm:pt modelId="{D089E949-2BB3-A84B-91CC-C77A8F463F2C}" type="parTrans" cxnId="{FFB32A6C-0F4D-D141-9574-4B3AEDF5B0C4}">
      <dgm:prSet/>
      <dgm:spPr/>
      <dgm:t>
        <a:bodyPr/>
        <a:lstStyle/>
        <a:p>
          <a:endParaRPr lang="en-US" noProof="0" dirty="0"/>
        </a:p>
      </dgm:t>
    </dgm:pt>
    <dgm:pt modelId="{E294290A-F83D-7B44-8D6A-F5457E29ACEE}" type="sibTrans" cxnId="{FFB32A6C-0F4D-D141-9574-4B3AEDF5B0C4}">
      <dgm:prSet/>
      <dgm:spPr/>
      <dgm:t>
        <a:bodyPr/>
        <a:lstStyle/>
        <a:p>
          <a:endParaRPr lang="en-US" noProof="0" dirty="0"/>
        </a:p>
      </dgm:t>
    </dgm:pt>
    <dgm:pt modelId="{AF60E728-5E5E-6449-AB99-035B05998747}" type="pres">
      <dgm:prSet presAssocID="{80177E12-D8CC-9848-93B1-445462D60681}" presName="linearFlow" presStyleCnt="0">
        <dgm:presLayoutVars>
          <dgm:dir/>
          <dgm:animLvl val="lvl"/>
          <dgm:resizeHandles val="exact"/>
        </dgm:presLayoutVars>
      </dgm:prSet>
      <dgm:spPr/>
    </dgm:pt>
    <dgm:pt modelId="{AD53A527-D788-2941-BF5E-D6BE9D7C62C1}" type="pres">
      <dgm:prSet presAssocID="{2D1B2CCF-C8B8-2644-9DA9-AA7427C9D3D4}" presName="composite" presStyleCnt="0"/>
      <dgm:spPr/>
    </dgm:pt>
    <dgm:pt modelId="{E79AD239-FD05-F646-B6D9-12FDE1048213}" type="pres">
      <dgm:prSet presAssocID="{2D1B2CCF-C8B8-2644-9DA9-AA7427C9D3D4}" presName="parentText" presStyleLbl="alignNode1" presStyleIdx="0" presStyleCnt="5">
        <dgm:presLayoutVars>
          <dgm:chMax val="1"/>
          <dgm:bulletEnabled val="1"/>
        </dgm:presLayoutVars>
      </dgm:prSet>
      <dgm:spPr/>
    </dgm:pt>
    <dgm:pt modelId="{1442D8B2-1537-924D-8BF8-120CD9CEA1BA}" type="pres">
      <dgm:prSet presAssocID="{2D1B2CCF-C8B8-2644-9DA9-AA7427C9D3D4}" presName="descendantText" presStyleLbl="alignAcc1" presStyleIdx="0" presStyleCnt="5">
        <dgm:presLayoutVars>
          <dgm:bulletEnabled val="1"/>
        </dgm:presLayoutVars>
      </dgm:prSet>
      <dgm:spPr/>
    </dgm:pt>
    <dgm:pt modelId="{38315824-005E-AD4D-B98A-22CF0F9EF9ED}" type="pres">
      <dgm:prSet presAssocID="{74F94467-F224-2940-8870-55087D99DF97}" presName="sp" presStyleCnt="0"/>
      <dgm:spPr/>
    </dgm:pt>
    <dgm:pt modelId="{AC1C64D3-817E-F148-B13B-BE4A9B48E68C}" type="pres">
      <dgm:prSet presAssocID="{7953BDB0-EDDA-8B40-A821-F2131F238610}" presName="composite" presStyleCnt="0"/>
      <dgm:spPr/>
    </dgm:pt>
    <dgm:pt modelId="{4DFF6E6C-B6E4-FA4D-92E8-7FA20BA5DEE3}" type="pres">
      <dgm:prSet presAssocID="{7953BDB0-EDDA-8B40-A821-F2131F238610}" presName="parentText" presStyleLbl="alignNode1" presStyleIdx="1" presStyleCnt="5">
        <dgm:presLayoutVars>
          <dgm:chMax val="1"/>
          <dgm:bulletEnabled val="1"/>
        </dgm:presLayoutVars>
      </dgm:prSet>
      <dgm:spPr/>
    </dgm:pt>
    <dgm:pt modelId="{957107B4-2703-A248-80B4-DC8C6C5D2942}" type="pres">
      <dgm:prSet presAssocID="{7953BDB0-EDDA-8B40-A821-F2131F238610}" presName="descendantText" presStyleLbl="alignAcc1" presStyleIdx="1" presStyleCnt="5">
        <dgm:presLayoutVars>
          <dgm:bulletEnabled val="1"/>
        </dgm:presLayoutVars>
      </dgm:prSet>
      <dgm:spPr/>
    </dgm:pt>
    <dgm:pt modelId="{E0073408-E375-6A41-B09F-CE1D3CEDB961}" type="pres">
      <dgm:prSet presAssocID="{96FA5136-C564-6E42-B17C-033663386F28}" presName="sp" presStyleCnt="0"/>
      <dgm:spPr/>
    </dgm:pt>
    <dgm:pt modelId="{A76B7F15-81E4-4A4C-AF80-D077EF795300}" type="pres">
      <dgm:prSet presAssocID="{292C1F36-8E05-724B-B256-2A6C6623B744}" presName="composite" presStyleCnt="0"/>
      <dgm:spPr/>
    </dgm:pt>
    <dgm:pt modelId="{68C6BBBC-B33B-B847-A7DC-66C57B0C6EE6}" type="pres">
      <dgm:prSet presAssocID="{292C1F36-8E05-724B-B256-2A6C6623B744}" presName="parentText" presStyleLbl="alignNode1" presStyleIdx="2" presStyleCnt="5">
        <dgm:presLayoutVars>
          <dgm:chMax val="1"/>
          <dgm:bulletEnabled val="1"/>
        </dgm:presLayoutVars>
      </dgm:prSet>
      <dgm:spPr/>
    </dgm:pt>
    <dgm:pt modelId="{46BA0692-AEC8-3F45-942A-99388B238447}" type="pres">
      <dgm:prSet presAssocID="{292C1F36-8E05-724B-B256-2A6C6623B744}" presName="descendantText" presStyleLbl="alignAcc1" presStyleIdx="2" presStyleCnt="5">
        <dgm:presLayoutVars>
          <dgm:bulletEnabled val="1"/>
        </dgm:presLayoutVars>
      </dgm:prSet>
      <dgm:spPr/>
    </dgm:pt>
    <dgm:pt modelId="{2BA925E3-BE4C-FB4E-BCAA-957A3F8866C4}" type="pres">
      <dgm:prSet presAssocID="{7352A5FC-4BBD-6F41-BD51-DD722F26F202}" presName="sp" presStyleCnt="0"/>
      <dgm:spPr/>
    </dgm:pt>
    <dgm:pt modelId="{4C89F6A8-C13F-8640-ACA9-03383BFF76AF}" type="pres">
      <dgm:prSet presAssocID="{707F0A95-0B87-3147-BF13-7129B1C98742}" presName="composite" presStyleCnt="0"/>
      <dgm:spPr/>
    </dgm:pt>
    <dgm:pt modelId="{2E9CE7FF-B64F-7B4E-B8D8-8D18F96DEB1B}" type="pres">
      <dgm:prSet presAssocID="{707F0A95-0B87-3147-BF13-7129B1C98742}" presName="parentText" presStyleLbl="alignNode1" presStyleIdx="3" presStyleCnt="5">
        <dgm:presLayoutVars>
          <dgm:chMax val="1"/>
          <dgm:bulletEnabled val="1"/>
        </dgm:presLayoutVars>
      </dgm:prSet>
      <dgm:spPr/>
    </dgm:pt>
    <dgm:pt modelId="{E0564286-34D0-CE45-9209-9361DB8B5D7E}" type="pres">
      <dgm:prSet presAssocID="{707F0A95-0B87-3147-BF13-7129B1C98742}" presName="descendantText" presStyleLbl="alignAcc1" presStyleIdx="3" presStyleCnt="5">
        <dgm:presLayoutVars>
          <dgm:bulletEnabled val="1"/>
        </dgm:presLayoutVars>
      </dgm:prSet>
      <dgm:spPr/>
    </dgm:pt>
    <dgm:pt modelId="{30A27375-874F-344B-B0EC-EE89430F4D6B}" type="pres">
      <dgm:prSet presAssocID="{1F6C9A98-B5C8-0E49-9310-167918C4CCAE}" presName="sp" presStyleCnt="0"/>
      <dgm:spPr/>
    </dgm:pt>
    <dgm:pt modelId="{7BEBD2E2-0EAC-154E-A5DF-01E2B0567720}" type="pres">
      <dgm:prSet presAssocID="{537B4BA8-1067-A848-ABB6-13713DEEE131}" presName="composite" presStyleCnt="0"/>
      <dgm:spPr/>
    </dgm:pt>
    <dgm:pt modelId="{613146AF-4B44-D24F-8A44-FBEBC353BF95}" type="pres">
      <dgm:prSet presAssocID="{537B4BA8-1067-A848-ABB6-13713DEEE131}" presName="parentText" presStyleLbl="alignNode1" presStyleIdx="4" presStyleCnt="5">
        <dgm:presLayoutVars>
          <dgm:chMax val="1"/>
          <dgm:bulletEnabled val="1"/>
        </dgm:presLayoutVars>
      </dgm:prSet>
      <dgm:spPr/>
    </dgm:pt>
    <dgm:pt modelId="{B94F647E-B11A-1A4D-922E-8EED8DC7FAF8}" type="pres">
      <dgm:prSet presAssocID="{537B4BA8-1067-A848-ABB6-13713DEEE131}" presName="descendantText" presStyleLbl="alignAcc1" presStyleIdx="4" presStyleCnt="5">
        <dgm:presLayoutVars>
          <dgm:bulletEnabled val="1"/>
        </dgm:presLayoutVars>
      </dgm:prSet>
      <dgm:spPr/>
    </dgm:pt>
  </dgm:ptLst>
  <dgm:cxnLst>
    <dgm:cxn modelId="{FABB780C-D3FD-784B-B2EA-D552596D833D}" srcId="{80177E12-D8CC-9848-93B1-445462D60681}" destId="{707F0A95-0B87-3147-BF13-7129B1C98742}" srcOrd="3" destOrd="0" parTransId="{D87D125B-08A5-7D45-9F56-A2C2572EB9CF}" sibTransId="{1F6C9A98-B5C8-0E49-9310-167918C4CCAE}"/>
    <dgm:cxn modelId="{76A22B0E-B94A-1746-8F06-0246D13AF0B4}" type="presOf" srcId="{E1BA22D5-6B60-6D4E-9C1B-F6578E385789}" destId="{B94F647E-B11A-1A4D-922E-8EED8DC7FAF8}" srcOrd="0" destOrd="0" presId="urn:microsoft.com/office/officeart/2005/8/layout/chevron2"/>
    <dgm:cxn modelId="{9CCF2A11-ED9A-0C4A-80C4-897366AD4025}" type="presOf" srcId="{707F0A95-0B87-3147-BF13-7129B1C98742}" destId="{2E9CE7FF-B64F-7B4E-B8D8-8D18F96DEB1B}" srcOrd="0" destOrd="0" presId="urn:microsoft.com/office/officeart/2005/8/layout/chevron2"/>
    <dgm:cxn modelId="{6A187025-0EC4-F342-9972-78C192FF45B6}" type="presOf" srcId="{2D1B2CCF-C8B8-2644-9DA9-AA7427C9D3D4}" destId="{E79AD239-FD05-F646-B6D9-12FDE1048213}" srcOrd="0" destOrd="0" presId="urn:microsoft.com/office/officeart/2005/8/layout/chevron2"/>
    <dgm:cxn modelId="{C0396D27-1A9F-4E4E-826A-86CE262B451F}" type="presOf" srcId="{7953BDB0-EDDA-8B40-A821-F2131F238610}" destId="{4DFF6E6C-B6E4-FA4D-92E8-7FA20BA5DEE3}" srcOrd="0" destOrd="0" presId="urn:microsoft.com/office/officeart/2005/8/layout/chevron2"/>
    <dgm:cxn modelId="{1B97FF31-6127-704E-8BBE-AF50D9476326}" srcId="{80177E12-D8CC-9848-93B1-445462D60681}" destId="{537B4BA8-1067-A848-ABB6-13713DEEE131}" srcOrd="4" destOrd="0" parTransId="{9F4022DA-ECE8-A54B-AE87-FE2650B53E0B}" sibTransId="{F28DAFB0-F6A4-2B49-9856-0D21C8FF0CC3}"/>
    <dgm:cxn modelId="{8F94003F-BA91-2548-8B25-1EF126C79CF5}" type="presOf" srcId="{A39C65D9-5627-3840-8129-F84847CF769A}" destId="{E0564286-34D0-CE45-9209-9361DB8B5D7E}" srcOrd="0" destOrd="0" presId="urn:microsoft.com/office/officeart/2005/8/layout/chevron2"/>
    <dgm:cxn modelId="{FFB32A6C-0F4D-D141-9574-4B3AEDF5B0C4}" srcId="{537B4BA8-1067-A848-ABB6-13713DEEE131}" destId="{E1BA22D5-6B60-6D4E-9C1B-F6578E385789}" srcOrd="0" destOrd="0" parTransId="{D089E949-2BB3-A84B-91CC-C77A8F463F2C}" sibTransId="{E294290A-F83D-7B44-8D6A-F5457E29ACEE}"/>
    <dgm:cxn modelId="{C76E754E-D188-E54A-9A0E-AE7830A91D98}" srcId="{80177E12-D8CC-9848-93B1-445462D60681}" destId="{292C1F36-8E05-724B-B256-2A6C6623B744}" srcOrd="2" destOrd="0" parTransId="{C5F95DEA-3228-B24B-8A5A-397CFA314A01}" sibTransId="{7352A5FC-4BBD-6F41-BD51-DD722F26F202}"/>
    <dgm:cxn modelId="{83799F75-04D2-4F47-8CC2-90270FB4D82E}" srcId="{80177E12-D8CC-9848-93B1-445462D60681}" destId="{7953BDB0-EDDA-8B40-A821-F2131F238610}" srcOrd="1" destOrd="0" parTransId="{19597803-C002-7E42-8B8B-CE69BB4F3238}" sibTransId="{96FA5136-C564-6E42-B17C-033663386F28}"/>
    <dgm:cxn modelId="{02A1B955-437B-0945-A108-4027ED4D6192}" srcId="{80177E12-D8CC-9848-93B1-445462D60681}" destId="{2D1B2CCF-C8B8-2644-9DA9-AA7427C9D3D4}" srcOrd="0" destOrd="0" parTransId="{418F1F32-4EAC-2443-B507-0DD37F697EAF}" sibTransId="{74F94467-F224-2940-8870-55087D99DF97}"/>
    <dgm:cxn modelId="{9A0DD889-6E18-BE40-98F0-DB2529A1D8C5}" type="presOf" srcId="{80177E12-D8CC-9848-93B1-445462D60681}" destId="{AF60E728-5E5E-6449-AB99-035B05998747}" srcOrd="0" destOrd="0" presId="urn:microsoft.com/office/officeart/2005/8/layout/chevron2"/>
    <dgm:cxn modelId="{603F749B-C315-184A-8E2F-400FD65E8DCA}" type="presOf" srcId="{A5D62CB4-36AF-9F43-A056-325CAE685C83}" destId="{46BA0692-AEC8-3F45-942A-99388B238447}" srcOrd="0" destOrd="0" presId="urn:microsoft.com/office/officeart/2005/8/layout/chevron2"/>
    <dgm:cxn modelId="{2ED041B0-E714-6645-8910-8743BBE2AC9B}" srcId="{707F0A95-0B87-3147-BF13-7129B1C98742}" destId="{A39C65D9-5627-3840-8129-F84847CF769A}" srcOrd="0" destOrd="0" parTransId="{9774FDD1-59C4-7249-8A72-5F1A2F43B3FB}" sibTransId="{57C6E021-8D23-F547-992E-0BABBF62CDA1}"/>
    <dgm:cxn modelId="{BE728FB8-64B0-BD43-8556-81A17E693D53}" type="presOf" srcId="{AEEEFAC6-6799-2641-8D2B-020FBB9D5883}" destId="{1442D8B2-1537-924D-8BF8-120CD9CEA1BA}" srcOrd="0" destOrd="0" presId="urn:microsoft.com/office/officeart/2005/8/layout/chevron2"/>
    <dgm:cxn modelId="{459C90BA-2903-1347-8630-E5634AA6F60E}" srcId="{292C1F36-8E05-724B-B256-2A6C6623B744}" destId="{A5D62CB4-36AF-9F43-A056-325CAE685C83}" srcOrd="0" destOrd="0" parTransId="{EC90BB84-5307-1E45-AB6E-8D4C30A322D0}" sibTransId="{A463BC29-7839-9243-A1AA-0CF271A34B85}"/>
    <dgm:cxn modelId="{A8DB5DCE-226A-D04D-928B-67D69526A129}" srcId="{2D1B2CCF-C8B8-2644-9DA9-AA7427C9D3D4}" destId="{AEEEFAC6-6799-2641-8D2B-020FBB9D5883}" srcOrd="0" destOrd="0" parTransId="{9DC5C6AF-01B2-6B47-BC42-B810E162FF95}" sibTransId="{99D0A3B0-56EA-5249-BBCD-D4B3702F9225}"/>
    <dgm:cxn modelId="{59C618D7-DE77-5C45-9299-CD8299AE4FEB}" type="presOf" srcId="{537B4BA8-1067-A848-ABB6-13713DEEE131}" destId="{613146AF-4B44-D24F-8A44-FBEBC353BF95}" srcOrd="0" destOrd="0" presId="urn:microsoft.com/office/officeart/2005/8/layout/chevron2"/>
    <dgm:cxn modelId="{54A7B8DC-7C88-EE4A-9D53-77DC3B18BEBC}" srcId="{7953BDB0-EDDA-8B40-A821-F2131F238610}" destId="{866039F9-BEFB-A147-9783-D56679343A7F}" srcOrd="0" destOrd="0" parTransId="{1AF28886-C47D-4446-9827-2A970750F794}" sibTransId="{0ED4EAA1-1FEB-3E48-8437-B3AF2FF4CFA4}"/>
    <dgm:cxn modelId="{5B2290E5-40A7-EA4B-9E26-0FDBF4479CF0}" type="presOf" srcId="{866039F9-BEFB-A147-9783-D56679343A7F}" destId="{957107B4-2703-A248-80B4-DC8C6C5D2942}" srcOrd="0" destOrd="0" presId="urn:microsoft.com/office/officeart/2005/8/layout/chevron2"/>
    <dgm:cxn modelId="{08F6C2F6-A5A0-1240-B6DD-34A618766267}" type="presOf" srcId="{292C1F36-8E05-724B-B256-2A6C6623B744}" destId="{68C6BBBC-B33B-B847-A7DC-66C57B0C6EE6}" srcOrd="0" destOrd="0" presId="urn:microsoft.com/office/officeart/2005/8/layout/chevron2"/>
    <dgm:cxn modelId="{A9E5AB05-7363-CA40-ABAF-D790DCECCDC1}" type="presParOf" srcId="{AF60E728-5E5E-6449-AB99-035B05998747}" destId="{AD53A527-D788-2941-BF5E-D6BE9D7C62C1}" srcOrd="0" destOrd="0" presId="urn:microsoft.com/office/officeart/2005/8/layout/chevron2"/>
    <dgm:cxn modelId="{A953A31E-9D88-6B4A-A7B8-7087F2164FC8}" type="presParOf" srcId="{AD53A527-D788-2941-BF5E-D6BE9D7C62C1}" destId="{E79AD239-FD05-F646-B6D9-12FDE1048213}" srcOrd="0" destOrd="0" presId="urn:microsoft.com/office/officeart/2005/8/layout/chevron2"/>
    <dgm:cxn modelId="{553ABDE3-129A-DB47-AD73-1952B176663E}" type="presParOf" srcId="{AD53A527-D788-2941-BF5E-D6BE9D7C62C1}" destId="{1442D8B2-1537-924D-8BF8-120CD9CEA1BA}" srcOrd="1" destOrd="0" presId="urn:microsoft.com/office/officeart/2005/8/layout/chevron2"/>
    <dgm:cxn modelId="{AD18D626-153E-AD46-9305-2B66BDE39C10}" type="presParOf" srcId="{AF60E728-5E5E-6449-AB99-035B05998747}" destId="{38315824-005E-AD4D-B98A-22CF0F9EF9ED}" srcOrd="1" destOrd="0" presId="urn:microsoft.com/office/officeart/2005/8/layout/chevron2"/>
    <dgm:cxn modelId="{9140BC3C-AAEB-1246-A1C3-FA65E4E3DE76}" type="presParOf" srcId="{AF60E728-5E5E-6449-AB99-035B05998747}" destId="{AC1C64D3-817E-F148-B13B-BE4A9B48E68C}" srcOrd="2" destOrd="0" presId="urn:microsoft.com/office/officeart/2005/8/layout/chevron2"/>
    <dgm:cxn modelId="{F112B3F4-DD53-8840-BC06-C35209A05596}" type="presParOf" srcId="{AC1C64D3-817E-F148-B13B-BE4A9B48E68C}" destId="{4DFF6E6C-B6E4-FA4D-92E8-7FA20BA5DEE3}" srcOrd="0" destOrd="0" presId="urn:microsoft.com/office/officeart/2005/8/layout/chevron2"/>
    <dgm:cxn modelId="{CFFB9778-E86D-1C4D-A1C7-1EBBA870595D}" type="presParOf" srcId="{AC1C64D3-817E-F148-B13B-BE4A9B48E68C}" destId="{957107B4-2703-A248-80B4-DC8C6C5D2942}" srcOrd="1" destOrd="0" presId="urn:microsoft.com/office/officeart/2005/8/layout/chevron2"/>
    <dgm:cxn modelId="{F7877929-3CAD-DA4F-8132-D9D268FDCF57}" type="presParOf" srcId="{AF60E728-5E5E-6449-AB99-035B05998747}" destId="{E0073408-E375-6A41-B09F-CE1D3CEDB961}" srcOrd="3" destOrd="0" presId="urn:microsoft.com/office/officeart/2005/8/layout/chevron2"/>
    <dgm:cxn modelId="{4C70560D-BD44-FC4E-958F-CDAD32F0EDB0}" type="presParOf" srcId="{AF60E728-5E5E-6449-AB99-035B05998747}" destId="{A76B7F15-81E4-4A4C-AF80-D077EF795300}" srcOrd="4" destOrd="0" presId="urn:microsoft.com/office/officeart/2005/8/layout/chevron2"/>
    <dgm:cxn modelId="{869350BB-9EC9-294A-A7CC-262EF00FFD2D}" type="presParOf" srcId="{A76B7F15-81E4-4A4C-AF80-D077EF795300}" destId="{68C6BBBC-B33B-B847-A7DC-66C57B0C6EE6}" srcOrd="0" destOrd="0" presId="urn:microsoft.com/office/officeart/2005/8/layout/chevron2"/>
    <dgm:cxn modelId="{7F66744D-0F58-BD43-A178-B163F4D7732F}" type="presParOf" srcId="{A76B7F15-81E4-4A4C-AF80-D077EF795300}" destId="{46BA0692-AEC8-3F45-942A-99388B238447}" srcOrd="1" destOrd="0" presId="urn:microsoft.com/office/officeart/2005/8/layout/chevron2"/>
    <dgm:cxn modelId="{D17F748F-FE8D-F243-B0A8-1075D9A32654}" type="presParOf" srcId="{AF60E728-5E5E-6449-AB99-035B05998747}" destId="{2BA925E3-BE4C-FB4E-BCAA-957A3F8866C4}" srcOrd="5" destOrd="0" presId="urn:microsoft.com/office/officeart/2005/8/layout/chevron2"/>
    <dgm:cxn modelId="{5BB40315-B16E-BD4E-B7A1-47C77355E583}" type="presParOf" srcId="{AF60E728-5E5E-6449-AB99-035B05998747}" destId="{4C89F6A8-C13F-8640-ACA9-03383BFF76AF}" srcOrd="6" destOrd="0" presId="urn:microsoft.com/office/officeart/2005/8/layout/chevron2"/>
    <dgm:cxn modelId="{BA6E6DCA-678B-9A41-9A51-119105FB4836}" type="presParOf" srcId="{4C89F6A8-C13F-8640-ACA9-03383BFF76AF}" destId="{2E9CE7FF-B64F-7B4E-B8D8-8D18F96DEB1B}" srcOrd="0" destOrd="0" presId="urn:microsoft.com/office/officeart/2005/8/layout/chevron2"/>
    <dgm:cxn modelId="{1B6EA1B3-02EE-AD43-A0C7-9514B988A590}" type="presParOf" srcId="{4C89F6A8-C13F-8640-ACA9-03383BFF76AF}" destId="{E0564286-34D0-CE45-9209-9361DB8B5D7E}" srcOrd="1" destOrd="0" presId="urn:microsoft.com/office/officeart/2005/8/layout/chevron2"/>
    <dgm:cxn modelId="{FD24E526-F14F-B147-877D-70E763AF3094}" type="presParOf" srcId="{AF60E728-5E5E-6449-AB99-035B05998747}" destId="{30A27375-874F-344B-B0EC-EE89430F4D6B}" srcOrd="7" destOrd="0" presId="urn:microsoft.com/office/officeart/2005/8/layout/chevron2"/>
    <dgm:cxn modelId="{BE080AFC-D381-6141-813C-39FC5D4BC269}" type="presParOf" srcId="{AF60E728-5E5E-6449-AB99-035B05998747}" destId="{7BEBD2E2-0EAC-154E-A5DF-01E2B0567720}" srcOrd="8" destOrd="0" presId="urn:microsoft.com/office/officeart/2005/8/layout/chevron2"/>
    <dgm:cxn modelId="{B1ED7C33-BED9-594B-9BB0-E7E0EC2229C6}" type="presParOf" srcId="{7BEBD2E2-0EAC-154E-A5DF-01E2B0567720}" destId="{613146AF-4B44-D24F-8A44-FBEBC353BF95}" srcOrd="0" destOrd="0" presId="urn:microsoft.com/office/officeart/2005/8/layout/chevron2"/>
    <dgm:cxn modelId="{13BB348D-8DEE-F745-8AD8-AA27FA20DDB4}" type="presParOf" srcId="{7BEBD2E2-0EAC-154E-A5DF-01E2B0567720}" destId="{B94F647E-B11A-1A4D-922E-8EED8DC7FAF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177E12-D8CC-9848-93B1-445462D60681}"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de-DE"/>
        </a:p>
      </dgm:t>
    </dgm:pt>
    <dgm:pt modelId="{2D1B2CCF-C8B8-2644-9DA9-AA7427C9D3D4}">
      <dgm:prSet phldrT="[Text]"/>
      <dgm:spPr/>
      <dgm:t>
        <a:bodyPr/>
        <a:lstStyle/>
        <a:p>
          <a:r>
            <a:rPr lang="en-US" noProof="0" dirty="0"/>
            <a:t>Step 1</a:t>
          </a:r>
        </a:p>
      </dgm:t>
    </dgm:pt>
    <dgm:pt modelId="{418F1F32-4EAC-2443-B507-0DD37F697EAF}" type="parTrans" cxnId="{02A1B955-437B-0945-A108-4027ED4D6192}">
      <dgm:prSet/>
      <dgm:spPr/>
      <dgm:t>
        <a:bodyPr/>
        <a:lstStyle/>
        <a:p>
          <a:endParaRPr lang="en-US" noProof="0" dirty="0"/>
        </a:p>
      </dgm:t>
    </dgm:pt>
    <dgm:pt modelId="{74F94467-F224-2940-8870-55087D99DF97}" type="sibTrans" cxnId="{02A1B955-437B-0945-A108-4027ED4D6192}">
      <dgm:prSet/>
      <dgm:spPr/>
      <dgm:t>
        <a:bodyPr/>
        <a:lstStyle/>
        <a:p>
          <a:endParaRPr lang="en-US" noProof="0" dirty="0"/>
        </a:p>
      </dgm:t>
    </dgm:pt>
    <dgm:pt modelId="{7953BDB0-EDDA-8B40-A821-F2131F238610}">
      <dgm:prSet phldrT="[Text]"/>
      <dgm:spPr/>
      <dgm:t>
        <a:bodyPr/>
        <a:lstStyle/>
        <a:p>
          <a:r>
            <a:rPr lang="en-US" noProof="0" dirty="0"/>
            <a:t>Step 2</a:t>
          </a:r>
        </a:p>
      </dgm:t>
    </dgm:pt>
    <dgm:pt modelId="{19597803-C002-7E42-8B8B-CE69BB4F3238}" type="parTrans" cxnId="{83799F75-04D2-4F47-8CC2-90270FB4D82E}">
      <dgm:prSet/>
      <dgm:spPr/>
      <dgm:t>
        <a:bodyPr/>
        <a:lstStyle/>
        <a:p>
          <a:endParaRPr lang="en-US" noProof="0" dirty="0"/>
        </a:p>
      </dgm:t>
    </dgm:pt>
    <dgm:pt modelId="{96FA5136-C564-6E42-B17C-033663386F28}" type="sibTrans" cxnId="{83799F75-04D2-4F47-8CC2-90270FB4D82E}">
      <dgm:prSet/>
      <dgm:spPr/>
      <dgm:t>
        <a:bodyPr/>
        <a:lstStyle/>
        <a:p>
          <a:endParaRPr lang="en-US" noProof="0" dirty="0"/>
        </a:p>
      </dgm:t>
    </dgm:pt>
    <dgm:pt modelId="{866039F9-BEFB-A147-9783-D56679343A7F}">
      <dgm:prSet phldrT="[Text]"/>
      <dgm:spPr>
        <a:solidFill>
          <a:schemeClr val="tx2">
            <a:lumMod val="50000"/>
            <a:lumOff val="50000"/>
            <a:alpha val="90000"/>
          </a:schemeClr>
        </a:solidFill>
      </dgm:spPr>
      <dgm:t>
        <a:bodyPr/>
        <a:lstStyle/>
        <a:p>
          <a:r>
            <a:rPr lang="en-US" noProof="0" dirty="0"/>
            <a:t>Projection of Future Free Cash Flows</a:t>
          </a:r>
        </a:p>
      </dgm:t>
    </dgm:pt>
    <dgm:pt modelId="{1AF28886-C47D-4446-9827-2A970750F794}" type="parTrans" cxnId="{54A7B8DC-7C88-EE4A-9D53-77DC3B18BEBC}">
      <dgm:prSet/>
      <dgm:spPr/>
      <dgm:t>
        <a:bodyPr/>
        <a:lstStyle/>
        <a:p>
          <a:endParaRPr lang="en-US" noProof="0" dirty="0"/>
        </a:p>
      </dgm:t>
    </dgm:pt>
    <dgm:pt modelId="{0ED4EAA1-1FEB-3E48-8437-B3AF2FF4CFA4}" type="sibTrans" cxnId="{54A7B8DC-7C88-EE4A-9D53-77DC3B18BEBC}">
      <dgm:prSet/>
      <dgm:spPr/>
      <dgm:t>
        <a:bodyPr/>
        <a:lstStyle/>
        <a:p>
          <a:endParaRPr lang="en-US" noProof="0" dirty="0"/>
        </a:p>
      </dgm:t>
    </dgm:pt>
    <dgm:pt modelId="{292C1F36-8E05-724B-B256-2A6C6623B744}">
      <dgm:prSet phldrT="[Text]"/>
      <dgm:spPr/>
      <dgm:t>
        <a:bodyPr/>
        <a:lstStyle/>
        <a:p>
          <a:r>
            <a:rPr lang="en-US" noProof="0" dirty="0"/>
            <a:t>Step 3</a:t>
          </a:r>
        </a:p>
      </dgm:t>
    </dgm:pt>
    <dgm:pt modelId="{C5F95DEA-3228-B24B-8A5A-397CFA314A01}" type="parTrans" cxnId="{C76E754E-D188-E54A-9A0E-AE7830A91D98}">
      <dgm:prSet/>
      <dgm:spPr/>
      <dgm:t>
        <a:bodyPr/>
        <a:lstStyle/>
        <a:p>
          <a:endParaRPr lang="en-US" noProof="0" dirty="0"/>
        </a:p>
      </dgm:t>
    </dgm:pt>
    <dgm:pt modelId="{7352A5FC-4BBD-6F41-BD51-DD722F26F202}" type="sibTrans" cxnId="{C76E754E-D188-E54A-9A0E-AE7830A91D98}">
      <dgm:prSet/>
      <dgm:spPr/>
      <dgm:t>
        <a:bodyPr/>
        <a:lstStyle/>
        <a:p>
          <a:endParaRPr lang="en-US" noProof="0" dirty="0"/>
        </a:p>
      </dgm:t>
    </dgm:pt>
    <dgm:pt modelId="{A5D62CB4-36AF-9F43-A056-325CAE685C83}">
      <dgm:prSet phldrT="[Text]"/>
      <dgm:spPr/>
      <dgm:t>
        <a:bodyPr/>
        <a:lstStyle/>
        <a:p>
          <a:r>
            <a:rPr lang="en-US" noProof="0" dirty="0"/>
            <a:t>Estimation of Weighted Average Cost of Capital (WACC)</a:t>
          </a:r>
        </a:p>
      </dgm:t>
    </dgm:pt>
    <dgm:pt modelId="{EC90BB84-5307-1E45-AB6E-8D4C30A322D0}" type="parTrans" cxnId="{459C90BA-2903-1347-8630-E5634AA6F60E}">
      <dgm:prSet/>
      <dgm:spPr/>
      <dgm:t>
        <a:bodyPr/>
        <a:lstStyle/>
        <a:p>
          <a:endParaRPr lang="en-US" noProof="0" dirty="0"/>
        </a:p>
      </dgm:t>
    </dgm:pt>
    <dgm:pt modelId="{A463BC29-7839-9243-A1AA-0CF271A34B85}" type="sibTrans" cxnId="{459C90BA-2903-1347-8630-E5634AA6F60E}">
      <dgm:prSet/>
      <dgm:spPr/>
      <dgm:t>
        <a:bodyPr/>
        <a:lstStyle/>
        <a:p>
          <a:endParaRPr lang="en-US" noProof="0" dirty="0"/>
        </a:p>
      </dgm:t>
    </dgm:pt>
    <dgm:pt modelId="{707F0A95-0B87-3147-BF13-7129B1C98742}">
      <dgm:prSet phldrT="[Text]"/>
      <dgm:spPr/>
      <dgm:t>
        <a:bodyPr/>
        <a:lstStyle/>
        <a:p>
          <a:r>
            <a:rPr lang="en-US" noProof="0" dirty="0"/>
            <a:t>Step 4</a:t>
          </a:r>
        </a:p>
      </dgm:t>
    </dgm:pt>
    <dgm:pt modelId="{D87D125B-08A5-7D45-9F56-A2C2572EB9CF}" type="parTrans" cxnId="{FABB780C-D3FD-784B-B2EA-D552596D833D}">
      <dgm:prSet/>
      <dgm:spPr/>
      <dgm:t>
        <a:bodyPr/>
        <a:lstStyle/>
        <a:p>
          <a:endParaRPr lang="en-US" noProof="0" dirty="0"/>
        </a:p>
      </dgm:t>
    </dgm:pt>
    <dgm:pt modelId="{1F6C9A98-B5C8-0E49-9310-167918C4CCAE}" type="sibTrans" cxnId="{FABB780C-D3FD-784B-B2EA-D552596D833D}">
      <dgm:prSet/>
      <dgm:spPr/>
      <dgm:t>
        <a:bodyPr/>
        <a:lstStyle/>
        <a:p>
          <a:endParaRPr lang="en-US" noProof="0" dirty="0"/>
        </a:p>
      </dgm:t>
    </dgm:pt>
    <dgm:pt modelId="{537B4BA8-1067-A848-ABB6-13713DEEE131}">
      <dgm:prSet phldrT="[Text]"/>
      <dgm:spPr/>
      <dgm:t>
        <a:bodyPr/>
        <a:lstStyle/>
        <a:p>
          <a:r>
            <a:rPr lang="en-US" noProof="0" dirty="0"/>
            <a:t>Step 5</a:t>
          </a:r>
        </a:p>
      </dgm:t>
    </dgm:pt>
    <dgm:pt modelId="{9F4022DA-ECE8-A54B-AE87-FE2650B53E0B}" type="parTrans" cxnId="{1B97FF31-6127-704E-8BBE-AF50D9476326}">
      <dgm:prSet/>
      <dgm:spPr/>
      <dgm:t>
        <a:bodyPr/>
        <a:lstStyle/>
        <a:p>
          <a:endParaRPr lang="en-US" noProof="0" dirty="0"/>
        </a:p>
      </dgm:t>
    </dgm:pt>
    <dgm:pt modelId="{F28DAFB0-F6A4-2B49-9856-0D21C8FF0CC3}" type="sibTrans" cxnId="{1B97FF31-6127-704E-8BBE-AF50D9476326}">
      <dgm:prSet/>
      <dgm:spPr/>
      <dgm:t>
        <a:bodyPr/>
        <a:lstStyle/>
        <a:p>
          <a:endParaRPr lang="en-US" noProof="0" dirty="0"/>
        </a:p>
      </dgm:t>
    </dgm:pt>
    <dgm:pt modelId="{AEEEFAC6-6799-2641-8D2B-020FBB9D5883}">
      <dgm:prSet/>
      <dgm:spPr/>
      <dgm:t>
        <a:bodyPr/>
        <a:lstStyle/>
        <a:p>
          <a:r>
            <a:rPr lang="en-US" noProof="0" dirty="0"/>
            <a:t>Company Analysis (Historical Performance, Competitive Position, Value Chain Analysis, KPIs, Key Performance Drivers)</a:t>
          </a:r>
        </a:p>
      </dgm:t>
    </dgm:pt>
    <dgm:pt modelId="{9DC5C6AF-01B2-6B47-BC42-B810E162FF95}" type="parTrans" cxnId="{A8DB5DCE-226A-D04D-928B-67D69526A129}">
      <dgm:prSet/>
      <dgm:spPr/>
      <dgm:t>
        <a:bodyPr/>
        <a:lstStyle/>
        <a:p>
          <a:endParaRPr lang="en-US" noProof="0" dirty="0"/>
        </a:p>
      </dgm:t>
    </dgm:pt>
    <dgm:pt modelId="{99D0A3B0-56EA-5249-BBCD-D4B3702F9225}" type="sibTrans" cxnId="{A8DB5DCE-226A-D04D-928B-67D69526A129}">
      <dgm:prSet/>
      <dgm:spPr/>
      <dgm:t>
        <a:bodyPr/>
        <a:lstStyle/>
        <a:p>
          <a:endParaRPr lang="en-US" noProof="0" dirty="0"/>
        </a:p>
      </dgm:t>
    </dgm:pt>
    <dgm:pt modelId="{A39C65D9-5627-3840-8129-F84847CF769A}">
      <dgm:prSet phldrT="[Text]"/>
      <dgm:spPr/>
      <dgm:t>
        <a:bodyPr/>
        <a:lstStyle/>
        <a:p>
          <a:r>
            <a:rPr lang="en-US" noProof="0" dirty="0"/>
            <a:t>Calculation of Terminal Value</a:t>
          </a:r>
        </a:p>
      </dgm:t>
    </dgm:pt>
    <dgm:pt modelId="{9774FDD1-59C4-7249-8A72-5F1A2F43B3FB}" type="parTrans" cxnId="{2ED041B0-E714-6645-8910-8743BBE2AC9B}">
      <dgm:prSet/>
      <dgm:spPr/>
      <dgm:t>
        <a:bodyPr/>
        <a:lstStyle/>
        <a:p>
          <a:endParaRPr lang="en-US" noProof="0" dirty="0"/>
        </a:p>
      </dgm:t>
    </dgm:pt>
    <dgm:pt modelId="{57C6E021-8D23-F547-992E-0BABBF62CDA1}" type="sibTrans" cxnId="{2ED041B0-E714-6645-8910-8743BBE2AC9B}">
      <dgm:prSet/>
      <dgm:spPr/>
      <dgm:t>
        <a:bodyPr/>
        <a:lstStyle/>
        <a:p>
          <a:endParaRPr lang="en-US" noProof="0" dirty="0"/>
        </a:p>
      </dgm:t>
    </dgm:pt>
    <dgm:pt modelId="{E1BA22D5-6B60-6D4E-9C1B-F6578E385789}">
      <dgm:prSet phldrT="[Text]"/>
      <dgm:spPr/>
      <dgm:t>
        <a:bodyPr/>
        <a:lstStyle/>
        <a:p>
          <a:r>
            <a:rPr lang="en-US" noProof="0" dirty="0"/>
            <a:t>Computation of Present Values, Derivation of a Range of Enterprise Values, Sensitivity, Scenario and/or Simulation Analysis</a:t>
          </a:r>
        </a:p>
      </dgm:t>
    </dgm:pt>
    <dgm:pt modelId="{D089E949-2BB3-A84B-91CC-C77A8F463F2C}" type="parTrans" cxnId="{FFB32A6C-0F4D-D141-9574-4B3AEDF5B0C4}">
      <dgm:prSet/>
      <dgm:spPr/>
      <dgm:t>
        <a:bodyPr/>
        <a:lstStyle/>
        <a:p>
          <a:endParaRPr lang="en-US" noProof="0" dirty="0"/>
        </a:p>
      </dgm:t>
    </dgm:pt>
    <dgm:pt modelId="{E294290A-F83D-7B44-8D6A-F5457E29ACEE}" type="sibTrans" cxnId="{FFB32A6C-0F4D-D141-9574-4B3AEDF5B0C4}">
      <dgm:prSet/>
      <dgm:spPr/>
      <dgm:t>
        <a:bodyPr/>
        <a:lstStyle/>
        <a:p>
          <a:endParaRPr lang="en-US" noProof="0" dirty="0"/>
        </a:p>
      </dgm:t>
    </dgm:pt>
    <dgm:pt modelId="{AF60E728-5E5E-6449-AB99-035B05998747}" type="pres">
      <dgm:prSet presAssocID="{80177E12-D8CC-9848-93B1-445462D60681}" presName="linearFlow" presStyleCnt="0">
        <dgm:presLayoutVars>
          <dgm:dir/>
          <dgm:animLvl val="lvl"/>
          <dgm:resizeHandles val="exact"/>
        </dgm:presLayoutVars>
      </dgm:prSet>
      <dgm:spPr/>
    </dgm:pt>
    <dgm:pt modelId="{AD53A527-D788-2941-BF5E-D6BE9D7C62C1}" type="pres">
      <dgm:prSet presAssocID="{2D1B2CCF-C8B8-2644-9DA9-AA7427C9D3D4}" presName="composite" presStyleCnt="0"/>
      <dgm:spPr/>
    </dgm:pt>
    <dgm:pt modelId="{E79AD239-FD05-F646-B6D9-12FDE1048213}" type="pres">
      <dgm:prSet presAssocID="{2D1B2CCF-C8B8-2644-9DA9-AA7427C9D3D4}" presName="parentText" presStyleLbl="alignNode1" presStyleIdx="0" presStyleCnt="5">
        <dgm:presLayoutVars>
          <dgm:chMax val="1"/>
          <dgm:bulletEnabled val="1"/>
        </dgm:presLayoutVars>
      </dgm:prSet>
      <dgm:spPr/>
    </dgm:pt>
    <dgm:pt modelId="{1442D8B2-1537-924D-8BF8-120CD9CEA1BA}" type="pres">
      <dgm:prSet presAssocID="{2D1B2CCF-C8B8-2644-9DA9-AA7427C9D3D4}" presName="descendantText" presStyleLbl="alignAcc1" presStyleIdx="0" presStyleCnt="5">
        <dgm:presLayoutVars>
          <dgm:bulletEnabled val="1"/>
        </dgm:presLayoutVars>
      </dgm:prSet>
      <dgm:spPr/>
    </dgm:pt>
    <dgm:pt modelId="{38315824-005E-AD4D-B98A-22CF0F9EF9ED}" type="pres">
      <dgm:prSet presAssocID="{74F94467-F224-2940-8870-55087D99DF97}" presName="sp" presStyleCnt="0"/>
      <dgm:spPr/>
    </dgm:pt>
    <dgm:pt modelId="{AC1C64D3-817E-F148-B13B-BE4A9B48E68C}" type="pres">
      <dgm:prSet presAssocID="{7953BDB0-EDDA-8B40-A821-F2131F238610}" presName="composite" presStyleCnt="0"/>
      <dgm:spPr/>
    </dgm:pt>
    <dgm:pt modelId="{4DFF6E6C-B6E4-FA4D-92E8-7FA20BA5DEE3}" type="pres">
      <dgm:prSet presAssocID="{7953BDB0-EDDA-8B40-A821-F2131F238610}" presName="parentText" presStyleLbl="alignNode1" presStyleIdx="1" presStyleCnt="5">
        <dgm:presLayoutVars>
          <dgm:chMax val="1"/>
          <dgm:bulletEnabled val="1"/>
        </dgm:presLayoutVars>
      </dgm:prSet>
      <dgm:spPr/>
    </dgm:pt>
    <dgm:pt modelId="{957107B4-2703-A248-80B4-DC8C6C5D2942}" type="pres">
      <dgm:prSet presAssocID="{7953BDB0-EDDA-8B40-A821-F2131F238610}" presName="descendantText" presStyleLbl="alignAcc1" presStyleIdx="1" presStyleCnt="5">
        <dgm:presLayoutVars>
          <dgm:bulletEnabled val="1"/>
        </dgm:presLayoutVars>
      </dgm:prSet>
      <dgm:spPr/>
    </dgm:pt>
    <dgm:pt modelId="{E0073408-E375-6A41-B09F-CE1D3CEDB961}" type="pres">
      <dgm:prSet presAssocID="{96FA5136-C564-6E42-B17C-033663386F28}" presName="sp" presStyleCnt="0"/>
      <dgm:spPr/>
    </dgm:pt>
    <dgm:pt modelId="{A76B7F15-81E4-4A4C-AF80-D077EF795300}" type="pres">
      <dgm:prSet presAssocID="{292C1F36-8E05-724B-B256-2A6C6623B744}" presName="composite" presStyleCnt="0"/>
      <dgm:spPr/>
    </dgm:pt>
    <dgm:pt modelId="{68C6BBBC-B33B-B847-A7DC-66C57B0C6EE6}" type="pres">
      <dgm:prSet presAssocID="{292C1F36-8E05-724B-B256-2A6C6623B744}" presName="parentText" presStyleLbl="alignNode1" presStyleIdx="2" presStyleCnt="5">
        <dgm:presLayoutVars>
          <dgm:chMax val="1"/>
          <dgm:bulletEnabled val="1"/>
        </dgm:presLayoutVars>
      </dgm:prSet>
      <dgm:spPr/>
    </dgm:pt>
    <dgm:pt modelId="{46BA0692-AEC8-3F45-942A-99388B238447}" type="pres">
      <dgm:prSet presAssocID="{292C1F36-8E05-724B-B256-2A6C6623B744}" presName="descendantText" presStyleLbl="alignAcc1" presStyleIdx="2" presStyleCnt="5">
        <dgm:presLayoutVars>
          <dgm:bulletEnabled val="1"/>
        </dgm:presLayoutVars>
      </dgm:prSet>
      <dgm:spPr/>
    </dgm:pt>
    <dgm:pt modelId="{2BA925E3-BE4C-FB4E-BCAA-957A3F8866C4}" type="pres">
      <dgm:prSet presAssocID="{7352A5FC-4BBD-6F41-BD51-DD722F26F202}" presName="sp" presStyleCnt="0"/>
      <dgm:spPr/>
    </dgm:pt>
    <dgm:pt modelId="{4C89F6A8-C13F-8640-ACA9-03383BFF76AF}" type="pres">
      <dgm:prSet presAssocID="{707F0A95-0B87-3147-BF13-7129B1C98742}" presName="composite" presStyleCnt="0"/>
      <dgm:spPr/>
    </dgm:pt>
    <dgm:pt modelId="{2E9CE7FF-B64F-7B4E-B8D8-8D18F96DEB1B}" type="pres">
      <dgm:prSet presAssocID="{707F0A95-0B87-3147-BF13-7129B1C98742}" presName="parentText" presStyleLbl="alignNode1" presStyleIdx="3" presStyleCnt="5">
        <dgm:presLayoutVars>
          <dgm:chMax val="1"/>
          <dgm:bulletEnabled val="1"/>
        </dgm:presLayoutVars>
      </dgm:prSet>
      <dgm:spPr/>
    </dgm:pt>
    <dgm:pt modelId="{E0564286-34D0-CE45-9209-9361DB8B5D7E}" type="pres">
      <dgm:prSet presAssocID="{707F0A95-0B87-3147-BF13-7129B1C98742}" presName="descendantText" presStyleLbl="alignAcc1" presStyleIdx="3" presStyleCnt="5">
        <dgm:presLayoutVars>
          <dgm:bulletEnabled val="1"/>
        </dgm:presLayoutVars>
      </dgm:prSet>
      <dgm:spPr/>
    </dgm:pt>
    <dgm:pt modelId="{30A27375-874F-344B-B0EC-EE89430F4D6B}" type="pres">
      <dgm:prSet presAssocID="{1F6C9A98-B5C8-0E49-9310-167918C4CCAE}" presName="sp" presStyleCnt="0"/>
      <dgm:spPr/>
    </dgm:pt>
    <dgm:pt modelId="{7BEBD2E2-0EAC-154E-A5DF-01E2B0567720}" type="pres">
      <dgm:prSet presAssocID="{537B4BA8-1067-A848-ABB6-13713DEEE131}" presName="composite" presStyleCnt="0"/>
      <dgm:spPr/>
    </dgm:pt>
    <dgm:pt modelId="{613146AF-4B44-D24F-8A44-FBEBC353BF95}" type="pres">
      <dgm:prSet presAssocID="{537B4BA8-1067-A848-ABB6-13713DEEE131}" presName="parentText" presStyleLbl="alignNode1" presStyleIdx="4" presStyleCnt="5">
        <dgm:presLayoutVars>
          <dgm:chMax val="1"/>
          <dgm:bulletEnabled val="1"/>
        </dgm:presLayoutVars>
      </dgm:prSet>
      <dgm:spPr/>
    </dgm:pt>
    <dgm:pt modelId="{B94F647E-B11A-1A4D-922E-8EED8DC7FAF8}" type="pres">
      <dgm:prSet presAssocID="{537B4BA8-1067-A848-ABB6-13713DEEE131}" presName="descendantText" presStyleLbl="alignAcc1" presStyleIdx="4" presStyleCnt="5">
        <dgm:presLayoutVars>
          <dgm:bulletEnabled val="1"/>
        </dgm:presLayoutVars>
      </dgm:prSet>
      <dgm:spPr/>
    </dgm:pt>
  </dgm:ptLst>
  <dgm:cxnLst>
    <dgm:cxn modelId="{FABB780C-D3FD-784B-B2EA-D552596D833D}" srcId="{80177E12-D8CC-9848-93B1-445462D60681}" destId="{707F0A95-0B87-3147-BF13-7129B1C98742}" srcOrd="3" destOrd="0" parTransId="{D87D125B-08A5-7D45-9F56-A2C2572EB9CF}" sibTransId="{1F6C9A98-B5C8-0E49-9310-167918C4CCAE}"/>
    <dgm:cxn modelId="{1B97FF31-6127-704E-8BBE-AF50D9476326}" srcId="{80177E12-D8CC-9848-93B1-445462D60681}" destId="{537B4BA8-1067-A848-ABB6-13713DEEE131}" srcOrd="4" destOrd="0" parTransId="{9F4022DA-ECE8-A54B-AE87-FE2650B53E0B}" sibTransId="{F28DAFB0-F6A4-2B49-9856-0D21C8FF0CC3}"/>
    <dgm:cxn modelId="{0C893332-7040-B843-A58E-1DFD21551538}" type="presOf" srcId="{A5D62CB4-36AF-9F43-A056-325CAE685C83}" destId="{46BA0692-AEC8-3F45-942A-99388B238447}" srcOrd="0" destOrd="0" presId="urn:microsoft.com/office/officeart/2005/8/layout/chevron2"/>
    <dgm:cxn modelId="{D0F3B03B-0CC0-DF48-8D06-B8F5148D6C77}" type="presOf" srcId="{2D1B2CCF-C8B8-2644-9DA9-AA7427C9D3D4}" destId="{E79AD239-FD05-F646-B6D9-12FDE1048213}" srcOrd="0" destOrd="0" presId="urn:microsoft.com/office/officeart/2005/8/layout/chevron2"/>
    <dgm:cxn modelId="{FFB32A6C-0F4D-D141-9574-4B3AEDF5B0C4}" srcId="{537B4BA8-1067-A848-ABB6-13713DEEE131}" destId="{E1BA22D5-6B60-6D4E-9C1B-F6578E385789}" srcOrd="0" destOrd="0" parTransId="{D089E949-2BB3-A84B-91CC-C77A8F463F2C}" sibTransId="{E294290A-F83D-7B44-8D6A-F5457E29ACEE}"/>
    <dgm:cxn modelId="{C76E754E-D188-E54A-9A0E-AE7830A91D98}" srcId="{80177E12-D8CC-9848-93B1-445462D60681}" destId="{292C1F36-8E05-724B-B256-2A6C6623B744}" srcOrd="2" destOrd="0" parTransId="{C5F95DEA-3228-B24B-8A5A-397CFA314A01}" sibTransId="{7352A5FC-4BBD-6F41-BD51-DD722F26F202}"/>
    <dgm:cxn modelId="{83799F75-04D2-4F47-8CC2-90270FB4D82E}" srcId="{80177E12-D8CC-9848-93B1-445462D60681}" destId="{7953BDB0-EDDA-8B40-A821-F2131F238610}" srcOrd="1" destOrd="0" parTransId="{19597803-C002-7E42-8B8B-CE69BB4F3238}" sibTransId="{96FA5136-C564-6E42-B17C-033663386F28}"/>
    <dgm:cxn modelId="{02A1B955-437B-0945-A108-4027ED4D6192}" srcId="{80177E12-D8CC-9848-93B1-445462D60681}" destId="{2D1B2CCF-C8B8-2644-9DA9-AA7427C9D3D4}" srcOrd="0" destOrd="0" parTransId="{418F1F32-4EAC-2443-B507-0DD37F697EAF}" sibTransId="{74F94467-F224-2940-8870-55087D99DF97}"/>
    <dgm:cxn modelId="{A73D6859-291A-CD48-AAA9-66B1E446CC05}" type="presOf" srcId="{537B4BA8-1067-A848-ABB6-13713DEEE131}" destId="{613146AF-4B44-D24F-8A44-FBEBC353BF95}" srcOrd="0" destOrd="0" presId="urn:microsoft.com/office/officeart/2005/8/layout/chevron2"/>
    <dgm:cxn modelId="{A802837F-6D38-4C41-AB4C-0F5A5F18D474}" type="presOf" srcId="{866039F9-BEFB-A147-9783-D56679343A7F}" destId="{957107B4-2703-A248-80B4-DC8C6C5D2942}" srcOrd="0" destOrd="0" presId="urn:microsoft.com/office/officeart/2005/8/layout/chevron2"/>
    <dgm:cxn modelId="{694FFD7F-3B33-CD45-AC44-32553A52D7A6}" type="presOf" srcId="{A39C65D9-5627-3840-8129-F84847CF769A}" destId="{E0564286-34D0-CE45-9209-9361DB8B5D7E}" srcOrd="0" destOrd="0" presId="urn:microsoft.com/office/officeart/2005/8/layout/chevron2"/>
    <dgm:cxn modelId="{02F65080-C9D2-DD43-9EF1-97F1569DD662}" type="presOf" srcId="{292C1F36-8E05-724B-B256-2A6C6623B744}" destId="{68C6BBBC-B33B-B847-A7DC-66C57B0C6EE6}" srcOrd="0" destOrd="0" presId="urn:microsoft.com/office/officeart/2005/8/layout/chevron2"/>
    <dgm:cxn modelId="{AC7ECA8F-5553-3B43-BF2F-163CAF9603F4}" type="presOf" srcId="{707F0A95-0B87-3147-BF13-7129B1C98742}" destId="{2E9CE7FF-B64F-7B4E-B8D8-8D18F96DEB1B}" srcOrd="0" destOrd="0" presId="urn:microsoft.com/office/officeart/2005/8/layout/chevron2"/>
    <dgm:cxn modelId="{B2F03BB0-C15A-3548-8626-630BF2F89054}" type="presOf" srcId="{AEEEFAC6-6799-2641-8D2B-020FBB9D5883}" destId="{1442D8B2-1537-924D-8BF8-120CD9CEA1BA}" srcOrd="0" destOrd="0" presId="urn:microsoft.com/office/officeart/2005/8/layout/chevron2"/>
    <dgm:cxn modelId="{2ED041B0-E714-6645-8910-8743BBE2AC9B}" srcId="{707F0A95-0B87-3147-BF13-7129B1C98742}" destId="{A39C65D9-5627-3840-8129-F84847CF769A}" srcOrd="0" destOrd="0" parTransId="{9774FDD1-59C4-7249-8A72-5F1A2F43B3FB}" sibTransId="{57C6E021-8D23-F547-992E-0BABBF62CDA1}"/>
    <dgm:cxn modelId="{459C90BA-2903-1347-8630-E5634AA6F60E}" srcId="{292C1F36-8E05-724B-B256-2A6C6623B744}" destId="{A5D62CB4-36AF-9F43-A056-325CAE685C83}" srcOrd="0" destOrd="0" parTransId="{EC90BB84-5307-1E45-AB6E-8D4C30A322D0}" sibTransId="{A463BC29-7839-9243-A1AA-0CF271A34B85}"/>
    <dgm:cxn modelId="{1AD6FCCC-C728-094D-8697-153132C8EAFE}" type="presOf" srcId="{E1BA22D5-6B60-6D4E-9C1B-F6578E385789}" destId="{B94F647E-B11A-1A4D-922E-8EED8DC7FAF8}" srcOrd="0" destOrd="0" presId="urn:microsoft.com/office/officeart/2005/8/layout/chevron2"/>
    <dgm:cxn modelId="{A8DB5DCE-226A-D04D-928B-67D69526A129}" srcId="{2D1B2CCF-C8B8-2644-9DA9-AA7427C9D3D4}" destId="{AEEEFAC6-6799-2641-8D2B-020FBB9D5883}" srcOrd="0" destOrd="0" parTransId="{9DC5C6AF-01B2-6B47-BC42-B810E162FF95}" sibTransId="{99D0A3B0-56EA-5249-BBCD-D4B3702F9225}"/>
    <dgm:cxn modelId="{D6182AD5-93DC-8C41-A198-5FF6D0F23FDD}" type="presOf" srcId="{7953BDB0-EDDA-8B40-A821-F2131F238610}" destId="{4DFF6E6C-B6E4-FA4D-92E8-7FA20BA5DEE3}" srcOrd="0" destOrd="0" presId="urn:microsoft.com/office/officeart/2005/8/layout/chevron2"/>
    <dgm:cxn modelId="{54A7B8DC-7C88-EE4A-9D53-77DC3B18BEBC}" srcId="{7953BDB0-EDDA-8B40-A821-F2131F238610}" destId="{866039F9-BEFB-A147-9783-D56679343A7F}" srcOrd="0" destOrd="0" parTransId="{1AF28886-C47D-4446-9827-2A970750F794}" sibTransId="{0ED4EAA1-1FEB-3E48-8437-B3AF2FF4CFA4}"/>
    <dgm:cxn modelId="{0D91FBEB-60C1-8847-8D39-33387442471A}" type="presOf" srcId="{80177E12-D8CC-9848-93B1-445462D60681}" destId="{AF60E728-5E5E-6449-AB99-035B05998747}" srcOrd="0" destOrd="0" presId="urn:microsoft.com/office/officeart/2005/8/layout/chevron2"/>
    <dgm:cxn modelId="{EDBF18C2-0B25-8C4D-A2AD-78AA5A0D8B81}" type="presParOf" srcId="{AF60E728-5E5E-6449-AB99-035B05998747}" destId="{AD53A527-D788-2941-BF5E-D6BE9D7C62C1}" srcOrd="0" destOrd="0" presId="urn:microsoft.com/office/officeart/2005/8/layout/chevron2"/>
    <dgm:cxn modelId="{1717E040-6356-4E48-9C68-03397390782E}" type="presParOf" srcId="{AD53A527-D788-2941-BF5E-D6BE9D7C62C1}" destId="{E79AD239-FD05-F646-B6D9-12FDE1048213}" srcOrd="0" destOrd="0" presId="urn:microsoft.com/office/officeart/2005/8/layout/chevron2"/>
    <dgm:cxn modelId="{2DE5F54E-895E-A548-BD8C-9E0271CA662A}" type="presParOf" srcId="{AD53A527-D788-2941-BF5E-D6BE9D7C62C1}" destId="{1442D8B2-1537-924D-8BF8-120CD9CEA1BA}" srcOrd="1" destOrd="0" presId="urn:microsoft.com/office/officeart/2005/8/layout/chevron2"/>
    <dgm:cxn modelId="{64CF786F-77FD-F142-B43A-88CA8D994287}" type="presParOf" srcId="{AF60E728-5E5E-6449-AB99-035B05998747}" destId="{38315824-005E-AD4D-B98A-22CF0F9EF9ED}" srcOrd="1" destOrd="0" presId="urn:microsoft.com/office/officeart/2005/8/layout/chevron2"/>
    <dgm:cxn modelId="{CAE4C005-A681-CB46-ACD9-ABD3F9A2E078}" type="presParOf" srcId="{AF60E728-5E5E-6449-AB99-035B05998747}" destId="{AC1C64D3-817E-F148-B13B-BE4A9B48E68C}" srcOrd="2" destOrd="0" presId="urn:microsoft.com/office/officeart/2005/8/layout/chevron2"/>
    <dgm:cxn modelId="{80A9DDBC-7259-A44A-8C7F-530CDA8C09F0}" type="presParOf" srcId="{AC1C64D3-817E-F148-B13B-BE4A9B48E68C}" destId="{4DFF6E6C-B6E4-FA4D-92E8-7FA20BA5DEE3}" srcOrd="0" destOrd="0" presId="urn:microsoft.com/office/officeart/2005/8/layout/chevron2"/>
    <dgm:cxn modelId="{3D8DDFA2-6D0D-FE4F-9AFA-99592374B110}" type="presParOf" srcId="{AC1C64D3-817E-F148-B13B-BE4A9B48E68C}" destId="{957107B4-2703-A248-80B4-DC8C6C5D2942}" srcOrd="1" destOrd="0" presId="urn:microsoft.com/office/officeart/2005/8/layout/chevron2"/>
    <dgm:cxn modelId="{BE0637C2-2A14-9F44-834A-00F104BE1881}" type="presParOf" srcId="{AF60E728-5E5E-6449-AB99-035B05998747}" destId="{E0073408-E375-6A41-B09F-CE1D3CEDB961}" srcOrd="3" destOrd="0" presId="urn:microsoft.com/office/officeart/2005/8/layout/chevron2"/>
    <dgm:cxn modelId="{9A517F8E-6D78-D74E-B543-F25F87DE6A1A}" type="presParOf" srcId="{AF60E728-5E5E-6449-AB99-035B05998747}" destId="{A76B7F15-81E4-4A4C-AF80-D077EF795300}" srcOrd="4" destOrd="0" presId="urn:microsoft.com/office/officeart/2005/8/layout/chevron2"/>
    <dgm:cxn modelId="{C7AC28CF-3807-AF41-8701-8440B21F6589}" type="presParOf" srcId="{A76B7F15-81E4-4A4C-AF80-D077EF795300}" destId="{68C6BBBC-B33B-B847-A7DC-66C57B0C6EE6}" srcOrd="0" destOrd="0" presId="urn:microsoft.com/office/officeart/2005/8/layout/chevron2"/>
    <dgm:cxn modelId="{89D7BC5E-1585-0946-8468-88F253D1202C}" type="presParOf" srcId="{A76B7F15-81E4-4A4C-AF80-D077EF795300}" destId="{46BA0692-AEC8-3F45-942A-99388B238447}" srcOrd="1" destOrd="0" presId="urn:microsoft.com/office/officeart/2005/8/layout/chevron2"/>
    <dgm:cxn modelId="{4BFCEB78-CB5A-FF49-9A8C-616002F3FB28}" type="presParOf" srcId="{AF60E728-5E5E-6449-AB99-035B05998747}" destId="{2BA925E3-BE4C-FB4E-BCAA-957A3F8866C4}" srcOrd="5" destOrd="0" presId="urn:microsoft.com/office/officeart/2005/8/layout/chevron2"/>
    <dgm:cxn modelId="{00089B8D-281A-7A43-A9C9-41EE223A78CB}" type="presParOf" srcId="{AF60E728-5E5E-6449-AB99-035B05998747}" destId="{4C89F6A8-C13F-8640-ACA9-03383BFF76AF}" srcOrd="6" destOrd="0" presId="urn:microsoft.com/office/officeart/2005/8/layout/chevron2"/>
    <dgm:cxn modelId="{1DBFAA9E-3397-574A-AF62-AA26FD081FF5}" type="presParOf" srcId="{4C89F6A8-C13F-8640-ACA9-03383BFF76AF}" destId="{2E9CE7FF-B64F-7B4E-B8D8-8D18F96DEB1B}" srcOrd="0" destOrd="0" presId="urn:microsoft.com/office/officeart/2005/8/layout/chevron2"/>
    <dgm:cxn modelId="{D190651A-03C5-344E-9857-BA0E0C82E12A}" type="presParOf" srcId="{4C89F6A8-C13F-8640-ACA9-03383BFF76AF}" destId="{E0564286-34D0-CE45-9209-9361DB8B5D7E}" srcOrd="1" destOrd="0" presId="urn:microsoft.com/office/officeart/2005/8/layout/chevron2"/>
    <dgm:cxn modelId="{6B3A93DB-C9BD-2E4B-BFCE-EF74AE840D30}" type="presParOf" srcId="{AF60E728-5E5E-6449-AB99-035B05998747}" destId="{30A27375-874F-344B-B0EC-EE89430F4D6B}" srcOrd="7" destOrd="0" presId="urn:microsoft.com/office/officeart/2005/8/layout/chevron2"/>
    <dgm:cxn modelId="{A16B2E0B-F7A4-8C43-B775-E85D7F7BBD19}" type="presParOf" srcId="{AF60E728-5E5E-6449-AB99-035B05998747}" destId="{7BEBD2E2-0EAC-154E-A5DF-01E2B0567720}" srcOrd="8" destOrd="0" presId="urn:microsoft.com/office/officeart/2005/8/layout/chevron2"/>
    <dgm:cxn modelId="{D18AB514-F155-7541-B9F4-C5A937DE5017}" type="presParOf" srcId="{7BEBD2E2-0EAC-154E-A5DF-01E2B0567720}" destId="{613146AF-4B44-D24F-8A44-FBEBC353BF95}" srcOrd="0" destOrd="0" presId="urn:microsoft.com/office/officeart/2005/8/layout/chevron2"/>
    <dgm:cxn modelId="{DD37DCB0-2996-534F-BE75-27B155361B8D}" type="presParOf" srcId="{7BEBD2E2-0EAC-154E-A5DF-01E2B0567720}" destId="{B94F647E-B11A-1A4D-922E-8EED8DC7FAF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0177E12-D8CC-9848-93B1-445462D60681}"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de-DE"/>
        </a:p>
      </dgm:t>
    </dgm:pt>
    <dgm:pt modelId="{2D1B2CCF-C8B8-2644-9DA9-AA7427C9D3D4}">
      <dgm:prSet phldrT="[Text]"/>
      <dgm:spPr/>
      <dgm:t>
        <a:bodyPr/>
        <a:lstStyle/>
        <a:p>
          <a:r>
            <a:rPr lang="en-US" noProof="0" dirty="0"/>
            <a:t>Step 1</a:t>
          </a:r>
        </a:p>
      </dgm:t>
    </dgm:pt>
    <dgm:pt modelId="{418F1F32-4EAC-2443-B507-0DD37F697EAF}" type="parTrans" cxnId="{02A1B955-437B-0945-A108-4027ED4D6192}">
      <dgm:prSet/>
      <dgm:spPr/>
      <dgm:t>
        <a:bodyPr/>
        <a:lstStyle/>
        <a:p>
          <a:endParaRPr lang="en-US" noProof="0" dirty="0"/>
        </a:p>
      </dgm:t>
    </dgm:pt>
    <dgm:pt modelId="{74F94467-F224-2940-8870-55087D99DF97}" type="sibTrans" cxnId="{02A1B955-437B-0945-A108-4027ED4D6192}">
      <dgm:prSet/>
      <dgm:spPr/>
      <dgm:t>
        <a:bodyPr/>
        <a:lstStyle/>
        <a:p>
          <a:endParaRPr lang="en-US" noProof="0" dirty="0"/>
        </a:p>
      </dgm:t>
    </dgm:pt>
    <dgm:pt modelId="{7953BDB0-EDDA-8B40-A821-F2131F238610}">
      <dgm:prSet phldrT="[Text]"/>
      <dgm:spPr/>
      <dgm:t>
        <a:bodyPr/>
        <a:lstStyle/>
        <a:p>
          <a:r>
            <a:rPr lang="en-US" noProof="0" dirty="0"/>
            <a:t>Step 2</a:t>
          </a:r>
        </a:p>
      </dgm:t>
    </dgm:pt>
    <dgm:pt modelId="{19597803-C002-7E42-8B8B-CE69BB4F3238}" type="parTrans" cxnId="{83799F75-04D2-4F47-8CC2-90270FB4D82E}">
      <dgm:prSet/>
      <dgm:spPr/>
      <dgm:t>
        <a:bodyPr/>
        <a:lstStyle/>
        <a:p>
          <a:endParaRPr lang="en-US" noProof="0" dirty="0"/>
        </a:p>
      </dgm:t>
    </dgm:pt>
    <dgm:pt modelId="{96FA5136-C564-6E42-B17C-033663386F28}" type="sibTrans" cxnId="{83799F75-04D2-4F47-8CC2-90270FB4D82E}">
      <dgm:prSet/>
      <dgm:spPr/>
      <dgm:t>
        <a:bodyPr/>
        <a:lstStyle/>
        <a:p>
          <a:endParaRPr lang="en-US" noProof="0" dirty="0"/>
        </a:p>
      </dgm:t>
    </dgm:pt>
    <dgm:pt modelId="{866039F9-BEFB-A147-9783-D56679343A7F}">
      <dgm:prSet phldrT="[Text]"/>
      <dgm:spPr>
        <a:solidFill>
          <a:schemeClr val="bg1">
            <a:alpha val="90000"/>
          </a:schemeClr>
        </a:solidFill>
      </dgm:spPr>
      <dgm:t>
        <a:bodyPr/>
        <a:lstStyle/>
        <a:p>
          <a:r>
            <a:rPr lang="en-US" noProof="0" dirty="0"/>
            <a:t>Projection of Future Free Cash Flows</a:t>
          </a:r>
        </a:p>
      </dgm:t>
    </dgm:pt>
    <dgm:pt modelId="{1AF28886-C47D-4446-9827-2A970750F794}" type="parTrans" cxnId="{54A7B8DC-7C88-EE4A-9D53-77DC3B18BEBC}">
      <dgm:prSet/>
      <dgm:spPr/>
      <dgm:t>
        <a:bodyPr/>
        <a:lstStyle/>
        <a:p>
          <a:endParaRPr lang="en-US" noProof="0" dirty="0"/>
        </a:p>
      </dgm:t>
    </dgm:pt>
    <dgm:pt modelId="{0ED4EAA1-1FEB-3E48-8437-B3AF2FF4CFA4}" type="sibTrans" cxnId="{54A7B8DC-7C88-EE4A-9D53-77DC3B18BEBC}">
      <dgm:prSet/>
      <dgm:spPr/>
      <dgm:t>
        <a:bodyPr/>
        <a:lstStyle/>
        <a:p>
          <a:endParaRPr lang="en-US" noProof="0" dirty="0"/>
        </a:p>
      </dgm:t>
    </dgm:pt>
    <dgm:pt modelId="{292C1F36-8E05-724B-B256-2A6C6623B744}">
      <dgm:prSet phldrT="[Text]"/>
      <dgm:spPr/>
      <dgm:t>
        <a:bodyPr/>
        <a:lstStyle/>
        <a:p>
          <a:r>
            <a:rPr lang="en-US" noProof="0" dirty="0"/>
            <a:t>Step 3</a:t>
          </a:r>
        </a:p>
      </dgm:t>
    </dgm:pt>
    <dgm:pt modelId="{C5F95DEA-3228-B24B-8A5A-397CFA314A01}" type="parTrans" cxnId="{C76E754E-D188-E54A-9A0E-AE7830A91D98}">
      <dgm:prSet/>
      <dgm:spPr/>
      <dgm:t>
        <a:bodyPr/>
        <a:lstStyle/>
        <a:p>
          <a:endParaRPr lang="en-US" noProof="0" dirty="0"/>
        </a:p>
      </dgm:t>
    </dgm:pt>
    <dgm:pt modelId="{7352A5FC-4BBD-6F41-BD51-DD722F26F202}" type="sibTrans" cxnId="{C76E754E-D188-E54A-9A0E-AE7830A91D98}">
      <dgm:prSet/>
      <dgm:spPr/>
      <dgm:t>
        <a:bodyPr/>
        <a:lstStyle/>
        <a:p>
          <a:endParaRPr lang="en-US" noProof="0" dirty="0"/>
        </a:p>
      </dgm:t>
    </dgm:pt>
    <dgm:pt modelId="{A5D62CB4-36AF-9F43-A056-325CAE685C83}">
      <dgm:prSet phldrT="[Text]"/>
      <dgm:spPr>
        <a:solidFill>
          <a:schemeClr val="tx2">
            <a:lumMod val="50000"/>
            <a:lumOff val="50000"/>
            <a:alpha val="90000"/>
          </a:schemeClr>
        </a:solidFill>
      </dgm:spPr>
      <dgm:t>
        <a:bodyPr/>
        <a:lstStyle/>
        <a:p>
          <a:r>
            <a:rPr lang="en-US" noProof="0" dirty="0"/>
            <a:t>Estimation of Weighted Average Cost of Capital (WACC)</a:t>
          </a:r>
        </a:p>
      </dgm:t>
    </dgm:pt>
    <dgm:pt modelId="{EC90BB84-5307-1E45-AB6E-8D4C30A322D0}" type="parTrans" cxnId="{459C90BA-2903-1347-8630-E5634AA6F60E}">
      <dgm:prSet/>
      <dgm:spPr/>
      <dgm:t>
        <a:bodyPr/>
        <a:lstStyle/>
        <a:p>
          <a:endParaRPr lang="en-US" noProof="0" dirty="0"/>
        </a:p>
      </dgm:t>
    </dgm:pt>
    <dgm:pt modelId="{A463BC29-7839-9243-A1AA-0CF271A34B85}" type="sibTrans" cxnId="{459C90BA-2903-1347-8630-E5634AA6F60E}">
      <dgm:prSet/>
      <dgm:spPr/>
      <dgm:t>
        <a:bodyPr/>
        <a:lstStyle/>
        <a:p>
          <a:endParaRPr lang="en-US" noProof="0" dirty="0"/>
        </a:p>
      </dgm:t>
    </dgm:pt>
    <dgm:pt modelId="{707F0A95-0B87-3147-BF13-7129B1C98742}">
      <dgm:prSet phldrT="[Text]"/>
      <dgm:spPr/>
      <dgm:t>
        <a:bodyPr/>
        <a:lstStyle/>
        <a:p>
          <a:r>
            <a:rPr lang="en-US" noProof="0" dirty="0"/>
            <a:t>Step 4</a:t>
          </a:r>
        </a:p>
      </dgm:t>
    </dgm:pt>
    <dgm:pt modelId="{D87D125B-08A5-7D45-9F56-A2C2572EB9CF}" type="parTrans" cxnId="{FABB780C-D3FD-784B-B2EA-D552596D833D}">
      <dgm:prSet/>
      <dgm:spPr/>
      <dgm:t>
        <a:bodyPr/>
        <a:lstStyle/>
        <a:p>
          <a:endParaRPr lang="en-US" noProof="0" dirty="0"/>
        </a:p>
      </dgm:t>
    </dgm:pt>
    <dgm:pt modelId="{1F6C9A98-B5C8-0E49-9310-167918C4CCAE}" type="sibTrans" cxnId="{FABB780C-D3FD-784B-B2EA-D552596D833D}">
      <dgm:prSet/>
      <dgm:spPr/>
      <dgm:t>
        <a:bodyPr/>
        <a:lstStyle/>
        <a:p>
          <a:endParaRPr lang="en-US" noProof="0" dirty="0"/>
        </a:p>
      </dgm:t>
    </dgm:pt>
    <dgm:pt modelId="{537B4BA8-1067-A848-ABB6-13713DEEE131}">
      <dgm:prSet phldrT="[Text]"/>
      <dgm:spPr/>
      <dgm:t>
        <a:bodyPr/>
        <a:lstStyle/>
        <a:p>
          <a:r>
            <a:rPr lang="en-US" noProof="0" dirty="0"/>
            <a:t>Step 5</a:t>
          </a:r>
        </a:p>
      </dgm:t>
    </dgm:pt>
    <dgm:pt modelId="{9F4022DA-ECE8-A54B-AE87-FE2650B53E0B}" type="parTrans" cxnId="{1B97FF31-6127-704E-8BBE-AF50D9476326}">
      <dgm:prSet/>
      <dgm:spPr/>
      <dgm:t>
        <a:bodyPr/>
        <a:lstStyle/>
        <a:p>
          <a:endParaRPr lang="en-US" noProof="0" dirty="0"/>
        </a:p>
      </dgm:t>
    </dgm:pt>
    <dgm:pt modelId="{F28DAFB0-F6A4-2B49-9856-0D21C8FF0CC3}" type="sibTrans" cxnId="{1B97FF31-6127-704E-8BBE-AF50D9476326}">
      <dgm:prSet/>
      <dgm:spPr/>
      <dgm:t>
        <a:bodyPr/>
        <a:lstStyle/>
        <a:p>
          <a:endParaRPr lang="en-US" noProof="0" dirty="0"/>
        </a:p>
      </dgm:t>
    </dgm:pt>
    <dgm:pt modelId="{AEEEFAC6-6799-2641-8D2B-020FBB9D5883}">
      <dgm:prSet/>
      <dgm:spPr/>
      <dgm:t>
        <a:bodyPr/>
        <a:lstStyle/>
        <a:p>
          <a:r>
            <a:rPr lang="en-US" noProof="0" dirty="0"/>
            <a:t>Company Analysis (Historical Performance, Competitive Position, Value Chain Analysis, KPIs, Key Performance Drivers)</a:t>
          </a:r>
        </a:p>
      </dgm:t>
    </dgm:pt>
    <dgm:pt modelId="{9DC5C6AF-01B2-6B47-BC42-B810E162FF95}" type="parTrans" cxnId="{A8DB5DCE-226A-D04D-928B-67D69526A129}">
      <dgm:prSet/>
      <dgm:spPr/>
      <dgm:t>
        <a:bodyPr/>
        <a:lstStyle/>
        <a:p>
          <a:endParaRPr lang="en-US" noProof="0" dirty="0"/>
        </a:p>
      </dgm:t>
    </dgm:pt>
    <dgm:pt modelId="{99D0A3B0-56EA-5249-BBCD-D4B3702F9225}" type="sibTrans" cxnId="{A8DB5DCE-226A-D04D-928B-67D69526A129}">
      <dgm:prSet/>
      <dgm:spPr/>
      <dgm:t>
        <a:bodyPr/>
        <a:lstStyle/>
        <a:p>
          <a:endParaRPr lang="en-US" noProof="0" dirty="0"/>
        </a:p>
      </dgm:t>
    </dgm:pt>
    <dgm:pt modelId="{A39C65D9-5627-3840-8129-F84847CF769A}">
      <dgm:prSet phldrT="[Text]"/>
      <dgm:spPr/>
      <dgm:t>
        <a:bodyPr/>
        <a:lstStyle/>
        <a:p>
          <a:r>
            <a:rPr lang="en-US" noProof="0" dirty="0"/>
            <a:t>Calculation of Terminal Value</a:t>
          </a:r>
        </a:p>
      </dgm:t>
    </dgm:pt>
    <dgm:pt modelId="{9774FDD1-59C4-7249-8A72-5F1A2F43B3FB}" type="parTrans" cxnId="{2ED041B0-E714-6645-8910-8743BBE2AC9B}">
      <dgm:prSet/>
      <dgm:spPr/>
      <dgm:t>
        <a:bodyPr/>
        <a:lstStyle/>
        <a:p>
          <a:endParaRPr lang="en-US" noProof="0" dirty="0"/>
        </a:p>
      </dgm:t>
    </dgm:pt>
    <dgm:pt modelId="{57C6E021-8D23-F547-992E-0BABBF62CDA1}" type="sibTrans" cxnId="{2ED041B0-E714-6645-8910-8743BBE2AC9B}">
      <dgm:prSet/>
      <dgm:spPr/>
      <dgm:t>
        <a:bodyPr/>
        <a:lstStyle/>
        <a:p>
          <a:endParaRPr lang="en-US" noProof="0" dirty="0"/>
        </a:p>
      </dgm:t>
    </dgm:pt>
    <dgm:pt modelId="{E1BA22D5-6B60-6D4E-9C1B-F6578E385789}">
      <dgm:prSet phldrT="[Text]"/>
      <dgm:spPr/>
      <dgm:t>
        <a:bodyPr/>
        <a:lstStyle/>
        <a:p>
          <a:r>
            <a:rPr lang="en-US" noProof="0" dirty="0"/>
            <a:t>Computation of Present Values, Derivation of a Range of Enterprise Values, Sensitivity, Scenario and/or Simulation Analysis</a:t>
          </a:r>
        </a:p>
      </dgm:t>
    </dgm:pt>
    <dgm:pt modelId="{D089E949-2BB3-A84B-91CC-C77A8F463F2C}" type="parTrans" cxnId="{FFB32A6C-0F4D-D141-9574-4B3AEDF5B0C4}">
      <dgm:prSet/>
      <dgm:spPr/>
      <dgm:t>
        <a:bodyPr/>
        <a:lstStyle/>
        <a:p>
          <a:endParaRPr lang="en-US" noProof="0" dirty="0"/>
        </a:p>
      </dgm:t>
    </dgm:pt>
    <dgm:pt modelId="{E294290A-F83D-7B44-8D6A-F5457E29ACEE}" type="sibTrans" cxnId="{FFB32A6C-0F4D-D141-9574-4B3AEDF5B0C4}">
      <dgm:prSet/>
      <dgm:spPr/>
      <dgm:t>
        <a:bodyPr/>
        <a:lstStyle/>
        <a:p>
          <a:endParaRPr lang="en-US" noProof="0" dirty="0"/>
        </a:p>
      </dgm:t>
    </dgm:pt>
    <dgm:pt modelId="{AF60E728-5E5E-6449-AB99-035B05998747}" type="pres">
      <dgm:prSet presAssocID="{80177E12-D8CC-9848-93B1-445462D60681}" presName="linearFlow" presStyleCnt="0">
        <dgm:presLayoutVars>
          <dgm:dir/>
          <dgm:animLvl val="lvl"/>
          <dgm:resizeHandles val="exact"/>
        </dgm:presLayoutVars>
      </dgm:prSet>
      <dgm:spPr/>
    </dgm:pt>
    <dgm:pt modelId="{AD53A527-D788-2941-BF5E-D6BE9D7C62C1}" type="pres">
      <dgm:prSet presAssocID="{2D1B2CCF-C8B8-2644-9DA9-AA7427C9D3D4}" presName="composite" presStyleCnt="0"/>
      <dgm:spPr/>
    </dgm:pt>
    <dgm:pt modelId="{E79AD239-FD05-F646-B6D9-12FDE1048213}" type="pres">
      <dgm:prSet presAssocID="{2D1B2CCF-C8B8-2644-9DA9-AA7427C9D3D4}" presName="parentText" presStyleLbl="alignNode1" presStyleIdx="0" presStyleCnt="5">
        <dgm:presLayoutVars>
          <dgm:chMax val="1"/>
          <dgm:bulletEnabled val="1"/>
        </dgm:presLayoutVars>
      </dgm:prSet>
      <dgm:spPr/>
    </dgm:pt>
    <dgm:pt modelId="{1442D8B2-1537-924D-8BF8-120CD9CEA1BA}" type="pres">
      <dgm:prSet presAssocID="{2D1B2CCF-C8B8-2644-9DA9-AA7427C9D3D4}" presName="descendantText" presStyleLbl="alignAcc1" presStyleIdx="0" presStyleCnt="5">
        <dgm:presLayoutVars>
          <dgm:bulletEnabled val="1"/>
        </dgm:presLayoutVars>
      </dgm:prSet>
      <dgm:spPr/>
    </dgm:pt>
    <dgm:pt modelId="{38315824-005E-AD4D-B98A-22CF0F9EF9ED}" type="pres">
      <dgm:prSet presAssocID="{74F94467-F224-2940-8870-55087D99DF97}" presName="sp" presStyleCnt="0"/>
      <dgm:spPr/>
    </dgm:pt>
    <dgm:pt modelId="{AC1C64D3-817E-F148-B13B-BE4A9B48E68C}" type="pres">
      <dgm:prSet presAssocID="{7953BDB0-EDDA-8B40-A821-F2131F238610}" presName="composite" presStyleCnt="0"/>
      <dgm:spPr/>
    </dgm:pt>
    <dgm:pt modelId="{4DFF6E6C-B6E4-FA4D-92E8-7FA20BA5DEE3}" type="pres">
      <dgm:prSet presAssocID="{7953BDB0-EDDA-8B40-A821-F2131F238610}" presName="parentText" presStyleLbl="alignNode1" presStyleIdx="1" presStyleCnt="5">
        <dgm:presLayoutVars>
          <dgm:chMax val="1"/>
          <dgm:bulletEnabled val="1"/>
        </dgm:presLayoutVars>
      </dgm:prSet>
      <dgm:spPr/>
    </dgm:pt>
    <dgm:pt modelId="{957107B4-2703-A248-80B4-DC8C6C5D2942}" type="pres">
      <dgm:prSet presAssocID="{7953BDB0-EDDA-8B40-A821-F2131F238610}" presName="descendantText" presStyleLbl="alignAcc1" presStyleIdx="1" presStyleCnt="5">
        <dgm:presLayoutVars>
          <dgm:bulletEnabled val="1"/>
        </dgm:presLayoutVars>
      </dgm:prSet>
      <dgm:spPr/>
    </dgm:pt>
    <dgm:pt modelId="{E0073408-E375-6A41-B09F-CE1D3CEDB961}" type="pres">
      <dgm:prSet presAssocID="{96FA5136-C564-6E42-B17C-033663386F28}" presName="sp" presStyleCnt="0"/>
      <dgm:spPr/>
    </dgm:pt>
    <dgm:pt modelId="{A76B7F15-81E4-4A4C-AF80-D077EF795300}" type="pres">
      <dgm:prSet presAssocID="{292C1F36-8E05-724B-B256-2A6C6623B744}" presName="composite" presStyleCnt="0"/>
      <dgm:spPr/>
    </dgm:pt>
    <dgm:pt modelId="{68C6BBBC-B33B-B847-A7DC-66C57B0C6EE6}" type="pres">
      <dgm:prSet presAssocID="{292C1F36-8E05-724B-B256-2A6C6623B744}" presName="parentText" presStyleLbl="alignNode1" presStyleIdx="2" presStyleCnt="5">
        <dgm:presLayoutVars>
          <dgm:chMax val="1"/>
          <dgm:bulletEnabled val="1"/>
        </dgm:presLayoutVars>
      </dgm:prSet>
      <dgm:spPr/>
    </dgm:pt>
    <dgm:pt modelId="{46BA0692-AEC8-3F45-942A-99388B238447}" type="pres">
      <dgm:prSet presAssocID="{292C1F36-8E05-724B-B256-2A6C6623B744}" presName="descendantText" presStyleLbl="alignAcc1" presStyleIdx="2" presStyleCnt="5">
        <dgm:presLayoutVars>
          <dgm:bulletEnabled val="1"/>
        </dgm:presLayoutVars>
      </dgm:prSet>
      <dgm:spPr/>
    </dgm:pt>
    <dgm:pt modelId="{2BA925E3-BE4C-FB4E-BCAA-957A3F8866C4}" type="pres">
      <dgm:prSet presAssocID="{7352A5FC-4BBD-6F41-BD51-DD722F26F202}" presName="sp" presStyleCnt="0"/>
      <dgm:spPr/>
    </dgm:pt>
    <dgm:pt modelId="{4C89F6A8-C13F-8640-ACA9-03383BFF76AF}" type="pres">
      <dgm:prSet presAssocID="{707F0A95-0B87-3147-BF13-7129B1C98742}" presName="composite" presStyleCnt="0"/>
      <dgm:spPr/>
    </dgm:pt>
    <dgm:pt modelId="{2E9CE7FF-B64F-7B4E-B8D8-8D18F96DEB1B}" type="pres">
      <dgm:prSet presAssocID="{707F0A95-0B87-3147-BF13-7129B1C98742}" presName="parentText" presStyleLbl="alignNode1" presStyleIdx="3" presStyleCnt="5">
        <dgm:presLayoutVars>
          <dgm:chMax val="1"/>
          <dgm:bulletEnabled val="1"/>
        </dgm:presLayoutVars>
      </dgm:prSet>
      <dgm:spPr/>
    </dgm:pt>
    <dgm:pt modelId="{E0564286-34D0-CE45-9209-9361DB8B5D7E}" type="pres">
      <dgm:prSet presAssocID="{707F0A95-0B87-3147-BF13-7129B1C98742}" presName="descendantText" presStyleLbl="alignAcc1" presStyleIdx="3" presStyleCnt="5">
        <dgm:presLayoutVars>
          <dgm:bulletEnabled val="1"/>
        </dgm:presLayoutVars>
      </dgm:prSet>
      <dgm:spPr/>
    </dgm:pt>
    <dgm:pt modelId="{30A27375-874F-344B-B0EC-EE89430F4D6B}" type="pres">
      <dgm:prSet presAssocID="{1F6C9A98-B5C8-0E49-9310-167918C4CCAE}" presName="sp" presStyleCnt="0"/>
      <dgm:spPr/>
    </dgm:pt>
    <dgm:pt modelId="{7BEBD2E2-0EAC-154E-A5DF-01E2B0567720}" type="pres">
      <dgm:prSet presAssocID="{537B4BA8-1067-A848-ABB6-13713DEEE131}" presName="composite" presStyleCnt="0"/>
      <dgm:spPr/>
    </dgm:pt>
    <dgm:pt modelId="{613146AF-4B44-D24F-8A44-FBEBC353BF95}" type="pres">
      <dgm:prSet presAssocID="{537B4BA8-1067-A848-ABB6-13713DEEE131}" presName="parentText" presStyleLbl="alignNode1" presStyleIdx="4" presStyleCnt="5">
        <dgm:presLayoutVars>
          <dgm:chMax val="1"/>
          <dgm:bulletEnabled val="1"/>
        </dgm:presLayoutVars>
      </dgm:prSet>
      <dgm:spPr/>
    </dgm:pt>
    <dgm:pt modelId="{B94F647E-B11A-1A4D-922E-8EED8DC7FAF8}" type="pres">
      <dgm:prSet presAssocID="{537B4BA8-1067-A848-ABB6-13713DEEE131}" presName="descendantText" presStyleLbl="alignAcc1" presStyleIdx="4" presStyleCnt="5">
        <dgm:presLayoutVars>
          <dgm:bulletEnabled val="1"/>
        </dgm:presLayoutVars>
      </dgm:prSet>
      <dgm:spPr/>
    </dgm:pt>
  </dgm:ptLst>
  <dgm:cxnLst>
    <dgm:cxn modelId="{B89F5206-1566-3642-9AEF-604D717F5810}" type="presOf" srcId="{292C1F36-8E05-724B-B256-2A6C6623B744}" destId="{68C6BBBC-B33B-B847-A7DC-66C57B0C6EE6}" srcOrd="0" destOrd="0" presId="urn:microsoft.com/office/officeart/2005/8/layout/chevron2"/>
    <dgm:cxn modelId="{FABB780C-D3FD-784B-B2EA-D552596D833D}" srcId="{80177E12-D8CC-9848-93B1-445462D60681}" destId="{707F0A95-0B87-3147-BF13-7129B1C98742}" srcOrd="3" destOrd="0" parTransId="{D87D125B-08A5-7D45-9F56-A2C2572EB9CF}" sibTransId="{1F6C9A98-B5C8-0E49-9310-167918C4CCAE}"/>
    <dgm:cxn modelId="{40A7FF1E-5222-3848-8A8C-3C72E5AD6E55}" type="presOf" srcId="{A39C65D9-5627-3840-8129-F84847CF769A}" destId="{E0564286-34D0-CE45-9209-9361DB8B5D7E}" srcOrd="0" destOrd="0" presId="urn:microsoft.com/office/officeart/2005/8/layout/chevron2"/>
    <dgm:cxn modelId="{DFB94529-5895-F24B-90D5-C19BAF764BBA}" type="presOf" srcId="{A5D62CB4-36AF-9F43-A056-325CAE685C83}" destId="{46BA0692-AEC8-3F45-942A-99388B238447}" srcOrd="0" destOrd="0" presId="urn:microsoft.com/office/officeart/2005/8/layout/chevron2"/>
    <dgm:cxn modelId="{1B97FF31-6127-704E-8BBE-AF50D9476326}" srcId="{80177E12-D8CC-9848-93B1-445462D60681}" destId="{537B4BA8-1067-A848-ABB6-13713DEEE131}" srcOrd="4" destOrd="0" parTransId="{9F4022DA-ECE8-A54B-AE87-FE2650B53E0B}" sibTransId="{F28DAFB0-F6A4-2B49-9856-0D21C8FF0CC3}"/>
    <dgm:cxn modelId="{75F28D5C-B3F4-1B4F-ABDA-B923BB03F698}" type="presOf" srcId="{707F0A95-0B87-3147-BF13-7129B1C98742}" destId="{2E9CE7FF-B64F-7B4E-B8D8-8D18F96DEB1B}" srcOrd="0" destOrd="0" presId="urn:microsoft.com/office/officeart/2005/8/layout/chevron2"/>
    <dgm:cxn modelId="{7E0D7A4A-3CE4-9A4C-B741-D1E442EE3740}" type="presOf" srcId="{866039F9-BEFB-A147-9783-D56679343A7F}" destId="{957107B4-2703-A248-80B4-DC8C6C5D2942}" srcOrd="0" destOrd="0" presId="urn:microsoft.com/office/officeart/2005/8/layout/chevron2"/>
    <dgm:cxn modelId="{FFB32A6C-0F4D-D141-9574-4B3AEDF5B0C4}" srcId="{537B4BA8-1067-A848-ABB6-13713DEEE131}" destId="{E1BA22D5-6B60-6D4E-9C1B-F6578E385789}" srcOrd="0" destOrd="0" parTransId="{D089E949-2BB3-A84B-91CC-C77A8F463F2C}" sibTransId="{E294290A-F83D-7B44-8D6A-F5457E29ACEE}"/>
    <dgm:cxn modelId="{C76E754E-D188-E54A-9A0E-AE7830A91D98}" srcId="{80177E12-D8CC-9848-93B1-445462D60681}" destId="{292C1F36-8E05-724B-B256-2A6C6623B744}" srcOrd="2" destOrd="0" parTransId="{C5F95DEA-3228-B24B-8A5A-397CFA314A01}" sibTransId="{7352A5FC-4BBD-6F41-BD51-DD722F26F202}"/>
    <dgm:cxn modelId="{83799F75-04D2-4F47-8CC2-90270FB4D82E}" srcId="{80177E12-D8CC-9848-93B1-445462D60681}" destId="{7953BDB0-EDDA-8B40-A821-F2131F238610}" srcOrd="1" destOrd="0" parTransId="{19597803-C002-7E42-8B8B-CE69BB4F3238}" sibTransId="{96FA5136-C564-6E42-B17C-033663386F28}"/>
    <dgm:cxn modelId="{02A1B955-437B-0945-A108-4027ED4D6192}" srcId="{80177E12-D8CC-9848-93B1-445462D60681}" destId="{2D1B2CCF-C8B8-2644-9DA9-AA7427C9D3D4}" srcOrd="0" destOrd="0" parTransId="{418F1F32-4EAC-2443-B507-0DD37F697EAF}" sibTransId="{74F94467-F224-2940-8870-55087D99DF97}"/>
    <dgm:cxn modelId="{3CC5DC9A-F337-D241-BEDD-7F9A281587E6}" type="presOf" srcId="{80177E12-D8CC-9848-93B1-445462D60681}" destId="{AF60E728-5E5E-6449-AB99-035B05998747}" srcOrd="0" destOrd="0" presId="urn:microsoft.com/office/officeart/2005/8/layout/chevron2"/>
    <dgm:cxn modelId="{2ED041B0-E714-6645-8910-8743BBE2AC9B}" srcId="{707F0A95-0B87-3147-BF13-7129B1C98742}" destId="{A39C65D9-5627-3840-8129-F84847CF769A}" srcOrd="0" destOrd="0" parTransId="{9774FDD1-59C4-7249-8A72-5F1A2F43B3FB}" sibTransId="{57C6E021-8D23-F547-992E-0BABBF62CDA1}"/>
    <dgm:cxn modelId="{C1428BB6-114A-FD4D-8EF3-E259BA9F17E4}" type="presOf" srcId="{7953BDB0-EDDA-8B40-A821-F2131F238610}" destId="{4DFF6E6C-B6E4-FA4D-92E8-7FA20BA5DEE3}" srcOrd="0" destOrd="0" presId="urn:microsoft.com/office/officeart/2005/8/layout/chevron2"/>
    <dgm:cxn modelId="{459C90BA-2903-1347-8630-E5634AA6F60E}" srcId="{292C1F36-8E05-724B-B256-2A6C6623B744}" destId="{A5D62CB4-36AF-9F43-A056-325CAE685C83}" srcOrd="0" destOrd="0" parTransId="{EC90BB84-5307-1E45-AB6E-8D4C30A322D0}" sibTransId="{A463BC29-7839-9243-A1AA-0CF271A34B85}"/>
    <dgm:cxn modelId="{A8DB5DCE-226A-D04D-928B-67D69526A129}" srcId="{2D1B2CCF-C8B8-2644-9DA9-AA7427C9D3D4}" destId="{AEEEFAC6-6799-2641-8D2B-020FBB9D5883}" srcOrd="0" destOrd="0" parTransId="{9DC5C6AF-01B2-6B47-BC42-B810E162FF95}" sibTransId="{99D0A3B0-56EA-5249-BBCD-D4B3702F9225}"/>
    <dgm:cxn modelId="{54A7B8DC-7C88-EE4A-9D53-77DC3B18BEBC}" srcId="{7953BDB0-EDDA-8B40-A821-F2131F238610}" destId="{866039F9-BEFB-A147-9783-D56679343A7F}" srcOrd="0" destOrd="0" parTransId="{1AF28886-C47D-4446-9827-2A970750F794}" sibTransId="{0ED4EAA1-1FEB-3E48-8437-B3AF2FF4CFA4}"/>
    <dgm:cxn modelId="{E779FAE7-326E-7542-8F27-8C6668448AB3}" type="presOf" srcId="{537B4BA8-1067-A848-ABB6-13713DEEE131}" destId="{613146AF-4B44-D24F-8A44-FBEBC353BF95}" srcOrd="0" destOrd="0" presId="urn:microsoft.com/office/officeart/2005/8/layout/chevron2"/>
    <dgm:cxn modelId="{5678F2F0-7BFA-4B47-95E9-5FB3CC51F1D7}" type="presOf" srcId="{2D1B2CCF-C8B8-2644-9DA9-AA7427C9D3D4}" destId="{E79AD239-FD05-F646-B6D9-12FDE1048213}" srcOrd="0" destOrd="0" presId="urn:microsoft.com/office/officeart/2005/8/layout/chevron2"/>
    <dgm:cxn modelId="{19B1FAFB-93DD-EF41-B6E2-4A5D9749D4E1}" type="presOf" srcId="{E1BA22D5-6B60-6D4E-9C1B-F6578E385789}" destId="{B94F647E-B11A-1A4D-922E-8EED8DC7FAF8}" srcOrd="0" destOrd="0" presId="urn:microsoft.com/office/officeart/2005/8/layout/chevron2"/>
    <dgm:cxn modelId="{712952FE-FA90-1C4C-BF82-509BCBB31197}" type="presOf" srcId="{AEEEFAC6-6799-2641-8D2B-020FBB9D5883}" destId="{1442D8B2-1537-924D-8BF8-120CD9CEA1BA}" srcOrd="0" destOrd="0" presId="urn:microsoft.com/office/officeart/2005/8/layout/chevron2"/>
    <dgm:cxn modelId="{4D9207CF-AB4C-CD45-A744-F28318929631}" type="presParOf" srcId="{AF60E728-5E5E-6449-AB99-035B05998747}" destId="{AD53A527-D788-2941-BF5E-D6BE9D7C62C1}" srcOrd="0" destOrd="0" presId="urn:microsoft.com/office/officeart/2005/8/layout/chevron2"/>
    <dgm:cxn modelId="{E099C4D9-6F07-7543-85D9-5570DE3CDF35}" type="presParOf" srcId="{AD53A527-D788-2941-BF5E-D6BE9D7C62C1}" destId="{E79AD239-FD05-F646-B6D9-12FDE1048213}" srcOrd="0" destOrd="0" presId="urn:microsoft.com/office/officeart/2005/8/layout/chevron2"/>
    <dgm:cxn modelId="{A1EB909A-3ED1-4647-A24B-5DB568D40991}" type="presParOf" srcId="{AD53A527-D788-2941-BF5E-D6BE9D7C62C1}" destId="{1442D8B2-1537-924D-8BF8-120CD9CEA1BA}" srcOrd="1" destOrd="0" presId="urn:microsoft.com/office/officeart/2005/8/layout/chevron2"/>
    <dgm:cxn modelId="{40A5E865-1758-B041-8737-2B57C5062A33}" type="presParOf" srcId="{AF60E728-5E5E-6449-AB99-035B05998747}" destId="{38315824-005E-AD4D-B98A-22CF0F9EF9ED}" srcOrd="1" destOrd="0" presId="urn:microsoft.com/office/officeart/2005/8/layout/chevron2"/>
    <dgm:cxn modelId="{9D66E342-9941-7841-B6E8-05D217F8B0AF}" type="presParOf" srcId="{AF60E728-5E5E-6449-AB99-035B05998747}" destId="{AC1C64D3-817E-F148-B13B-BE4A9B48E68C}" srcOrd="2" destOrd="0" presId="urn:microsoft.com/office/officeart/2005/8/layout/chevron2"/>
    <dgm:cxn modelId="{9E5D22DC-2E2F-C143-A108-779D916D4524}" type="presParOf" srcId="{AC1C64D3-817E-F148-B13B-BE4A9B48E68C}" destId="{4DFF6E6C-B6E4-FA4D-92E8-7FA20BA5DEE3}" srcOrd="0" destOrd="0" presId="urn:microsoft.com/office/officeart/2005/8/layout/chevron2"/>
    <dgm:cxn modelId="{6670EE73-A0B0-4F48-9404-C6B6367F33A0}" type="presParOf" srcId="{AC1C64D3-817E-F148-B13B-BE4A9B48E68C}" destId="{957107B4-2703-A248-80B4-DC8C6C5D2942}" srcOrd="1" destOrd="0" presId="urn:microsoft.com/office/officeart/2005/8/layout/chevron2"/>
    <dgm:cxn modelId="{727DB23A-9F1E-3B41-8366-A61B2D63614E}" type="presParOf" srcId="{AF60E728-5E5E-6449-AB99-035B05998747}" destId="{E0073408-E375-6A41-B09F-CE1D3CEDB961}" srcOrd="3" destOrd="0" presId="urn:microsoft.com/office/officeart/2005/8/layout/chevron2"/>
    <dgm:cxn modelId="{C7888320-2226-CD44-9AC9-CEB16EAF42C0}" type="presParOf" srcId="{AF60E728-5E5E-6449-AB99-035B05998747}" destId="{A76B7F15-81E4-4A4C-AF80-D077EF795300}" srcOrd="4" destOrd="0" presId="urn:microsoft.com/office/officeart/2005/8/layout/chevron2"/>
    <dgm:cxn modelId="{F42F00B5-C134-9249-982E-38B6C250EC08}" type="presParOf" srcId="{A76B7F15-81E4-4A4C-AF80-D077EF795300}" destId="{68C6BBBC-B33B-B847-A7DC-66C57B0C6EE6}" srcOrd="0" destOrd="0" presId="urn:microsoft.com/office/officeart/2005/8/layout/chevron2"/>
    <dgm:cxn modelId="{41BCE355-793C-8444-A7FE-186651E99C04}" type="presParOf" srcId="{A76B7F15-81E4-4A4C-AF80-D077EF795300}" destId="{46BA0692-AEC8-3F45-942A-99388B238447}" srcOrd="1" destOrd="0" presId="urn:microsoft.com/office/officeart/2005/8/layout/chevron2"/>
    <dgm:cxn modelId="{A6929714-D821-1147-9F7D-D321E7232C45}" type="presParOf" srcId="{AF60E728-5E5E-6449-AB99-035B05998747}" destId="{2BA925E3-BE4C-FB4E-BCAA-957A3F8866C4}" srcOrd="5" destOrd="0" presId="urn:microsoft.com/office/officeart/2005/8/layout/chevron2"/>
    <dgm:cxn modelId="{56C97741-F1CA-814E-8E4F-38E121EBC1FD}" type="presParOf" srcId="{AF60E728-5E5E-6449-AB99-035B05998747}" destId="{4C89F6A8-C13F-8640-ACA9-03383BFF76AF}" srcOrd="6" destOrd="0" presId="urn:microsoft.com/office/officeart/2005/8/layout/chevron2"/>
    <dgm:cxn modelId="{DAEE1BA3-04C7-1341-943C-2575D44B730E}" type="presParOf" srcId="{4C89F6A8-C13F-8640-ACA9-03383BFF76AF}" destId="{2E9CE7FF-B64F-7B4E-B8D8-8D18F96DEB1B}" srcOrd="0" destOrd="0" presId="urn:microsoft.com/office/officeart/2005/8/layout/chevron2"/>
    <dgm:cxn modelId="{015C06C7-4518-954B-AF47-F8C707E6F05B}" type="presParOf" srcId="{4C89F6A8-C13F-8640-ACA9-03383BFF76AF}" destId="{E0564286-34D0-CE45-9209-9361DB8B5D7E}" srcOrd="1" destOrd="0" presId="urn:microsoft.com/office/officeart/2005/8/layout/chevron2"/>
    <dgm:cxn modelId="{3E783244-D902-B74F-B8DC-1D5526C38253}" type="presParOf" srcId="{AF60E728-5E5E-6449-AB99-035B05998747}" destId="{30A27375-874F-344B-B0EC-EE89430F4D6B}" srcOrd="7" destOrd="0" presId="urn:microsoft.com/office/officeart/2005/8/layout/chevron2"/>
    <dgm:cxn modelId="{0DC1BAF9-7053-7641-A0EC-75BF447568C6}" type="presParOf" srcId="{AF60E728-5E5E-6449-AB99-035B05998747}" destId="{7BEBD2E2-0EAC-154E-A5DF-01E2B0567720}" srcOrd="8" destOrd="0" presId="urn:microsoft.com/office/officeart/2005/8/layout/chevron2"/>
    <dgm:cxn modelId="{397B2BF7-D63C-724E-8446-3F6BE32E7A14}" type="presParOf" srcId="{7BEBD2E2-0EAC-154E-A5DF-01E2B0567720}" destId="{613146AF-4B44-D24F-8A44-FBEBC353BF95}" srcOrd="0" destOrd="0" presId="urn:microsoft.com/office/officeart/2005/8/layout/chevron2"/>
    <dgm:cxn modelId="{545C35C7-2FC0-F14E-AAB8-184E37998383}" type="presParOf" srcId="{7BEBD2E2-0EAC-154E-A5DF-01E2B0567720}" destId="{B94F647E-B11A-1A4D-922E-8EED8DC7FAF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0177E12-D8CC-9848-93B1-445462D60681}" type="doc">
      <dgm:prSet loTypeId="urn:microsoft.com/office/officeart/2005/8/layout/chevron2" loCatId="process" qsTypeId="urn:microsoft.com/office/officeart/2005/8/quickstyle/simple4" qsCatId="simple" csTypeId="urn:microsoft.com/office/officeart/2005/8/colors/accent1_2" csCatId="accent1" phldr="1"/>
      <dgm:spPr/>
      <dgm:t>
        <a:bodyPr/>
        <a:lstStyle/>
        <a:p>
          <a:endParaRPr lang="de-DE"/>
        </a:p>
      </dgm:t>
    </dgm:pt>
    <dgm:pt modelId="{2D1B2CCF-C8B8-2644-9DA9-AA7427C9D3D4}">
      <dgm:prSet phldrT="[Text]"/>
      <dgm:spPr/>
      <dgm:t>
        <a:bodyPr/>
        <a:lstStyle/>
        <a:p>
          <a:r>
            <a:rPr lang="en-US" noProof="0" dirty="0"/>
            <a:t>Step 1</a:t>
          </a:r>
        </a:p>
      </dgm:t>
    </dgm:pt>
    <dgm:pt modelId="{418F1F32-4EAC-2443-B507-0DD37F697EAF}" type="parTrans" cxnId="{02A1B955-437B-0945-A108-4027ED4D6192}">
      <dgm:prSet/>
      <dgm:spPr/>
      <dgm:t>
        <a:bodyPr/>
        <a:lstStyle/>
        <a:p>
          <a:endParaRPr lang="en-US" noProof="0" dirty="0"/>
        </a:p>
      </dgm:t>
    </dgm:pt>
    <dgm:pt modelId="{74F94467-F224-2940-8870-55087D99DF97}" type="sibTrans" cxnId="{02A1B955-437B-0945-A108-4027ED4D6192}">
      <dgm:prSet/>
      <dgm:spPr/>
      <dgm:t>
        <a:bodyPr/>
        <a:lstStyle/>
        <a:p>
          <a:endParaRPr lang="en-US" noProof="0" dirty="0"/>
        </a:p>
      </dgm:t>
    </dgm:pt>
    <dgm:pt modelId="{7953BDB0-EDDA-8B40-A821-F2131F238610}">
      <dgm:prSet phldrT="[Text]"/>
      <dgm:spPr/>
      <dgm:t>
        <a:bodyPr/>
        <a:lstStyle/>
        <a:p>
          <a:r>
            <a:rPr lang="en-US" noProof="0" dirty="0"/>
            <a:t>Step 2</a:t>
          </a:r>
        </a:p>
      </dgm:t>
    </dgm:pt>
    <dgm:pt modelId="{19597803-C002-7E42-8B8B-CE69BB4F3238}" type="parTrans" cxnId="{83799F75-04D2-4F47-8CC2-90270FB4D82E}">
      <dgm:prSet/>
      <dgm:spPr/>
      <dgm:t>
        <a:bodyPr/>
        <a:lstStyle/>
        <a:p>
          <a:endParaRPr lang="en-US" noProof="0" dirty="0"/>
        </a:p>
      </dgm:t>
    </dgm:pt>
    <dgm:pt modelId="{96FA5136-C564-6E42-B17C-033663386F28}" type="sibTrans" cxnId="{83799F75-04D2-4F47-8CC2-90270FB4D82E}">
      <dgm:prSet/>
      <dgm:spPr/>
      <dgm:t>
        <a:bodyPr/>
        <a:lstStyle/>
        <a:p>
          <a:endParaRPr lang="en-US" noProof="0" dirty="0"/>
        </a:p>
      </dgm:t>
    </dgm:pt>
    <dgm:pt modelId="{866039F9-BEFB-A147-9783-D56679343A7F}">
      <dgm:prSet phldrT="[Text]"/>
      <dgm:spPr>
        <a:solidFill>
          <a:schemeClr val="bg1">
            <a:alpha val="90000"/>
          </a:schemeClr>
        </a:solidFill>
      </dgm:spPr>
      <dgm:t>
        <a:bodyPr/>
        <a:lstStyle/>
        <a:p>
          <a:r>
            <a:rPr lang="en-US" noProof="0" dirty="0"/>
            <a:t>Projection of Future Free Cash Flows</a:t>
          </a:r>
        </a:p>
      </dgm:t>
    </dgm:pt>
    <dgm:pt modelId="{1AF28886-C47D-4446-9827-2A970750F794}" type="parTrans" cxnId="{54A7B8DC-7C88-EE4A-9D53-77DC3B18BEBC}">
      <dgm:prSet/>
      <dgm:spPr/>
      <dgm:t>
        <a:bodyPr/>
        <a:lstStyle/>
        <a:p>
          <a:endParaRPr lang="en-US" noProof="0" dirty="0"/>
        </a:p>
      </dgm:t>
    </dgm:pt>
    <dgm:pt modelId="{0ED4EAA1-1FEB-3E48-8437-B3AF2FF4CFA4}" type="sibTrans" cxnId="{54A7B8DC-7C88-EE4A-9D53-77DC3B18BEBC}">
      <dgm:prSet/>
      <dgm:spPr/>
      <dgm:t>
        <a:bodyPr/>
        <a:lstStyle/>
        <a:p>
          <a:endParaRPr lang="en-US" noProof="0" dirty="0"/>
        </a:p>
      </dgm:t>
    </dgm:pt>
    <dgm:pt modelId="{292C1F36-8E05-724B-B256-2A6C6623B744}">
      <dgm:prSet phldrT="[Text]"/>
      <dgm:spPr/>
      <dgm:t>
        <a:bodyPr/>
        <a:lstStyle/>
        <a:p>
          <a:r>
            <a:rPr lang="en-US" noProof="0" dirty="0"/>
            <a:t>Step 3</a:t>
          </a:r>
        </a:p>
      </dgm:t>
    </dgm:pt>
    <dgm:pt modelId="{C5F95DEA-3228-B24B-8A5A-397CFA314A01}" type="parTrans" cxnId="{C76E754E-D188-E54A-9A0E-AE7830A91D98}">
      <dgm:prSet/>
      <dgm:spPr/>
      <dgm:t>
        <a:bodyPr/>
        <a:lstStyle/>
        <a:p>
          <a:endParaRPr lang="en-US" noProof="0" dirty="0"/>
        </a:p>
      </dgm:t>
    </dgm:pt>
    <dgm:pt modelId="{7352A5FC-4BBD-6F41-BD51-DD722F26F202}" type="sibTrans" cxnId="{C76E754E-D188-E54A-9A0E-AE7830A91D98}">
      <dgm:prSet/>
      <dgm:spPr/>
      <dgm:t>
        <a:bodyPr/>
        <a:lstStyle/>
        <a:p>
          <a:endParaRPr lang="en-US" noProof="0" dirty="0"/>
        </a:p>
      </dgm:t>
    </dgm:pt>
    <dgm:pt modelId="{A5D62CB4-36AF-9F43-A056-325CAE685C83}">
      <dgm:prSet phldrT="[Text]"/>
      <dgm:spPr/>
      <dgm:t>
        <a:bodyPr/>
        <a:lstStyle/>
        <a:p>
          <a:r>
            <a:rPr lang="en-US" noProof="0" dirty="0"/>
            <a:t>Estimation of Weighted Average Cost of Capital (WACC)</a:t>
          </a:r>
        </a:p>
      </dgm:t>
    </dgm:pt>
    <dgm:pt modelId="{EC90BB84-5307-1E45-AB6E-8D4C30A322D0}" type="parTrans" cxnId="{459C90BA-2903-1347-8630-E5634AA6F60E}">
      <dgm:prSet/>
      <dgm:spPr/>
      <dgm:t>
        <a:bodyPr/>
        <a:lstStyle/>
        <a:p>
          <a:endParaRPr lang="en-US" noProof="0" dirty="0"/>
        </a:p>
      </dgm:t>
    </dgm:pt>
    <dgm:pt modelId="{A463BC29-7839-9243-A1AA-0CF271A34B85}" type="sibTrans" cxnId="{459C90BA-2903-1347-8630-E5634AA6F60E}">
      <dgm:prSet/>
      <dgm:spPr/>
      <dgm:t>
        <a:bodyPr/>
        <a:lstStyle/>
        <a:p>
          <a:endParaRPr lang="en-US" noProof="0" dirty="0"/>
        </a:p>
      </dgm:t>
    </dgm:pt>
    <dgm:pt modelId="{707F0A95-0B87-3147-BF13-7129B1C98742}">
      <dgm:prSet phldrT="[Text]"/>
      <dgm:spPr/>
      <dgm:t>
        <a:bodyPr/>
        <a:lstStyle/>
        <a:p>
          <a:r>
            <a:rPr lang="en-US" noProof="0" dirty="0"/>
            <a:t>Step 4</a:t>
          </a:r>
        </a:p>
      </dgm:t>
    </dgm:pt>
    <dgm:pt modelId="{D87D125B-08A5-7D45-9F56-A2C2572EB9CF}" type="parTrans" cxnId="{FABB780C-D3FD-784B-B2EA-D552596D833D}">
      <dgm:prSet/>
      <dgm:spPr/>
      <dgm:t>
        <a:bodyPr/>
        <a:lstStyle/>
        <a:p>
          <a:endParaRPr lang="en-US" noProof="0" dirty="0"/>
        </a:p>
      </dgm:t>
    </dgm:pt>
    <dgm:pt modelId="{1F6C9A98-B5C8-0E49-9310-167918C4CCAE}" type="sibTrans" cxnId="{FABB780C-D3FD-784B-B2EA-D552596D833D}">
      <dgm:prSet/>
      <dgm:spPr/>
      <dgm:t>
        <a:bodyPr/>
        <a:lstStyle/>
        <a:p>
          <a:endParaRPr lang="en-US" noProof="0" dirty="0"/>
        </a:p>
      </dgm:t>
    </dgm:pt>
    <dgm:pt modelId="{537B4BA8-1067-A848-ABB6-13713DEEE131}">
      <dgm:prSet phldrT="[Text]"/>
      <dgm:spPr/>
      <dgm:t>
        <a:bodyPr/>
        <a:lstStyle/>
        <a:p>
          <a:r>
            <a:rPr lang="en-US" noProof="0" dirty="0"/>
            <a:t>Step 5</a:t>
          </a:r>
        </a:p>
      </dgm:t>
    </dgm:pt>
    <dgm:pt modelId="{9F4022DA-ECE8-A54B-AE87-FE2650B53E0B}" type="parTrans" cxnId="{1B97FF31-6127-704E-8BBE-AF50D9476326}">
      <dgm:prSet/>
      <dgm:spPr/>
      <dgm:t>
        <a:bodyPr/>
        <a:lstStyle/>
        <a:p>
          <a:endParaRPr lang="en-US" noProof="0" dirty="0"/>
        </a:p>
      </dgm:t>
    </dgm:pt>
    <dgm:pt modelId="{F28DAFB0-F6A4-2B49-9856-0D21C8FF0CC3}" type="sibTrans" cxnId="{1B97FF31-6127-704E-8BBE-AF50D9476326}">
      <dgm:prSet/>
      <dgm:spPr/>
      <dgm:t>
        <a:bodyPr/>
        <a:lstStyle/>
        <a:p>
          <a:endParaRPr lang="en-US" noProof="0" dirty="0"/>
        </a:p>
      </dgm:t>
    </dgm:pt>
    <dgm:pt modelId="{AEEEFAC6-6799-2641-8D2B-020FBB9D5883}">
      <dgm:prSet/>
      <dgm:spPr/>
      <dgm:t>
        <a:bodyPr/>
        <a:lstStyle/>
        <a:p>
          <a:r>
            <a:rPr lang="en-US" noProof="0" dirty="0"/>
            <a:t>Company Analysis (Historical Performance, Competitive Position, Value Chain Analysis, KPIs, Key Performance Drivers)</a:t>
          </a:r>
        </a:p>
      </dgm:t>
    </dgm:pt>
    <dgm:pt modelId="{9DC5C6AF-01B2-6B47-BC42-B810E162FF95}" type="parTrans" cxnId="{A8DB5DCE-226A-D04D-928B-67D69526A129}">
      <dgm:prSet/>
      <dgm:spPr/>
      <dgm:t>
        <a:bodyPr/>
        <a:lstStyle/>
        <a:p>
          <a:endParaRPr lang="en-US" noProof="0" dirty="0"/>
        </a:p>
      </dgm:t>
    </dgm:pt>
    <dgm:pt modelId="{99D0A3B0-56EA-5249-BBCD-D4B3702F9225}" type="sibTrans" cxnId="{A8DB5DCE-226A-D04D-928B-67D69526A129}">
      <dgm:prSet/>
      <dgm:spPr/>
      <dgm:t>
        <a:bodyPr/>
        <a:lstStyle/>
        <a:p>
          <a:endParaRPr lang="en-US" noProof="0" dirty="0"/>
        </a:p>
      </dgm:t>
    </dgm:pt>
    <dgm:pt modelId="{A39C65D9-5627-3840-8129-F84847CF769A}">
      <dgm:prSet phldrT="[Text]"/>
      <dgm:spPr>
        <a:solidFill>
          <a:schemeClr val="tx2">
            <a:lumMod val="50000"/>
            <a:lumOff val="50000"/>
            <a:alpha val="90000"/>
          </a:schemeClr>
        </a:solidFill>
      </dgm:spPr>
      <dgm:t>
        <a:bodyPr/>
        <a:lstStyle/>
        <a:p>
          <a:r>
            <a:rPr lang="en-US" noProof="0" dirty="0"/>
            <a:t>Calculation of Terminal Value</a:t>
          </a:r>
        </a:p>
      </dgm:t>
    </dgm:pt>
    <dgm:pt modelId="{9774FDD1-59C4-7249-8A72-5F1A2F43B3FB}" type="parTrans" cxnId="{2ED041B0-E714-6645-8910-8743BBE2AC9B}">
      <dgm:prSet/>
      <dgm:spPr/>
      <dgm:t>
        <a:bodyPr/>
        <a:lstStyle/>
        <a:p>
          <a:endParaRPr lang="en-US" noProof="0" dirty="0"/>
        </a:p>
      </dgm:t>
    </dgm:pt>
    <dgm:pt modelId="{57C6E021-8D23-F547-992E-0BABBF62CDA1}" type="sibTrans" cxnId="{2ED041B0-E714-6645-8910-8743BBE2AC9B}">
      <dgm:prSet/>
      <dgm:spPr/>
      <dgm:t>
        <a:bodyPr/>
        <a:lstStyle/>
        <a:p>
          <a:endParaRPr lang="en-US" noProof="0" dirty="0"/>
        </a:p>
      </dgm:t>
    </dgm:pt>
    <dgm:pt modelId="{E1BA22D5-6B60-6D4E-9C1B-F6578E385789}">
      <dgm:prSet phldrT="[Text]"/>
      <dgm:spPr/>
      <dgm:t>
        <a:bodyPr/>
        <a:lstStyle/>
        <a:p>
          <a:r>
            <a:rPr lang="en-US" noProof="0" dirty="0"/>
            <a:t>Computation of Present Values, Derivation of a Range of Enterprise Values, Sensitivity, Scenario and/or Simulation Analysis</a:t>
          </a:r>
        </a:p>
      </dgm:t>
    </dgm:pt>
    <dgm:pt modelId="{D089E949-2BB3-A84B-91CC-C77A8F463F2C}" type="parTrans" cxnId="{FFB32A6C-0F4D-D141-9574-4B3AEDF5B0C4}">
      <dgm:prSet/>
      <dgm:spPr/>
      <dgm:t>
        <a:bodyPr/>
        <a:lstStyle/>
        <a:p>
          <a:endParaRPr lang="en-US" noProof="0" dirty="0"/>
        </a:p>
      </dgm:t>
    </dgm:pt>
    <dgm:pt modelId="{E294290A-F83D-7B44-8D6A-F5457E29ACEE}" type="sibTrans" cxnId="{FFB32A6C-0F4D-D141-9574-4B3AEDF5B0C4}">
      <dgm:prSet/>
      <dgm:spPr/>
      <dgm:t>
        <a:bodyPr/>
        <a:lstStyle/>
        <a:p>
          <a:endParaRPr lang="en-US" noProof="0" dirty="0"/>
        </a:p>
      </dgm:t>
    </dgm:pt>
    <dgm:pt modelId="{AF60E728-5E5E-6449-AB99-035B05998747}" type="pres">
      <dgm:prSet presAssocID="{80177E12-D8CC-9848-93B1-445462D60681}" presName="linearFlow" presStyleCnt="0">
        <dgm:presLayoutVars>
          <dgm:dir/>
          <dgm:animLvl val="lvl"/>
          <dgm:resizeHandles val="exact"/>
        </dgm:presLayoutVars>
      </dgm:prSet>
      <dgm:spPr/>
    </dgm:pt>
    <dgm:pt modelId="{AD53A527-D788-2941-BF5E-D6BE9D7C62C1}" type="pres">
      <dgm:prSet presAssocID="{2D1B2CCF-C8B8-2644-9DA9-AA7427C9D3D4}" presName="composite" presStyleCnt="0"/>
      <dgm:spPr/>
    </dgm:pt>
    <dgm:pt modelId="{E79AD239-FD05-F646-B6D9-12FDE1048213}" type="pres">
      <dgm:prSet presAssocID="{2D1B2CCF-C8B8-2644-9DA9-AA7427C9D3D4}" presName="parentText" presStyleLbl="alignNode1" presStyleIdx="0" presStyleCnt="5">
        <dgm:presLayoutVars>
          <dgm:chMax val="1"/>
          <dgm:bulletEnabled val="1"/>
        </dgm:presLayoutVars>
      </dgm:prSet>
      <dgm:spPr/>
    </dgm:pt>
    <dgm:pt modelId="{1442D8B2-1537-924D-8BF8-120CD9CEA1BA}" type="pres">
      <dgm:prSet presAssocID="{2D1B2CCF-C8B8-2644-9DA9-AA7427C9D3D4}" presName="descendantText" presStyleLbl="alignAcc1" presStyleIdx="0" presStyleCnt="5">
        <dgm:presLayoutVars>
          <dgm:bulletEnabled val="1"/>
        </dgm:presLayoutVars>
      </dgm:prSet>
      <dgm:spPr/>
    </dgm:pt>
    <dgm:pt modelId="{38315824-005E-AD4D-B98A-22CF0F9EF9ED}" type="pres">
      <dgm:prSet presAssocID="{74F94467-F224-2940-8870-55087D99DF97}" presName="sp" presStyleCnt="0"/>
      <dgm:spPr/>
    </dgm:pt>
    <dgm:pt modelId="{AC1C64D3-817E-F148-B13B-BE4A9B48E68C}" type="pres">
      <dgm:prSet presAssocID="{7953BDB0-EDDA-8B40-A821-F2131F238610}" presName="composite" presStyleCnt="0"/>
      <dgm:spPr/>
    </dgm:pt>
    <dgm:pt modelId="{4DFF6E6C-B6E4-FA4D-92E8-7FA20BA5DEE3}" type="pres">
      <dgm:prSet presAssocID="{7953BDB0-EDDA-8B40-A821-F2131F238610}" presName="parentText" presStyleLbl="alignNode1" presStyleIdx="1" presStyleCnt="5">
        <dgm:presLayoutVars>
          <dgm:chMax val="1"/>
          <dgm:bulletEnabled val="1"/>
        </dgm:presLayoutVars>
      </dgm:prSet>
      <dgm:spPr/>
    </dgm:pt>
    <dgm:pt modelId="{957107B4-2703-A248-80B4-DC8C6C5D2942}" type="pres">
      <dgm:prSet presAssocID="{7953BDB0-EDDA-8B40-A821-F2131F238610}" presName="descendantText" presStyleLbl="alignAcc1" presStyleIdx="1" presStyleCnt="5">
        <dgm:presLayoutVars>
          <dgm:bulletEnabled val="1"/>
        </dgm:presLayoutVars>
      </dgm:prSet>
      <dgm:spPr/>
    </dgm:pt>
    <dgm:pt modelId="{E0073408-E375-6A41-B09F-CE1D3CEDB961}" type="pres">
      <dgm:prSet presAssocID="{96FA5136-C564-6E42-B17C-033663386F28}" presName="sp" presStyleCnt="0"/>
      <dgm:spPr/>
    </dgm:pt>
    <dgm:pt modelId="{A76B7F15-81E4-4A4C-AF80-D077EF795300}" type="pres">
      <dgm:prSet presAssocID="{292C1F36-8E05-724B-B256-2A6C6623B744}" presName="composite" presStyleCnt="0"/>
      <dgm:spPr/>
    </dgm:pt>
    <dgm:pt modelId="{68C6BBBC-B33B-B847-A7DC-66C57B0C6EE6}" type="pres">
      <dgm:prSet presAssocID="{292C1F36-8E05-724B-B256-2A6C6623B744}" presName="parentText" presStyleLbl="alignNode1" presStyleIdx="2" presStyleCnt="5">
        <dgm:presLayoutVars>
          <dgm:chMax val="1"/>
          <dgm:bulletEnabled val="1"/>
        </dgm:presLayoutVars>
      </dgm:prSet>
      <dgm:spPr/>
    </dgm:pt>
    <dgm:pt modelId="{46BA0692-AEC8-3F45-942A-99388B238447}" type="pres">
      <dgm:prSet presAssocID="{292C1F36-8E05-724B-B256-2A6C6623B744}" presName="descendantText" presStyleLbl="alignAcc1" presStyleIdx="2" presStyleCnt="5">
        <dgm:presLayoutVars>
          <dgm:bulletEnabled val="1"/>
        </dgm:presLayoutVars>
      </dgm:prSet>
      <dgm:spPr/>
    </dgm:pt>
    <dgm:pt modelId="{2BA925E3-BE4C-FB4E-BCAA-957A3F8866C4}" type="pres">
      <dgm:prSet presAssocID="{7352A5FC-4BBD-6F41-BD51-DD722F26F202}" presName="sp" presStyleCnt="0"/>
      <dgm:spPr/>
    </dgm:pt>
    <dgm:pt modelId="{4C89F6A8-C13F-8640-ACA9-03383BFF76AF}" type="pres">
      <dgm:prSet presAssocID="{707F0A95-0B87-3147-BF13-7129B1C98742}" presName="composite" presStyleCnt="0"/>
      <dgm:spPr/>
    </dgm:pt>
    <dgm:pt modelId="{2E9CE7FF-B64F-7B4E-B8D8-8D18F96DEB1B}" type="pres">
      <dgm:prSet presAssocID="{707F0A95-0B87-3147-BF13-7129B1C98742}" presName="parentText" presStyleLbl="alignNode1" presStyleIdx="3" presStyleCnt="5">
        <dgm:presLayoutVars>
          <dgm:chMax val="1"/>
          <dgm:bulletEnabled val="1"/>
        </dgm:presLayoutVars>
      </dgm:prSet>
      <dgm:spPr/>
    </dgm:pt>
    <dgm:pt modelId="{E0564286-34D0-CE45-9209-9361DB8B5D7E}" type="pres">
      <dgm:prSet presAssocID="{707F0A95-0B87-3147-BF13-7129B1C98742}" presName="descendantText" presStyleLbl="alignAcc1" presStyleIdx="3" presStyleCnt="5">
        <dgm:presLayoutVars>
          <dgm:bulletEnabled val="1"/>
        </dgm:presLayoutVars>
      </dgm:prSet>
      <dgm:spPr/>
    </dgm:pt>
    <dgm:pt modelId="{30A27375-874F-344B-B0EC-EE89430F4D6B}" type="pres">
      <dgm:prSet presAssocID="{1F6C9A98-B5C8-0E49-9310-167918C4CCAE}" presName="sp" presStyleCnt="0"/>
      <dgm:spPr/>
    </dgm:pt>
    <dgm:pt modelId="{7BEBD2E2-0EAC-154E-A5DF-01E2B0567720}" type="pres">
      <dgm:prSet presAssocID="{537B4BA8-1067-A848-ABB6-13713DEEE131}" presName="composite" presStyleCnt="0"/>
      <dgm:spPr/>
    </dgm:pt>
    <dgm:pt modelId="{613146AF-4B44-D24F-8A44-FBEBC353BF95}" type="pres">
      <dgm:prSet presAssocID="{537B4BA8-1067-A848-ABB6-13713DEEE131}" presName="parentText" presStyleLbl="alignNode1" presStyleIdx="4" presStyleCnt="5">
        <dgm:presLayoutVars>
          <dgm:chMax val="1"/>
          <dgm:bulletEnabled val="1"/>
        </dgm:presLayoutVars>
      </dgm:prSet>
      <dgm:spPr/>
    </dgm:pt>
    <dgm:pt modelId="{B94F647E-B11A-1A4D-922E-8EED8DC7FAF8}" type="pres">
      <dgm:prSet presAssocID="{537B4BA8-1067-A848-ABB6-13713DEEE131}" presName="descendantText" presStyleLbl="alignAcc1" presStyleIdx="4" presStyleCnt="5">
        <dgm:presLayoutVars>
          <dgm:bulletEnabled val="1"/>
        </dgm:presLayoutVars>
      </dgm:prSet>
      <dgm:spPr/>
    </dgm:pt>
  </dgm:ptLst>
  <dgm:cxnLst>
    <dgm:cxn modelId="{3B152F05-AD7A-004C-8290-18B899F70E90}" type="presOf" srcId="{866039F9-BEFB-A147-9783-D56679343A7F}" destId="{957107B4-2703-A248-80B4-DC8C6C5D2942}" srcOrd="0" destOrd="0" presId="urn:microsoft.com/office/officeart/2005/8/layout/chevron2"/>
    <dgm:cxn modelId="{42553908-C7FC-B741-A519-836C030FFFDA}" type="presOf" srcId="{537B4BA8-1067-A848-ABB6-13713DEEE131}" destId="{613146AF-4B44-D24F-8A44-FBEBC353BF95}" srcOrd="0" destOrd="0" presId="urn:microsoft.com/office/officeart/2005/8/layout/chevron2"/>
    <dgm:cxn modelId="{FABB780C-D3FD-784B-B2EA-D552596D833D}" srcId="{80177E12-D8CC-9848-93B1-445462D60681}" destId="{707F0A95-0B87-3147-BF13-7129B1C98742}" srcOrd="3" destOrd="0" parTransId="{D87D125B-08A5-7D45-9F56-A2C2572EB9CF}" sibTransId="{1F6C9A98-B5C8-0E49-9310-167918C4CCAE}"/>
    <dgm:cxn modelId="{50699715-8374-7445-B66E-486B5EA9BF73}" type="presOf" srcId="{7953BDB0-EDDA-8B40-A821-F2131F238610}" destId="{4DFF6E6C-B6E4-FA4D-92E8-7FA20BA5DEE3}" srcOrd="0" destOrd="0" presId="urn:microsoft.com/office/officeart/2005/8/layout/chevron2"/>
    <dgm:cxn modelId="{DBFEDD18-98B0-7B40-BC23-7712856073A7}" type="presOf" srcId="{2D1B2CCF-C8B8-2644-9DA9-AA7427C9D3D4}" destId="{E79AD239-FD05-F646-B6D9-12FDE1048213}" srcOrd="0" destOrd="0" presId="urn:microsoft.com/office/officeart/2005/8/layout/chevron2"/>
    <dgm:cxn modelId="{58846825-F47E-E54B-A545-ED208343379A}" type="presOf" srcId="{AEEEFAC6-6799-2641-8D2B-020FBB9D5883}" destId="{1442D8B2-1537-924D-8BF8-120CD9CEA1BA}" srcOrd="0" destOrd="0" presId="urn:microsoft.com/office/officeart/2005/8/layout/chevron2"/>
    <dgm:cxn modelId="{0BE64A29-F638-6741-96D4-1536806F194E}" type="presOf" srcId="{A39C65D9-5627-3840-8129-F84847CF769A}" destId="{E0564286-34D0-CE45-9209-9361DB8B5D7E}" srcOrd="0" destOrd="0" presId="urn:microsoft.com/office/officeart/2005/8/layout/chevron2"/>
    <dgm:cxn modelId="{205E2631-40E6-FB4B-8874-AAF2B86DF9D1}" type="presOf" srcId="{E1BA22D5-6B60-6D4E-9C1B-F6578E385789}" destId="{B94F647E-B11A-1A4D-922E-8EED8DC7FAF8}" srcOrd="0" destOrd="0" presId="urn:microsoft.com/office/officeart/2005/8/layout/chevron2"/>
    <dgm:cxn modelId="{1B97FF31-6127-704E-8BBE-AF50D9476326}" srcId="{80177E12-D8CC-9848-93B1-445462D60681}" destId="{537B4BA8-1067-A848-ABB6-13713DEEE131}" srcOrd="4" destOrd="0" parTransId="{9F4022DA-ECE8-A54B-AE87-FE2650B53E0B}" sibTransId="{F28DAFB0-F6A4-2B49-9856-0D21C8FF0CC3}"/>
    <dgm:cxn modelId="{7D83FC3A-6D16-F94C-848E-6DE87F221A6B}" type="presOf" srcId="{80177E12-D8CC-9848-93B1-445462D60681}" destId="{AF60E728-5E5E-6449-AB99-035B05998747}" srcOrd="0" destOrd="0" presId="urn:microsoft.com/office/officeart/2005/8/layout/chevron2"/>
    <dgm:cxn modelId="{FFB32A6C-0F4D-D141-9574-4B3AEDF5B0C4}" srcId="{537B4BA8-1067-A848-ABB6-13713DEEE131}" destId="{E1BA22D5-6B60-6D4E-9C1B-F6578E385789}" srcOrd="0" destOrd="0" parTransId="{D089E949-2BB3-A84B-91CC-C77A8F463F2C}" sibTransId="{E294290A-F83D-7B44-8D6A-F5457E29ACEE}"/>
    <dgm:cxn modelId="{C76E754E-D188-E54A-9A0E-AE7830A91D98}" srcId="{80177E12-D8CC-9848-93B1-445462D60681}" destId="{292C1F36-8E05-724B-B256-2A6C6623B744}" srcOrd="2" destOrd="0" parTransId="{C5F95DEA-3228-B24B-8A5A-397CFA314A01}" sibTransId="{7352A5FC-4BBD-6F41-BD51-DD722F26F202}"/>
    <dgm:cxn modelId="{83799F75-04D2-4F47-8CC2-90270FB4D82E}" srcId="{80177E12-D8CC-9848-93B1-445462D60681}" destId="{7953BDB0-EDDA-8B40-A821-F2131F238610}" srcOrd="1" destOrd="0" parTransId="{19597803-C002-7E42-8B8B-CE69BB4F3238}" sibTransId="{96FA5136-C564-6E42-B17C-033663386F28}"/>
    <dgm:cxn modelId="{02A1B955-437B-0945-A108-4027ED4D6192}" srcId="{80177E12-D8CC-9848-93B1-445462D60681}" destId="{2D1B2CCF-C8B8-2644-9DA9-AA7427C9D3D4}" srcOrd="0" destOrd="0" parTransId="{418F1F32-4EAC-2443-B507-0DD37F697EAF}" sibTransId="{74F94467-F224-2940-8870-55087D99DF97}"/>
    <dgm:cxn modelId="{4A5D01A1-E072-624E-9EDF-4D04B3B011DA}" type="presOf" srcId="{707F0A95-0B87-3147-BF13-7129B1C98742}" destId="{2E9CE7FF-B64F-7B4E-B8D8-8D18F96DEB1B}" srcOrd="0" destOrd="0" presId="urn:microsoft.com/office/officeart/2005/8/layout/chevron2"/>
    <dgm:cxn modelId="{2ED041B0-E714-6645-8910-8743BBE2AC9B}" srcId="{707F0A95-0B87-3147-BF13-7129B1C98742}" destId="{A39C65D9-5627-3840-8129-F84847CF769A}" srcOrd="0" destOrd="0" parTransId="{9774FDD1-59C4-7249-8A72-5F1A2F43B3FB}" sibTransId="{57C6E021-8D23-F547-992E-0BABBF62CDA1}"/>
    <dgm:cxn modelId="{635672B5-0099-9140-B9D4-22D8DE5432DA}" type="presOf" srcId="{A5D62CB4-36AF-9F43-A056-325CAE685C83}" destId="{46BA0692-AEC8-3F45-942A-99388B238447}" srcOrd="0" destOrd="0" presId="urn:microsoft.com/office/officeart/2005/8/layout/chevron2"/>
    <dgm:cxn modelId="{459C90BA-2903-1347-8630-E5634AA6F60E}" srcId="{292C1F36-8E05-724B-B256-2A6C6623B744}" destId="{A5D62CB4-36AF-9F43-A056-325CAE685C83}" srcOrd="0" destOrd="0" parTransId="{EC90BB84-5307-1E45-AB6E-8D4C30A322D0}" sibTransId="{A463BC29-7839-9243-A1AA-0CF271A34B85}"/>
    <dgm:cxn modelId="{A8DB5DCE-226A-D04D-928B-67D69526A129}" srcId="{2D1B2CCF-C8B8-2644-9DA9-AA7427C9D3D4}" destId="{AEEEFAC6-6799-2641-8D2B-020FBB9D5883}" srcOrd="0" destOrd="0" parTransId="{9DC5C6AF-01B2-6B47-BC42-B810E162FF95}" sibTransId="{99D0A3B0-56EA-5249-BBCD-D4B3702F9225}"/>
    <dgm:cxn modelId="{4D935BD5-0646-AE40-B7F4-A528F5086805}" type="presOf" srcId="{292C1F36-8E05-724B-B256-2A6C6623B744}" destId="{68C6BBBC-B33B-B847-A7DC-66C57B0C6EE6}" srcOrd="0" destOrd="0" presId="urn:microsoft.com/office/officeart/2005/8/layout/chevron2"/>
    <dgm:cxn modelId="{54A7B8DC-7C88-EE4A-9D53-77DC3B18BEBC}" srcId="{7953BDB0-EDDA-8B40-A821-F2131F238610}" destId="{866039F9-BEFB-A147-9783-D56679343A7F}" srcOrd="0" destOrd="0" parTransId="{1AF28886-C47D-4446-9827-2A970750F794}" sibTransId="{0ED4EAA1-1FEB-3E48-8437-B3AF2FF4CFA4}"/>
    <dgm:cxn modelId="{7327615B-2220-DD4B-91B3-4DB195587AD4}" type="presParOf" srcId="{AF60E728-5E5E-6449-AB99-035B05998747}" destId="{AD53A527-D788-2941-BF5E-D6BE9D7C62C1}" srcOrd="0" destOrd="0" presId="urn:microsoft.com/office/officeart/2005/8/layout/chevron2"/>
    <dgm:cxn modelId="{9B8D1F24-83C2-7846-81F3-34E4CAC67345}" type="presParOf" srcId="{AD53A527-D788-2941-BF5E-D6BE9D7C62C1}" destId="{E79AD239-FD05-F646-B6D9-12FDE1048213}" srcOrd="0" destOrd="0" presId="urn:microsoft.com/office/officeart/2005/8/layout/chevron2"/>
    <dgm:cxn modelId="{8C6018AF-C4D8-EE49-A12D-F8B700079EBD}" type="presParOf" srcId="{AD53A527-D788-2941-BF5E-D6BE9D7C62C1}" destId="{1442D8B2-1537-924D-8BF8-120CD9CEA1BA}" srcOrd="1" destOrd="0" presId="urn:microsoft.com/office/officeart/2005/8/layout/chevron2"/>
    <dgm:cxn modelId="{A0667218-D1F1-2140-8F49-01B11B42B889}" type="presParOf" srcId="{AF60E728-5E5E-6449-AB99-035B05998747}" destId="{38315824-005E-AD4D-B98A-22CF0F9EF9ED}" srcOrd="1" destOrd="0" presId="urn:microsoft.com/office/officeart/2005/8/layout/chevron2"/>
    <dgm:cxn modelId="{B58B34B3-1ED9-FC41-B5E4-7DF417537E19}" type="presParOf" srcId="{AF60E728-5E5E-6449-AB99-035B05998747}" destId="{AC1C64D3-817E-F148-B13B-BE4A9B48E68C}" srcOrd="2" destOrd="0" presId="urn:microsoft.com/office/officeart/2005/8/layout/chevron2"/>
    <dgm:cxn modelId="{3F223734-C772-9442-8A6D-5ACDE992784E}" type="presParOf" srcId="{AC1C64D3-817E-F148-B13B-BE4A9B48E68C}" destId="{4DFF6E6C-B6E4-FA4D-92E8-7FA20BA5DEE3}" srcOrd="0" destOrd="0" presId="urn:microsoft.com/office/officeart/2005/8/layout/chevron2"/>
    <dgm:cxn modelId="{D2683D11-A24E-6E4C-A4FE-B76BBEABBA55}" type="presParOf" srcId="{AC1C64D3-817E-F148-B13B-BE4A9B48E68C}" destId="{957107B4-2703-A248-80B4-DC8C6C5D2942}" srcOrd="1" destOrd="0" presId="urn:microsoft.com/office/officeart/2005/8/layout/chevron2"/>
    <dgm:cxn modelId="{56234071-5430-3241-8384-340190186633}" type="presParOf" srcId="{AF60E728-5E5E-6449-AB99-035B05998747}" destId="{E0073408-E375-6A41-B09F-CE1D3CEDB961}" srcOrd="3" destOrd="0" presId="urn:microsoft.com/office/officeart/2005/8/layout/chevron2"/>
    <dgm:cxn modelId="{96E475FC-3895-A949-AAEF-643AE453E60A}" type="presParOf" srcId="{AF60E728-5E5E-6449-AB99-035B05998747}" destId="{A76B7F15-81E4-4A4C-AF80-D077EF795300}" srcOrd="4" destOrd="0" presId="urn:microsoft.com/office/officeart/2005/8/layout/chevron2"/>
    <dgm:cxn modelId="{3BB8243F-4D15-D444-80C4-B2185446DD67}" type="presParOf" srcId="{A76B7F15-81E4-4A4C-AF80-D077EF795300}" destId="{68C6BBBC-B33B-B847-A7DC-66C57B0C6EE6}" srcOrd="0" destOrd="0" presId="urn:microsoft.com/office/officeart/2005/8/layout/chevron2"/>
    <dgm:cxn modelId="{CD713070-D4FE-8E43-AEF5-946CB9038CC6}" type="presParOf" srcId="{A76B7F15-81E4-4A4C-AF80-D077EF795300}" destId="{46BA0692-AEC8-3F45-942A-99388B238447}" srcOrd="1" destOrd="0" presId="urn:microsoft.com/office/officeart/2005/8/layout/chevron2"/>
    <dgm:cxn modelId="{8A57FDCB-FF65-7A41-9C41-21B3736A7C8A}" type="presParOf" srcId="{AF60E728-5E5E-6449-AB99-035B05998747}" destId="{2BA925E3-BE4C-FB4E-BCAA-957A3F8866C4}" srcOrd="5" destOrd="0" presId="urn:microsoft.com/office/officeart/2005/8/layout/chevron2"/>
    <dgm:cxn modelId="{B67506A5-9164-9F4C-8A72-6F7B4DB47D27}" type="presParOf" srcId="{AF60E728-5E5E-6449-AB99-035B05998747}" destId="{4C89F6A8-C13F-8640-ACA9-03383BFF76AF}" srcOrd="6" destOrd="0" presId="urn:microsoft.com/office/officeart/2005/8/layout/chevron2"/>
    <dgm:cxn modelId="{C3BC026C-47C8-BB4D-8C28-5B85E723C379}" type="presParOf" srcId="{4C89F6A8-C13F-8640-ACA9-03383BFF76AF}" destId="{2E9CE7FF-B64F-7B4E-B8D8-8D18F96DEB1B}" srcOrd="0" destOrd="0" presId="urn:microsoft.com/office/officeart/2005/8/layout/chevron2"/>
    <dgm:cxn modelId="{15433670-65AA-5F46-A9CA-DAE1ED790101}" type="presParOf" srcId="{4C89F6A8-C13F-8640-ACA9-03383BFF76AF}" destId="{E0564286-34D0-CE45-9209-9361DB8B5D7E}" srcOrd="1" destOrd="0" presId="urn:microsoft.com/office/officeart/2005/8/layout/chevron2"/>
    <dgm:cxn modelId="{6F6B4D81-96EA-7D4F-9C8B-AD2BCA06040E}" type="presParOf" srcId="{AF60E728-5E5E-6449-AB99-035B05998747}" destId="{30A27375-874F-344B-B0EC-EE89430F4D6B}" srcOrd="7" destOrd="0" presId="urn:microsoft.com/office/officeart/2005/8/layout/chevron2"/>
    <dgm:cxn modelId="{47EE2280-17C4-C54A-A1B2-27D4A9DDD928}" type="presParOf" srcId="{AF60E728-5E5E-6449-AB99-035B05998747}" destId="{7BEBD2E2-0EAC-154E-A5DF-01E2B0567720}" srcOrd="8" destOrd="0" presId="urn:microsoft.com/office/officeart/2005/8/layout/chevron2"/>
    <dgm:cxn modelId="{12B231E3-B442-E64B-AA28-1C02538BD690}" type="presParOf" srcId="{7BEBD2E2-0EAC-154E-A5DF-01E2B0567720}" destId="{613146AF-4B44-D24F-8A44-FBEBC353BF95}" srcOrd="0" destOrd="0" presId="urn:microsoft.com/office/officeart/2005/8/layout/chevron2"/>
    <dgm:cxn modelId="{F63C70B4-D392-4C42-9897-F12D64253512}" type="presParOf" srcId="{7BEBD2E2-0EAC-154E-A5DF-01E2B0567720}" destId="{B94F647E-B11A-1A4D-922E-8EED8DC7FAF8}"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7149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651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noProof="0" dirty="0"/>
            <a:t>Get an overview on the different occasions for corporate valuations.</a:t>
          </a:r>
        </a:p>
      </dsp:txBody>
      <dsp:txXfrm>
        <a:off x="511366" y="157246"/>
        <a:ext cx="8175414" cy="1701829"/>
      </dsp:txXfrm>
    </dsp:sp>
    <dsp:sp modelId="{51F9B153-E88A-B649-AC22-2DB68708763E}">
      <dsp:nvSpPr>
        <dsp:cNvPr id="0" name=""/>
        <dsp:cNvSpPr/>
      </dsp:nvSpPr>
      <dsp:spPr>
        <a:xfrm>
          <a:off x="0" y="38543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2045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Understand valuation as a complex, interdisciplinary, and comprehen­sive exercise that requires the application of the entire spectrum of manage­ment theory and practice.</a:t>
          </a:r>
          <a:endParaRPr lang="en-US" sz="2000" kern="1200" noProof="0" dirty="0"/>
        </a:p>
      </dsp:txBody>
      <dsp:txXfrm>
        <a:off x="511366" y="2296646"/>
        <a:ext cx="8175414" cy="170182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AD239-FD05-F646-B6D9-12FDE1048213}">
      <dsp:nvSpPr>
        <dsp:cNvPr id="0" name=""/>
        <dsp:cNvSpPr/>
      </dsp:nvSpPr>
      <dsp:spPr>
        <a:xfrm rot="5400000">
          <a:off x="-143898" y="144730"/>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1</a:t>
          </a:r>
        </a:p>
      </dsp:txBody>
      <dsp:txXfrm rot="-5400000">
        <a:off x="1" y="336594"/>
        <a:ext cx="671526" cy="287798"/>
      </dsp:txXfrm>
    </dsp:sp>
    <dsp:sp modelId="{1442D8B2-1537-924D-8BF8-120CD9CEA1BA}">
      <dsp:nvSpPr>
        <dsp:cNvPr id="0" name=""/>
        <dsp:cNvSpPr/>
      </dsp:nvSpPr>
      <dsp:spPr>
        <a:xfrm rot="5400000">
          <a:off x="4414214" y="-3741855"/>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Company Analysis (Historical Performance, Competitive Position, Value Chain Analysis, KPIs, Key Performance Drivers)</a:t>
          </a:r>
        </a:p>
      </dsp:txBody>
      <dsp:txXfrm rot="-5400000">
        <a:off x="671527" y="31272"/>
        <a:ext cx="8078495" cy="562680"/>
      </dsp:txXfrm>
    </dsp:sp>
    <dsp:sp modelId="{4DFF6E6C-B6E4-FA4D-92E8-7FA20BA5DEE3}">
      <dsp:nvSpPr>
        <dsp:cNvPr id="0" name=""/>
        <dsp:cNvSpPr/>
      </dsp:nvSpPr>
      <dsp:spPr>
        <a:xfrm rot="5400000">
          <a:off x="-143898" y="985174"/>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2</a:t>
          </a:r>
        </a:p>
      </dsp:txBody>
      <dsp:txXfrm rot="-5400000">
        <a:off x="1" y="1177038"/>
        <a:ext cx="671526" cy="287798"/>
      </dsp:txXfrm>
    </dsp:sp>
    <dsp:sp modelId="{957107B4-2703-A248-80B4-DC8C6C5D2942}">
      <dsp:nvSpPr>
        <dsp:cNvPr id="0" name=""/>
        <dsp:cNvSpPr/>
      </dsp:nvSpPr>
      <dsp:spPr>
        <a:xfrm rot="5400000">
          <a:off x="4414214" y="-2901411"/>
          <a:ext cx="623560" cy="8108935"/>
        </a:xfrm>
        <a:prstGeom prst="round2SameRect">
          <a:avLst/>
        </a:prstGeom>
        <a:solidFill>
          <a:schemeClr val="bg1">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Projection of Future Free Cash Flows</a:t>
          </a:r>
        </a:p>
      </dsp:txBody>
      <dsp:txXfrm rot="-5400000">
        <a:off x="671527" y="871716"/>
        <a:ext cx="8078495" cy="562680"/>
      </dsp:txXfrm>
    </dsp:sp>
    <dsp:sp modelId="{68C6BBBC-B33B-B847-A7DC-66C57B0C6EE6}">
      <dsp:nvSpPr>
        <dsp:cNvPr id="0" name=""/>
        <dsp:cNvSpPr/>
      </dsp:nvSpPr>
      <dsp:spPr>
        <a:xfrm rot="5400000">
          <a:off x="-143898" y="1825618"/>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3</a:t>
          </a:r>
        </a:p>
      </dsp:txBody>
      <dsp:txXfrm rot="-5400000">
        <a:off x="1" y="2017482"/>
        <a:ext cx="671526" cy="287798"/>
      </dsp:txXfrm>
    </dsp:sp>
    <dsp:sp modelId="{46BA0692-AEC8-3F45-942A-99388B238447}">
      <dsp:nvSpPr>
        <dsp:cNvPr id="0" name=""/>
        <dsp:cNvSpPr/>
      </dsp:nvSpPr>
      <dsp:spPr>
        <a:xfrm rot="5400000">
          <a:off x="4414214" y="-2060967"/>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Estimation of Weighted Average Cost of Capital (WACC)</a:t>
          </a:r>
        </a:p>
      </dsp:txBody>
      <dsp:txXfrm rot="-5400000">
        <a:off x="671527" y="1712160"/>
        <a:ext cx="8078495" cy="562680"/>
      </dsp:txXfrm>
    </dsp:sp>
    <dsp:sp modelId="{2E9CE7FF-B64F-7B4E-B8D8-8D18F96DEB1B}">
      <dsp:nvSpPr>
        <dsp:cNvPr id="0" name=""/>
        <dsp:cNvSpPr/>
      </dsp:nvSpPr>
      <dsp:spPr>
        <a:xfrm rot="5400000">
          <a:off x="-143898" y="2666062"/>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4</a:t>
          </a:r>
        </a:p>
      </dsp:txBody>
      <dsp:txXfrm rot="-5400000">
        <a:off x="1" y="2857926"/>
        <a:ext cx="671526" cy="287798"/>
      </dsp:txXfrm>
    </dsp:sp>
    <dsp:sp modelId="{E0564286-34D0-CE45-9209-9361DB8B5D7E}">
      <dsp:nvSpPr>
        <dsp:cNvPr id="0" name=""/>
        <dsp:cNvSpPr/>
      </dsp:nvSpPr>
      <dsp:spPr>
        <a:xfrm rot="5400000">
          <a:off x="4414214" y="-1220523"/>
          <a:ext cx="623560" cy="8108935"/>
        </a:xfrm>
        <a:prstGeom prst="round2SameRect">
          <a:avLst/>
        </a:prstGeom>
        <a:no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Calculation of Terminal Value</a:t>
          </a:r>
        </a:p>
      </dsp:txBody>
      <dsp:txXfrm rot="-5400000">
        <a:off x="671527" y="2552604"/>
        <a:ext cx="8078495" cy="562680"/>
      </dsp:txXfrm>
    </dsp:sp>
    <dsp:sp modelId="{613146AF-4B44-D24F-8A44-FBEBC353BF95}">
      <dsp:nvSpPr>
        <dsp:cNvPr id="0" name=""/>
        <dsp:cNvSpPr/>
      </dsp:nvSpPr>
      <dsp:spPr>
        <a:xfrm rot="5400000">
          <a:off x="-143898" y="3506505"/>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5</a:t>
          </a:r>
        </a:p>
      </dsp:txBody>
      <dsp:txXfrm rot="-5400000">
        <a:off x="1" y="3698369"/>
        <a:ext cx="671526" cy="287798"/>
      </dsp:txXfrm>
    </dsp:sp>
    <dsp:sp modelId="{B94F647E-B11A-1A4D-922E-8EED8DC7FAF8}">
      <dsp:nvSpPr>
        <dsp:cNvPr id="0" name=""/>
        <dsp:cNvSpPr/>
      </dsp:nvSpPr>
      <dsp:spPr>
        <a:xfrm rot="5400000">
          <a:off x="4414214" y="-380079"/>
          <a:ext cx="623560" cy="8108935"/>
        </a:xfrm>
        <a:prstGeom prst="round2SameRect">
          <a:avLst/>
        </a:prstGeom>
        <a:solidFill>
          <a:schemeClr val="tx2">
            <a:lumMod val="50000"/>
            <a:lumOff val="5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Computation of Present Values, Derivation of a Range of Enterprise Values, Sensitivity, Scenario and/or Simulation Analysis</a:t>
          </a:r>
        </a:p>
      </dsp:txBody>
      <dsp:txXfrm rot="-5400000">
        <a:off x="671527" y="3393048"/>
        <a:ext cx="8078495" cy="5626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175872"/>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144747"/>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Understand the basic idea behind the comparable companies analysis and form your own opinion about this valuation approach.</a:t>
          </a:r>
          <a:endParaRPr lang="en-US" sz="2000" kern="1200" noProof="0" dirty="0"/>
        </a:p>
      </dsp:txBody>
      <dsp:txXfrm>
        <a:off x="476842" y="202288"/>
        <a:ext cx="8244462" cy="1063642"/>
      </dsp:txXfrm>
    </dsp:sp>
    <dsp:sp modelId="{DC7EE983-F47B-B84B-916B-529CC178C4E5}">
      <dsp:nvSpPr>
        <dsp:cNvPr id="0" name=""/>
        <dsp:cNvSpPr/>
      </dsp:nvSpPr>
      <dsp:spPr>
        <a:xfrm>
          <a:off x="0" y="2588890"/>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FC47DC-8441-3646-A73C-3D0950981B63}">
      <dsp:nvSpPr>
        <dsp:cNvPr id="0" name=""/>
        <dsp:cNvSpPr/>
      </dsp:nvSpPr>
      <dsp:spPr>
        <a:xfrm>
          <a:off x="425303" y="1481872"/>
          <a:ext cx="8349526" cy="125461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Learn about and characterize the common multiples in relative valuation practice.</a:t>
          </a:r>
          <a:endParaRPr lang="en-US" sz="2000" kern="1200" noProof="0" dirty="0"/>
        </a:p>
      </dsp:txBody>
      <dsp:txXfrm>
        <a:off x="486548" y="1543117"/>
        <a:ext cx="8227036" cy="1132127"/>
      </dsp:txXfrm>
    </dsp:sp>
    <dsp:sp modelId="{51F9B153-E88A-B649-AC22-2DB68708763E}">
      <dsp:nvSpPr>
        <dsp:cNvPr id="0" name=""/>
        <dsp:cNvSpPr/>
      </dsp:nvSpPr>
      <dsp:spPr>
        <a:xfrm>
          <a:off x="0" y="3926015"/>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894890"/>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Get a basic idea on how to detect comparable companies.</a:t>
          </a:r>
          <a:endParaRPr lang="en-US" sz="2000" kern="1200" noProof="0" dirty="0"/>
        </a:p>
      </dsp:txBody>
      <dsp:txXfrm>
        <a:off x="476842" y="2952431"/>
        <a:ext cx="8244462" cy="106364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7149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651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Recognize the precedent transaction analysis as a variant of the multiple-based valuation approach, based on “done deals” or announced transactions.</a:t>
          </a:r>
          <a:endParaRPr lang="de-DE" sz="2000" kern="1200" dirty="0"/>
        </a:p>
      </dsp:txBody>
      <dsp:txXfrm>
        <a:off x="511366" y="157246"/>
        <a:ext cx="8175414" cy="1701829"/>
      </dsp:txXfrm>
    </dsp:sp>
    <dsp:sp modelId="{51F9B153-E88A-B649-AC22-2DB68708763E}">
      <dsp:nvSpPr>
        <dsp:cNvPr id="0" name=""/>
        <dsp:cNvSpPr/>
      </dsp:nvSpPr>
      <dsp:spPr>
        <a:xfrm>
          <a:off x="0" y="38543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2045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Learn about and describe the advantages, disadvantages and characteristics of this approach compared to the comparable companies analysis.</a:t>
          </a:r>
          <a:endParaRPr lang="de-DE" sz="2000" kern="1200" dirty="0"/>
        </a:p>
      </dsp:txBody>
      <dsp:txXfrm>
        <a:off x="511366" y="2296646"/>
        <a:ext cx="8175414" cy="170182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7149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651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Get an overview of further corporate valuation approaches in valuation practice. </a:t>
          </a:r>
          <a:endParaRPr lang="de-DE" sz="2000" kern="1200" dirty="0"/>
        </a:p>
      </dsp:txBody>
      <dsp:txXfrm>
        <a:off x="511366" y="157246"/>
        <a:ext cx="8175414" cy="1701829"/>
      </dsp:txXfrm>
    </dsp:sp>
    <dsp:sp modelId="{51F9B153-E88A-B649-AC22-2DB68708763E}">
      <dsp:nvSpPr>
        <dsp:cNvPr id="0" name=""/>
        <dsp:cNvSpPr/>
      </dsp:nvSpPr>
      <dsp:spPr>
        <a:xfrm>
          <a:off x="0" y="38543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2045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Define and determine the free cash flow to equity and understand the equity DCF valuation approach.</a:t>
          </a:r>
          <a:endParaRPr lang="de-DE" sz="2000" kern="1200" dirty="0"/>
        </a:p>
      </dsp:txBody>
      <dsp:txXfrm>
        <a:off x="511366" y="2296646"/>
        <a:ext cx="8175414" cy="170182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7149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651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There is more between enterprise value and equity value than net debt. How to handle items that are not or not clearly equity, interest-bearing debt, working capital or part of the operating assets? </a:t>
          </a:r>
          <a:endParaRPr lang="en-US" sz="2000" kern="1200" noProof="0" dirty="0"/>
        </a:p>
      </dsp:txBody>
      <dsp:txXfrm>
        <a:off x="511366" y="157246"/>
        <a:ext cx="8175414" cy="1701829"/>
      </dsp:txXfrm>
    </dsp:sp>
    <dsp:sp modelId="{51F9B153-E88A-B649-AC22-2DB68708763E}">
      <dsp:nvSpPr>
        <dsp:cNvPr id="0" name=""/>
        <dsp:cNvSpPr/>
      </dsp:nvSpPr>
      <dsp:spPr>
        <a:xfrm>
          <a:off x="0" y="38543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2045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In addition to the on-balance-sheet items there are off-balance-sheet issues that need to be accounted for when deriving the equity value from the enterprise value.</a:t>
          </a:r>
          <a:endParaRPr lang="en-US" sz="2000" kern="1200" noProof="0" dirty="0"/>
        </a:p>
      </dsp:txBody>
      <dsp:txXfrm>
        <a:off x="511366" y="2296646"/>
        <a:ext cx="8175414" cy="170182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7149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651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Corporate valuations are not performed for their own sake in business practice. You should try to develop a sense for the objectives that the principals as well as the parties and persons conducting the valuations are pursuing with the appraisals.</a:t>
          </a:r>
          <a:endParaRPr lang="en-US" sz="2000" kern="1200" noProof="0" dirty="0"/>
        </a:p>
      </dsp:txBody>
      <dsp:txXfrm>
        <a:off x="511366" y="157246"/>
        <a:ext cx="8175414" cy="1701829"/>
      </dsp:txXfrm>
    </dsp:sp>
    <dsp:sp modelId="{51F9B153-E88A-B649-AC22-2DB68708763E}">
      <dsp:nvSpPr>
        <dsp:cNvPr id="0" name=""/>
        <dsp:cNvSpPr/>
      </dsp:nvSpPr>
      <dsp:spPr>
        <a:xfrm>
          <a:off x="0" y="3854381"/>
          <a:ext cx="8780462" cy="40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204581"/>
          <a:ext cx="8359544" cy="1885959"/>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Try to develop a feeling for where the leeway is in corporate valuations and how it can be utilized in a targeted manner.</a:t>
          </a:r>
          <a:endParaRPr lang="en-US" sz="2000" kern="1200" noProof="0" dirty="0"/>
        </a:p>
      </dsp:txBody>
      <dsp:txXfrm>
        <a:off x="511366" y="2296646"/>
        <a:ext cx="8175414" cy="170182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175872"/>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144747"/>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Recognize the difference between the value and the price of a company.</a:t>
          </a:r>
          <a:endParaRPr lang="en-US" sz="2000" kern="1200" noProof="0" dirty="0"/>
        </a:p>
      </dsp:txBody>
      <dsp:txXfrm>
        <a:off x="476842" y="202288"/>
        <a:ext cx="8244462" cy="1063642"/>
      </dsp:txXfrm>
    </dsp:sp>
    <dsp:sp modelId="{DC7EE983-F47B-B84B-916B-529CC178C4E5}">
      <dsp:nvSpPr>
        <dsp:cNvPr id="0" name=""/>
        <dsp:cNvSpPr/>
      </dsp:nvSpPr>
      <dsp:spPr>
        <a:xfrm>
          <a:off x="0" y="2588890"/>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FC47DC-8441-3646-A73C-3D0950981B63}">
      <dsp:nvSpPr>
        <dsp:cNvPr id="0" name=""/>
        <dsp:cNvSpPr/>
      </dsp:nvSpPr>
      <dsp:spPr>
        <a:xfrm>
          <a:off x="425303" y="1481872"/>
          <a:ext cx="8349526" cy="125461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Form an own opinion about the existence of “intrinsic”, “objective” or “objectified” values for companies.</a:t>
          </a:r>
          <a:endParaRPr lang="en-US" sz="2000" kern="1200" noProof="0" dirty="0"/>
        </a:p>
      </dsp:txBody>
      <dsp:txXfrm>
        <a:off x="486548" y="1543117"/>
        <a:ext cx="8227036" cy="1132127"/>
      </dsp:txXfrm>
    </dsp:sp>
    <dsp:sp modelId="{51F9B153-E88A-B649-AC22-2DB68708763E}">
      <dsp:nvSpPr>
        <dsp:cNvPr id="0" name=""/>
        <dsp:cNvSpPr/>
      </dsp:nvSpPr>
      <dsp:spPr>
        <a:xfrm>
          <a:off x="0" y="3926015"/>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894890"/>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Understand the basics of the so-called functional corporate valuation theory and the derivation of decision values.</a:t>
          </a:r>
          <a:endParaRPr lang="en-US" sz="2000" kern="1200" noProof="0" dirty="0"/>
        </a:p>
      </dsp:txBody>
      <dsp:txXfrm>
        <a:off x="476842" y="2952431"/>
        <a:ext cx="8244462" cy="106364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175872"/>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144747"/>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Recognize what it takes to come up with an argumentation value.</a:t>
          </a:r>
          <a:endParaRPr lang="en-US" sz="2000" kern="1200" noProof="0" dirty="0"/>
        </a:p>
      </dsp:txBody>
      <dsp:txXfrm>
        <a:off x="476842" y="202288"/>
        <a:ext cx="8244462" cy="1063642"/>
      </dsp:txXfrm>
    </dsp:sp>
    <dsp:sp modelId="{DC7EE983-F47B-B84B-916B-529CC178C4E5}">
      <dsp:nvSpPr>
        <dsp:cNvPr id="0" name=""/>
        <dsp:cNvSpPr/>
      </dsp:nvSpPr>
      <dsp:spPr>
        <a:xfrm>
          <a:off x="0" y="2588890"/>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FC47DC-8441-3646-A73C-3D0950981B63}">
      <dsp:nvSpPr>
        <dsp:cNvPr id="0" name=""/>
        <dsp:cNvSpPr/>
      </dsp:nvSpPr>
      <dsp:spPr>
        <a:xfrm>
          <a:off x="425303" y="1481872"/>
          <a:ext cx="8349526" cy="125461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Gain an understanding of the most important ways to negotiate. </a:t>
          </a:r>
          <a:endParaRPr lang="en-US" sz="2000" kern="1200" noProof="0" dirty="0"/>
        </a:p>
      </dsp:txBody>
      <dsp:txXfrm>
        <a:off x="486548" y="1543117"/>
        <a:ext cx="8227036" cy="1132127"/>
      </dsp:txXfrm>
    </dsp:sp>
    <dsp:sp modelId="{51F9B153-E88A-B649-AC22-2DB68708763E}">
      <dsp:nvSpPr>
        <dsp:cNvPr id="0" name=""/>
        <dsp:cNvSpPr/>
      </dsp:nvSpPr>
      <dsp:spPr>
        <a:xfrm>
          <a:off x="0" y="3926015"/>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894890"/>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How to determine an argumentation value.</a:t>
          </a:r>
          <a:endParaRPr lang="en-US" sz="2000" kern="1200" noProof="0" dirty="0"/>
        </a:p>
      </dsp:txBody>
      <dsp:txXfrm>
        <a:off x="476842" y="2952431"/>
        <a:ext cx="8244462" cy="10636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0F730D-B4E7-D948-91CB-D5E7D6C09BDE}">
      <dsp:nvSpPr>
        <dsp:cNvPr id="0" name=""/>
        <dsp:cNvSpPr/>
      </dsp:nvSpPr>
      <dsp:spPr>
        <a:xfrm>
          <a:off x="0" y="377850"/>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Acquisition and Disposal of Companies </a:t>
          </a:r>
          <a:r>
            <a:rPr lang="en-US" sz="2000" b="0" kern="1200" noProof="0" dirty="0"/>
            <a:t>(M&amp;A)</a:t>
          </a:r>
        </a:p>
      </dsp:txBody>
      <dsp:txXfrm>
        <a:off x="0" y="377850"/>
        <a:ext cx="2743894" cy="1646336"/>
      </dsp:txXfrm>
    </dsp:sp>
    <dsp:sp modelId="{3E9F00BA-FB97-3541-97B5-A04B629CA7B5}">
      <dsp:nvSpPr>
        <dsp:cNvPr id="0" name=""/>
        <dsp:cNvSpPr/>
      </dsp:nvSpPr>
      <dsp:spPr>
        <a:xfrm>
          <a:off x="3018283" y="377850"/>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Value-Based Management</a:t>
          </a:r>
          <a:endParaRPr lang="en-US" sz="2000" b="0" kern="1200" noProof="0" dirty="0"/>
        </a:p>
      </dsp:txBody>
      <dsp:txXfrm>
        <a:off x="3018283" y="377850"/>
        <a:ext cx="2743894" cy="1646336"/>
      </dsp:txXfrm>
    </dsp:sp>
    <dsp:sp modelId="{30A900C0-69A5-BA45-8827-88C7E340D457}">
      <dsp:nvSpPr>
        <dsp:cNvPr id="0" name=""/>
        <dsp:cNvSpPr/>
      </dsp:nvSpPr>
      <dsp:spPr>
        <a:xfrm>
          <a:off x="6036567" y="377850"/>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Investment Management</a:t>
          </a:r>
          <a:endParaRPr lang="en-US" sz="2000" b="0" kern="1200" noProof="0" dirty="0"/>
        </a:p>
      </dsp:txBody>
      <dsp:txXfrm>
        <a:off x="6036567" y="377850"/>
        <a:ext cx="2743894" cy="1646336"/>
      </dsp:txXfrm>
    </dsp:sp>
    <dsp:sp modelId="{DA27769D-89F6-9C47-AB52-C5AD98B0190D}">
      <dsp:nvSpPr>
        <dsp:cNvPr id="0" name=""/>
        <dsp:cNvSpPr/>
      </dsp:nvSpPr>
      <dsp:spPr>
        <a:xfrm>
          <a:off x="0" y="2298576"/>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Legal Requirements</a:t>
          </a:r>
          <a:endParaRPr lang="en-US" sz="2000" b="0" kern="1200" noProof="0" dirty="0"/>
        </a:p>
      </dsp:txBody>
      <dsp:txXfrm>
        <a:off x="0" y="2298576"/>
        <a:ext cx="2743894" cy="1646336"/>
      </dsp:txXfrm>
    </dsp:sp>
    <dsp:sp modelId="{1C7FB9AB-62A9-DC4B-BBAB-70C28CE6FDA2}">
      <dsp:nvSpPr>
        <dsp:cNvPr id="0" name=""/>
        <dsp:cNvSpPr/>
      </dsp:nvSpPr>
      <dsp:spPr>
        <a:xfrm>
          <a:off x="3018283" y="2298576"/>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Contractual and Other Regulations</a:t>
          </a:r>
          <a:endParaRPr lang="en-US" sz="2000" b="0" kern="1200" noProof="0" dirty="0"/>
        </a:p>
      </dsp:txBody>
      <dsp:txXfrm>
        <a:off x="3018283" y="2298576"/>
        <a:ext cx="2743894" cy="1646336"/>
      </dsp:txXfrm>
    </dsp:sp>
    <dsp:sp modelId="{ED6158E1-A88B-FC44-92F3-996EC6DF3F88}">
      <dsp:nvSpPr>
        <dsp:cNvPr id="0" name=""/>
        <dsp:cNvSpPr/>
      </dsp:nvSpPr>
      <dsp:spPr>
        <a:xfrm>
          <a:off x="6036567" y="2298576"/>
          <a:ext cx="2743894" cy="164633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t>Financial Reporting and Tax Matters</a:t>
          </a:r>
          <a:endParaRPr lang="en-US" sz="2000" b="0" kern="1200" noProof="0" dirty="0"/>
        </a:p>
      </dsp:txBody>
      <dsp:txXfrm>
        <a:off x="6036567" y="2298576"/>
        <a:ext cx="2743894" cy="16463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8CCA69-1125-DE4E-A136-D773193FD405}">
      <dsp:nvSpPr>
        <dsp:cNvPr id="0" name=""/>
        <dsp:cNvSpPr/>
      </dsp:nvSpPr>
      <dsp:spPr>
        <a:xfrm>
          <a:off x="3469954" y="2481354"/>
          <a:ext cx="1840552" cy="184055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en-US" sz="2200" kern="1200" noProof="0" dirty="0"/>
            <a:t>Corporate Valuation</a:t>
          </a:r>
        </a:p>
      </dsp:txBody>
      <dsp:txXfrm>
        <a:off x="3739497" y="2750897"/>
        <a:ext cx="1301466" cy="1301466"/>
      </dsp:txXfrm>
    </dsp:sp>
    <dsp:sp modelId="{F21B7915-8FCB-2A49-BF34-C4B4765075A1}">
      <dsp:nvSpPr>
        <dsp:cNvPr id="0" name=""/>
        <dsp:cNvSpPr/>
      </dsp:nvSpPr>
      <dsp:spPr>
        <a:xfrm rot="10800000">
          <a:off x="1688865" y="3139352"/>
          <a:ext cx="1683129" cy="52455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001602E-57E8-C74A-AA96-3C2FA1DC7232}">
      <dsp:nvSpPr>
        <dsp:cNvPr id="0" name=""/>
        <dsp:cNvSpPr/>
      </dsp:nvSpPr>
      <dsp:spPr>
        <a:xfrm>
          <a:off x="814602" y="2702221"/>
          <a:ext cx="1748525" cy="13988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noProof="0" dirty="0"/>
            <a:t>Past performance: Annual reports of recent years</a:t>
          </a:r>
        </a:p>
      </dsp:txBody>
      <dsp:txXfrm>
        <a:off x="855572" y="2743191"/>
        <a:ext cx="1666585" cy="1316880"/>
      </dsp:txXfrm>
    </dsp:sp>
    <dsp:sp modelId="{71F2DEC7-51C2-CF4F-9E98-3E0E7F8DF8AF}">
      <dsp:nvSpPr>
        <dsp:cNvPr id="0" name=""/>
        <dsp:cNvSpPr/>
      </dsp:nvSpPr>
      <dsp:spPr>
        <a:xfrm rot="13500000">
          <a:off x="2233588" y="1824274"/>
          <a:ext cx="1683129" cy="52455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B30F952-6700-4B4E-84F6-7D9188FC964A}">
      <dsp:nvSpPr>
        <dsp:cNvPr id="0" name=""/>
        <dsp:cNvSpPr/>
      </dsp:nvSpPr>
      <dsp:spPr>
        <a:xfrm>
          <a:off x="1605814" y="792067"/>
          <a:ext cx="1748525" cy="13988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noProof="0" dirty="0"/>
            <a:t>Business plan/budget</a:t>
          </a:r>
        </a:p>
      </dsp:txBody>
      <dsp:txXfrm>
        <a:off x="1646784" y="833037"/>
        <a:ext cx="1666585" cy="1316880"/>
      </dsp:txXfrm>
    </dsp:sp>
    <dsp:sp modelId="{525077E1-63C3-3348-BE18-7A2682EC337B}">
      <dsp:nvSpPr>
        <dsp:cNvPr id="0" name=""/>
        <dsp:cNvSpPr/>
      </dsp:nvSpPr>
      <dsp:spPr>
        <a:xfrm rot="16200000">
          <a:off x="3548666" y="1279551"/>
          <a:ext cx="1683129" cy="52455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29D6EA6-F9CF-8542-B074-4A0261561BDC}">
      <dsp:nvSpPr>
        <dsp:cNvPr id="0" name=""/>
        <dsp:cNvSpPr/>
      </dsp:nvSpPr>
      <dsp:spPr>
        <a:xfrm>
          <a:off x="3515968" y="855"/>
          <a:ext cx="1748525" cy="13988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noProof="0" dirty="0"/>
            <a:t>Market and competitive position</a:t>
          </a:r>
        </a:p>
      </dsp:txBody>
      <dsp:txXfrm>
        <a:off x="3556938" y="41825"/>
        <a:ext cx="1666585" cy="1316880"/>
      </dsp:txXfrm>
    </dsp:sp>
    <dsp:sp modelId="{E8EBF195-4AD0-4E42-A4A7-1C63014C7EB7}">
      <dsp:nvSpPr>
        <dsp:cNvPr id="0" name=""/>
        <dsp:cNvSpPr/>
      </dsp:nvSpPr>
      <dsp:spPr>
        <a:xfrm rot="18900000">
          <a:off x="4863744" y="1824274"/>
          <a:ext cx="1683129" cy="52455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6485796-1852-7E4A-8795-CC0794F7BA80}">
      <dsp:nvSpPr>
        <dsp:cNvPr id="0" name=""/>
        <dsp:cNvSpPr/>
      </dsp:nvSpPr>
      <dsp:spPr>
        <a:xfrm>
          <a:off x="5426122" y="792067"/>
          <a:ext cx="1748525" cy="13988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noProof="0" dirty="0"/>
            <a:t>Value chain: R&amp;D, design, sourcing/</a:t>
          </a:r>
          <a:br>
            <a:rPr lang="en-US" sz="1400" kern="1200" noProof="0" dirty="0"/>
          </a:br>
          <a:r>
            <a:rPr lang="en-US" sz="1400" kern="1200" noProof="0" dirty="0"/>
            <a:t>production, market-ing, distribution, customer service, administration/IT</a:t>
          </a:r>
        </a:p>
      </dsp:txBody>
      <dsp:txXfrm>
        <a:off x="5467092" y="833037"/>
        <a:ext cx="1666585" cy="1316880"/>
      </dsp:txXfrm>
    </dsp:sp>
    <dsp:sp modelId="{A7FD9385-F031-4B44-85F1-29F355ECA475}">
      <dsp:nvSpPr>
        <dsp:cNvPr id="0" name=""/>
        <dsp:cNvSpPr/>
      </dsp:nvSpPr>
      <dsp:spPr>
        <a:xfrm>
          <a:off x="5408467" y="3139352"/>
          <a:ext cx="1683129" cy="524557"/>
        </a:xfrm>
        <a:prstGeom prst="lef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451F582-ABEC-F247-AEDA-AE5C1138BBC4}">
      <dsp:nvSpPr>
        <dsp:cNvPr id="0" name=""/>
        <dsp:cNvSpPr/>
      </dsp:nvSpPr>
      <dsp:spPr>
        <a:xfrm>
          <a:off x="6217334" y="2702221"/>
          <a:ext cx="1748525" cy="139882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622300">
            <a:lnSpc>
              <a:spcPct val="90000"/>
            </a:lnSpc>
            <a:spcBef>
              <a:spcPct val="0"/>
            </a:spcBef>
            <a:spcAft>
              <a:spcPct val="35000"/>
            </a:spcAft>
            <a:buNone/>
          </a:pPr>
          <a:r>
            <a:rPr lang="en-US" sz="1400" kern="1200" noProof="0" dirty="0"/>
            <a:t>Risk</a:t>
          </a:r>
        </a:p>
      </dsp:txBody>
      <dsp:txXfrm>
        <a:off x="6258304" y="2743191"/>
        <a:ext cx="1666585" cy="13168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175872"/>
          <a:ext cx="873601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7178" y="144747"/>
          <a:ext cx="831722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1140" tIns="0" rIns="231140" bIns="0" numCol="1" spcCol="1270" anchor="ctr" anchorCtr="0">
          <a:noAutofit/>
        </a:bodyPr>
        <a:lstStyle/>
        <a:p>
          <a:pPr marL="0" lvl="0" indent="0" algn="l" defTabSz="889000">
            <a:lnSpc>
              <a:spcPct val="90000"/>
            </a:lnSpc>
            <a:spcBef>
              <a:spcPct val="0"/>
            </a:spcBef>
            <a:spcAft>
              <a:spcPct val="35000"/>
            </a:spcAft>
            <a:buNone/>
          </a:pPr>
          <a:r>
            <a:rPr lang="en-US" sz="2000" kern="1200" dirty="0"/>
            <a:t>Understand discounted cash flow (DCF) valuation as an application of net present value (NPV) analysis.</a:t>
          </a:r>
          <a:endParaRPr lang="en-US" sz="2000" kern="1200" noProof="0" dirty="0"/>
        </a:p>
      </dsp:txBody>
      <dsp:txXfrm>
        <a:off x="474719" y="202288"/>
        <a:ext cx="8202142" cy="1063642"/>
      </dsp:txXfrm>
    </dsp:sp>
    <dsp:sp modelId="{DC7EE983-F47B-B84B-916B-529CC178C4E5}">
      <dsp:nvSpPr>
        <dsp:cNvPr id="0" name=""/>
        <dsp:cNvSpPr/>
      </dsp:nvSpPr>
      <dsp:spPr>
        <a:xfrm>
          <a:off x="0" y="2588890"/>
          <a:ext cx="873601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FC47DC-8441-3646-A73C-3D0950981B63}">
      <dsp:nvSpPr>
        <dsp:cNvPr id="0" name=""/>
        <dsp:cNvSpPr/>
      </dsp:nvSpPr>
      <dsp:spPr>
        <a:xfrm>
          <a:off x="423150" y="1481872"/>
          <a:ext cx="8307258" cy="125461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1140" tIns="0" rIns="231140" bIns="0" numCol="1" spcCol="1270" anchor="ctr" anchorCtr="0">
          <a:noAutofit/>
        </a:bodyPr>
        <a:lstStyle/>
        <a:p>
          <a:pPr marL="0" lvl="0" indent="0" algn="l" defTabSz="889000">
            <a:lnSpc>
              <a:spcPct val="90000"/>
            </a:lnSpc>
            <a:spcBef>
              <a:spcPct val="0"/>
            </a:spcBef>
            <a:spcAft>
              <a:spcPct val="35000"/>
            </a:spcAft>
            <a:buNone/>
          </a:pPr>
          <a:r>
            <a:rPr lang="en-US" sz="2000" kern="1200" dirty="0"/>
            <a:t>Recognize the differences between the enterprise and the equity DCF valuation approaches.</a:t>
          </a:r>
          <a:endParaRPr lang="en-US" sz="2000" kern="1200" noProof="0" dirty="0"/>
        </a:p>
      </dsp:txBody>
      <dsp:txXfrm>
        <a:off x="484395" y="1543117"/>
        <a:ext cx="8184768" cy="1132127"/>
      </dsp:txXfrm>
    </dsp:sp>
    <dsp:sp modelId="{51F9B153-E88A-B649-AC22-2DB68708763E}">
      <dsp:nvSpPr>
        <dsp:cNvPr id="0" name=""/>
        <dsp:cNvSpPr/>
      </dsp:nvSpPr>
      <dsp:spPr>
        <a:xfrm>
          <a:off x="0" y="3926015"/>
          <a:ext cx="873601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7178" y="2894890"/>
          <a:ext cx="831722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1140" tIns="0" rIns="231140" bIns="0" numCol="1" spcCol="1270" anchor="ctr" anchorCtr="0">
          <a:noAutofit/>
        </a:bodyPr>
        <a:lstStyle/>
        <a:p>
          <a:pPr marL="0" lvl="0" indent="0" algn="l" defTabSz="889000">
            <a:lnSpc>
              <a:spcPct val="90000"/>
            </a:lnSpc>
            <a:spcBef>
              <a:spcPct val="0"/>
            </a:spcBef>
            <a:spcAft>
              <a:spcPct val="35000"/>
            </a:spcAft>
            <a:buNone/>
          </a:pPr>
          <a:r>
            <a:rPr lang="en-US" sz="2000" kern="1200" dirty="0"/>
            <a:t>Recognize the valuation-specific terms “enterprise value”, “equity value”, “interest-bearing debt”, “cash and cash equivalents” as well as “net debt”, and understand the relationship between them.</a:t>
          </a:r>
          <a:endParaRPr lang="en-US" sz="2000" kern="1200" noProof="0" dirty="0"/>
        </a:p>
      </dsp:txBody>
      <dsp:txXfrm>
        <a:off x="474719" y="2952431"/>
        <a:ext cx="8202142" cy="10636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F867A-3A10-B74C-AB11-03546FB48E20}">
      <dsp:nvSpPr>
        <dsp:cNvPr id="0" name=""/>
        <dsp:cNvSpPr/>
      </dsp:nvSpPr>
      <dsp:spPr>
        <a:xfrm>
          <a:off x="0" y="1175872"/>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D608A8-D067-9348-B304-E0AEA12739D9}">
      <dsp:nvSpPr>
        <dsp:cNvPr id="0" name=""/>
        <dsp:cNvSpPr/>
      </dsp:nvSpPr>
      <dsp:spPr>
        <a:xfrm>
          <a:off x="419301" y="144747"/>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Define and determine the future net free cash flows to the firm.</a:t>
          </a:r>
          <a:endParaRPr lang="de-DE" sz="2000" kern="1200" dirty="0"/>
        </a:p>
      </dsp:txBody>
      <dsp:txXfrm>
        <a:off x="476842" y="202288"/>
        <a:ext cx="8244462" cy="1063642"/>
      </dsp:txXfrm>
    </dsp:sp>
    <dsp:sp modelId="{DC7EE983-F47B-B84B-916B-529CC178C4E5}">
      <dsp:nvSpPr>
        <dsp:cNvPr id="0" name=""/>
        <dsp:cNvSpPr/>
      </dsp:nvSpPr>
      <dsp:spPr>
        <a:xfrm>
          <a:off x="0" y="2588890"/>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ECFC47DC-8441-3646-A73C-3D0950981B63}">
      <dsp:nvSpPr>
        <dsp:cNvPr id="0" name=""/>
        <dsp:cNvSpPr/>
      </dsp:nvSpPr>
      <dsp:spPr>
        <a:xfrm>
          <a:off x="425303" y="1481872"/>
          <a:ext cx="8349526" cy="1254617"/>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Understand and determine the weighted average cost of capital (WACC) with the components (risk-free rate, equity or market risk premium, beta, cost of debt, taxes).</a:t>
          </a:r>
          <a:endParaRPr lang="de-DE" sz="2000" kern="1200" dirty="0"/>
        </a:p>
      </dsp:txBody>
      <dsp:txXfrm>
        <a:off x="486548" y="1543117"/>
        <a:ext cx="8227036" cy="1132127"/>
      </dsp:txXfrm>
    </dsp:sp>
    <dsp:sp modelId="{51F9B153-E88A-B649-AC22-2DB68708763E}">
      <dsp:nvSpPr>
        <dsp:cNvPr id="0" name=""/>
        <dsp:cNvSpPr/>
      </dsp:nvSpPr>
      <dsp:spPr>
        <a:xfrm>
          <a:off x="0" y="3926015"/>
          <a:ext cx="8780462" cy="252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E3E21DD-148F-6D4E-9B3F-B1A29A1770E4}">
      <dsp:nvSpPr>
        <dsp:cNvPr id="0" name=""/>
        <dsp:cNvSpPr/>
      </dsp:nvSpPr>
      <dsp:spPr>
        <a:xfrm>
          <a:off x="419301" y="2894890"/>
          <a:ext cx="8359544" cy="1178724"/>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2316" tIns="0" rIns="232316" bIns="0" numCol="1" spcCol="1270" anchor="ctr" anchorCtr="0">
          <a:noAutofit/>
        </a:bodyPr>
        <a:lstStyle/>
        <a:p>
          <a:pPr marL="0" lvl="0" indent="0" algn="l" defTabSz="889000">
            <a:lnSpc>
              <a:spcPct val="90000"/>
            </a:lnSpc>
            <a:spcBef>
              <a:spcPct val="0"/>
            </a:spcBef>
            <a:spcAft>
              <a:spcPct val="35000"/>
            </a:spcAft>
            <a:buNone/>
          </a:pPr>
          <a:r>
            <a:rPr lang="en-US" sz="2000" kern="1200" dirty="0"/>
            <a:t>Discover what a terminal value is and learn about different methods to detect it.</a:t>
          </a:r>
          <a:endParaRPr lang="de-DE" sz="2000" kern="1200" dirty="0"/>
        </a:p>
      </dsp:txBody>
      <dsp:txXfrm>
        <a:off x="476842" y="2952431"/>
        <a:ext cx="8244462" cy="10636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AD239-FD05-F646-B6D9-12FDE1048213}">
      <dsp:nvSpPr>
        <dsp:cNvPr id="0" name=""/>
        <dsp:cNvSpPr/>
      </dsp:nvSpPr>
      <dsp:spPr>
        <a:xfrm rot="5400000">
          <a:off x="-149834" y="152032"/>
          <a:ext cx="998894" cy="69922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noProof="0" dirty="0"/>
            <a:t>Step 1</a:t>
          </a:r>
        </a:p>
      </dsp:txBody>
      <dsp:txXfrm rot="-5400000">
        <a:off x="1" y="351811"/>
        <a:ext cx="699225" cy="299669"/>
      </dsp:txXfrm>
    </dsp:sp>
    <dsp:sp modelId="{1442D8B2-1537-924D-8BF8-120CD9CEA1BA}">
      <dsp:nvSpPr>
        <dsp:cNvPr id="0" name=""/>
        <dsp:cNvSpPr/>
      </dsp:nvSpPr>
      <dsp:spPr>
        <a:xfrm rot="5400000">
          <a:off x="4139772" y="-3438347"/>
          <a:ext cx="649281" cy="7530374"/>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noProof="0" dirty="0"/>
            <a:t>Company Analysis (Historical Performance, Competitive Position, Value Chain Analysis, KPIs, Key Performance Drivers)</a:t>
          </a:r>
        </a:p>
      </dsp:txBody>
      <dsp:txXfrm rot="-5400000">
        <a:off x="699226" y="33894"/>
        <a:ext cx="7498679" cy="585891"/>
      </dsp:txXfrm>
    </dsp:sp>
    <dsp:sp modelId="{4DFF6E6C-B6E4-FA4D-92E8-7FA20BA5DEE3}">
      <dsp:nvSpPr>
        <dsp:cNvPr id="0" name=""/>
        <dsp:cNvSpPr/>
      </dsp:nvSpPr>
      <dsp:spPr>
        <a:xfrm rot="5400000">
          <a:off x="-149834" y="1032700"/>
          <a:ext cx="998894" cy="69922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noProof="0" dirty="0"/>
            <a:t>Step 2</a:t>
          </a:r>
        </a:p>
      </dsp:txBody>
      <dsp:txXfrm rot="-5400000">
        <a:off x="1" y="1232479"/>
        <a:ext cx="699225" cy="299669"/>
      </dsp:txXfrm>
    </dsp:sp>
    <dsp:sp modelId="{957107B4-2703-A248-80B4-DC8C6C5D2942}">
      <dsp:nvSpPr>
        <dsp:cNvPr id="0" name=""/>
        <dsp:cNvSpPr/>
      </dsp:nvSpPr>
      <dsp:spPr>
        <a:xfrm rot="5400000">
          <a:off x="4139772" y="-2557679"/>
          <a:ext cx="649281" cy="7530374"/>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noProof="0" dirty="0"/>
            <a:t>Projection of Future Free Cash Flows</a:t>
          </a:r>
        </a:p>
      </dsp:txBody>
      <dsp:txXfrm rot="-5400000">
        <a:off x="699226" y="914562"/>
        <a:ext cx="7498679" cy="585891"/>
      </dsp:txXfrm>
    </dsp:sp>
    <dsp:sp modelId="{68C6BBBC-B33B-B847-A7DC-66C57B0C6EE6}">
      <dsp:nvSpPr>
        <dsp:cNvPr id="0" name=""/>
        <dsp:cNvSpPr/>
      </dsp:nvSpPr>
      <dsp:spPr>
        <a:xfrm rot="5400000">
          <a:off x="-149834" y="1913368"/>
          <a:ext cx="998894" cy="69922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noProof="0" dirty="0"/>
            <a:t>Step 3</a:t>
          </a:r>
        </a:p>
      </dsp:txBody>
      <dsp:txXfrm rot="-5400000">
        <a:off x="1" y="2113147"/>
        <a:ext cx="699225" cy="299669"/>
      </dsp:txXfrm>
    </dsp:sp>
    <dsp:sp modelId="{46BA0692-AEC8-3F45-942A-99388B238447}">
      <dsp:nvSpPr>
        <dsp:cNvPr id="0" name=""/>
        <dsp:cNvSpPr/>
      </dsp:nvSpPr>
      <dsp:spPr>
        <a:xfrm rot="5400000">
          <a:off x="4139772" y="-1677012"/>
          <a:ext cx="649281" cy="7530374"/>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noProof="0" dirty="0"/>
            <a:t>Estimation of Weighted Average Cost of Capital (WACC)</a:t>
          </a:r>
        </a:p>
      </dsp:txBody>
      <dsp:txXfrm rot="-5400000">
        <a:off x="699226" y="1795229"/>
        <a:ext cx="7498679" cy="585891"/>
      </dsp:txXfrm>
    </dsp:sp>
    <dsp:sp modelId="{2E9CE7FF-B64F-7B4E-B8D8-8D18F96DEB1B}">
      <dsp:nvSpPr>
        <dsp:cNvPr id="0" name=""/>
        <dsp:cNvSpPr/>
      </dsp:nvSpPr>
      <dsp:spPr>
        <a:xfrm rot="5400000">
          <a:off x="-149834" y="2794036"/>
          <a:ext cx="998894" cy="69922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noProof="0" dirty="0"/>
            <a:t>Step 4</a:t>
          </a:r>
        </a:p>
      </dsp:txBody>
      <dsp:txXfrm rot="-5400000">
        <a:off x="1" y="2993815"/>
        <a:ext cx="699225" cy="299669"/>
      </dsp:txXfrm>
    </dsp:sp>
    <dsp:sp modelId="{E0564286-34D0-CE45-9209-9361DB8B5D7E}">
      <dsp:nvSpPr>
        <dsp:cNvPr id="0" name=""/>
        <dsp:cNvSpPr/>
      </dsp:nvSpPr>
      <dsp:spPr>
        <a:xfrm rot="5400000">
          <a:off x="4139772" y="-796344"/>
          <a:ext cx="649281" cy="7530374"/>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noProof="0" dirty="0"/>
            <a:t>Calculation of Terminal Value</a:t>
          </a:r>
        </a:p>
      </dsp:txBody>
      <dsp:txXfrm rot="-5400000">
        <a:off x="699226" y="2675897"/>
        <a:ext cx="7498679" cy="585891"/>
      </dsp:txXfrm>
    </dsp:sp>
    <dsp:sp modelId="{613146AF-4B44-D24F-8A44-FBEBC353BF95}">
      <dsp:nvSpPr>
        <dsp:cNvPr id="0" name=""/>
        <dsp:cNvSpPr/>
      </dsp:nvSpPr>
      <dsp:spPr>
        <a:xfrm rot="5400000">
          <a:off x="-149834" y="3674704"/>
          <a:ext cx="998894" cy="699225"/>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noProof="0" dirty="0"/>
            <a:t>Step 5</a:t>
          </a:r>
        </a:p>
      </dsp:txBody>
      <dsp:txXfrm rot="-5400000">
        <a:off x="1" y="3874483"/>
        <a:ext cx="699225" cy="299669"/>
      </dsp:txXfrm>
    </dsp:sp>
    <dsp:sp modelId="{B94F647E-B11A-1A4D-922E-8EED8DC7FAF8}">
      <dsp:nvSpPr>
        <dsp:cNvPr id="0" name=""/>
        <dsp:cNvSpPr/>
      </dsp:nvSpPr>
      <dsp:spPr>
        <a:xfrm rot="5400000">
          <a:off x="4139772" y="84323"/>
          <a:ext cx="649281" cy="7530374"/>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n-US" sz="1900" kern="1200" noProof="0" dirty="0"/>
            <a:t>Computation of Present Values, Derivation of a Range of Enterprise Values, Sensitivity, Scenario and/or Simulation Analysis</a:t>
          </a:r>
        </a:p>
      </dsp:txBody>
      <dsp:txXfrm rot="-5400000">
        <a:off x="699226" y="3556565"/>
        <a:ext cx="7498679" cy="58589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AD239-FD05-F646-B6D9-12FDE1048213}">
      <dsp:nvSpPr>
        <dsp:cNvPr id="0" name=""/>
        <dsp:cNvSpPr/>
      </dsp:nvSpPr>
      <dsp:spPr>
        <a:xfrm rot="5400000">
          <a:off x="-143898" y="144730"/>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1</a:t>
          </a:r>
        </a:p>
      </dsp:txBody>
      <dsp:txXfrm rot="-5400000">
        <a:off x="1" y="336594"/>
        <a:ext cx="671526" cy="287798"/>
      </dsp:txXfrm>
    </dsp:sp>
    <dsp:sp modelId="{1442D8B2-1537-924D-8BF8-120CD9CEA1BA}">
      <dsp:nvSpPr>
        <dsp:cNvPr id="0" name=""/>
        <dsp:cNvSpPr/>
      </dsp:nvSpPr>
      <dsp:spPr>
        <a:xfrm rot="5400000">
          <a:off x="4414214" y="-3741855"/>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Company Analysis (Historical Performance, Competitive Position, Value Chain Analysis, KPIs, Key Performance Drivers)</a:t>
          </a:r>
        </a:p>
      </dsp:txBody>
      <dsp:txXfrm rot="-5400000">
        <a:off x="671527" y="31272"/>
        <a:ext cx="8078495" cy="562680"/>
      </dsp:txXfrm>
    </dsp:sp>
    <dsp:sp modelId="{4DFF6E6C-B6E4-FA4D-92E8-7FA20BA5DEE3}">
      <dsp:nvSpPr>
        <dsp:cNvPr id="0" name=""/>
        <dsp:cNvSpPr/>
      </dsp:nvSpPr>
      <dsp:spPr>
        <a:xfrm rot="5400000">
          <a:off x="-143898" y="985174"/>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2</a:t>
          </a:r>
        </a:p>
      </dsp:txBody>
      <dsp:txXfrm rot="-5400000">
        <a:off x="1" y="1177038"/>
        <a:ext cx="671526" cy="287798"/>
      </dsp:txXfrm>
    </dsp:sp>
    <dsp:sp modelId="{957107B4-2703-A248-80B4-DC8C6C5D2942}">
      <dsp:nvSpPr>
        <dsp:cNvPr id="0" name=""/>
        <dsp:cNvSpPr/>
      </dsp:nvSpPr>
      <dsp:spPr>
        <a:xfrm rot="5400000">
          <a:off x="4414214" y="-2901411"/>
          <a:ext cx="623560" cy="8108935"/>
        </a:xfrm>
        <a:prstGeom prst="round2SameRect">
          <a:avLst/>
        </a:prstGeom>
        <a:solidFill>
          <a:schemeClr val="tx2">
            <a:lumMod val="50000"/>
            <a:lumOff val="5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Projection of Future Free Cash Flows</a:t>
          </a:r>
        </a:p>
      </dsp:txBody>
      <dsp:txXfrm rot="-5400000">
        <a:off x="671527" y="871716"/>
        <a:ext cx="8078495" cy="562680"/>
      </dsp:txXfrm>
    </dsp:sp>
    <dsp:sp modelId="{68C6BBBC-B33B-B847-A7DC-66C57B0C6EE6}">
      <dsp:nvSpPr>
        <dsp:cNvPr id="0" name=""/>
        <dsp:cNvSpPr/>
      </dsp:nvSpPr>
      <dsp:spPr>
        <a:xfrm rot="5400000">
          <a:off x="-143898" y="1825618"/>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3</a:t>
          </a:r>
        </a:p>
      </dsp:txBody>
      <dsp:txXfrm rot="-5400000">
        <a:off x="1" y="2017482"/>
        <a:ext cx="671526" cy="287798"/>
      </dsp:txXfrm>
    </dsp:sp>
    <dsp:sp modelId="{46BA0692-AEC8-3F45-942A-99388B238447}">
      <dsp:nvSpPr>
        <dsp:cNvPr id="0" name=""/>
        <dsp:cNvSpPr/>
      </dsp:nvSpPr>
      <dsp:spPr>
        <a:xfrm rot="5400000">
          <a:off x="4414214" y="-2060967"/>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Estimation of Weighted Average Cost of Capital (WACC)</a:t>
          </a:r>
        </a:p>
      </dsp:txBody>
      <dsp:txXfrm rot="-5400000">
        <a:off x="671527" y="1712160"/>
        <a:ext cx="8078495" cy="562680"/>
      </dsp:txXfrm>
    </dsp:sp>
    <dsp:sp modelId="{2E9CE7FF-B64F-7B4E-B8D8-8D18F96DEB1B}">
      <dsp:nvSpPr>
        <dsp:cNvPr id="0" name=""/>
        <dsp:cNvSpPr/>
      </dsp:nvSpPr>
      <dsp:spPr>
        <a:xfrm rot="5400000">
          <a:off x="-143898" y="2666062"/>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4</a:t>
          </a:r>
        </a:p>
      </dsp:txBody>
      <dsp:txXfrm rot="-5400000">
        <a:off x="1" y="2857926"/>
        <a:ext cx="671526" cy="287798"/>
      </dsp:txXfrm>
    </dsp:sp>
    <dsp:sp modelId="{E0564286-34D0-CE45-9209-9361DB8B5D7E}">
      <dsp:nvSpPr>
        <dsp:cNvPr id="0" name=""/>
        <dsp:cNvSpPr/>
      </dsp:nvSpPr>
      <dsp:spPr>
        <a:xfrm rot="5400000">
          <a:off x="4414214" y="-1220523"/>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Calculation of Terminal Value</a:t>
          </a:r>
        </a:p>
      </dsp:txBody>
      <dsp:txXfrm rot="-5400000">
        <a:off x="671527" y="2552604"/>
        <a:ext cx="8078495" cy="562680"/>
      </dsp:txXfrm>
    </dsp:sp>
    <dsp:sp modelId="{613146AF-4B44-D24F-8A44-FBEBC353BF95}">
      <dsp:nvSpPr>
        <dsp:cNvPr id="0" name=""/>
        <dsp:cNvSpPr/>
      </dsp:nvSpPr>
      <dsp:spPr>
        <a:xfrm rot="5400000">
          <a:off x="-143898" y="3506505"/>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5</a:t>
          </a:r>
        </a:p>
      </dsp:txBody>
      <dsp:txXfrm rot="-5400000">
        <a:off x="1" y="3698369"/>
        <a:ext cx="671526" cy="287798"/>
      </dsp:txXfrm>
    </dsp:sp>
    <dsp:sp modelId="{B94F647E-B11A-1A4D-922E-8EED8DC7FAF8}">
      <dsp:nvSpPr>
        <dsp:cNvPr id="0" name=""/>
        <dsp:cNvSpPr/>
      </dsp:nvSpPr>
      <dsp:spPr>
        <a:xfrm rot="5400000">
          <a:off x="4414214" y="-380079"/>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Computation of Present Values, Derivation of a Range of Enterprise Values, Sensitivity, Scenario and/or Simulation Analysis</a:t>
          </a:r>
        </a:p>
      </dsp:txBody>
      <dsp:txXfrm rot="-5400000">
        <a:off x="671527" y="3393048"/>
        <a:ext cx="8078495" cy="56268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AD239-FD05-F646-B6D9-12FDE1048213}">
      <dsp:nvSpPr>
        <dsp:cNvPr id="0" name=""/>
        <dsp:cNvSpPr/>
      </dsp:nvSpPr>
      <dsp:spPr>
        <a:xfrm rot="5400000">
          <a:off x="-143898" y="144730"/>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1</a:t>
          </a:r>
        </a:p>
      </dsp:txBody>
      <dsp:txXfrm rot="-5400000">
        <a:off x="1" y="336594"/>
        <a:ext cx="671526" cy="287798"/>
      </dsp:txXfrm>
    </dsp:sp>
    <dsp:sp modelId="{1442D8B2-1537-924D-8BF8-120CD9CEA1BA}">
      <dsp:nvSpPr>
        <dsp:cNvPr id="0" name=""/>
        <dsp:cNvSpPr/>
      </dsp:nvSpPr>
      <dsp:spPr>
        <a:xfrm rot="5400000">
          <a:off x="4414214" y="-3741855"/>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Company Analysis (Historical Performance, Competitive Position, Value Chain Analysis, KPIs, Key Performance Drivers)</a:t>
          </a:r>
        </a:p>
      </dsp:txBody>
      <dsp:txXfrm rot="-5400000">
        <a:off x="671527" y="31272"/>
        <a:ext cx="8078495" cy="562680"/>
      </dsp:txXfrm>
    </dsp:sp>
    <dsp:sp modelId="{4DFF6E6C-B6E4-FA4D-92E8-7FA20BA5DEE3}">
      <dsp:nvSpPr>
        <dsp:cNvPr id="0" name=""/>
        <dsp:cNvSpPr/>
      </dsp:nvSpPr>
      <dsp:spPr>
        <a:xfrm rot="5400000">
          <a:off x="-143898" y="985174"/>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2</a:t>
          </a:r>
        </a:p>
      </dsp:txBody>
      <dsp:txXfrm rot="-5400000">
        <a:off x="1" y="1177038"/>
        <a:ext cx="671526" cy="287798"/>
      </dsp:txXfrm>
    </dsp:sp>
    <dsp:sp modelId="{957107B4-2703-A248-80B4-DC8C6C5D2942}">
      <dsp:nvSpPr>
        <dsp:cNvPr id="0" name=""/>
        <dsp:cNvSpPr/>
      </dsp:nvSpPr>
      <dsp:spPr>
        <a:xfrm rot="5400000">
          <a:off x="4414214" y="-2901411"/>
          <a:ext cx="623560" cy="8108935"/>
        </a:xfrm>
        <a:prstGeom prst="round2SameRect">
          <a:avLst/>
        </a:prstGeom>
        <a:solidFill>
          <a:schemeClr val="bg1">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Projection of Future Free Cash Flows</a:t>
          </a:r>
        </a:p>
      </dsp:txBody>
      <dsp:txXfrm rot="-5400000">
        <a:off x="671527" y="871716"/>
        <a:ext cx="8078495" cy="562680"/>
      </dsp:txXfrm>
    </dsp:sp>
    <dsp:sp modelId="{68C6BBBC-B33B-B847-A7DC-66C57B0C6EE6}">
      <dsp:nvSpPr>
        <dsp:cNvPr id="0" name=""/>
        <dsp:cNvSpPr/>
      </dsp:nvSpPr>
      <dsp:spPr>
        <a:xfrm rot="5400000">
          <a:off x="-143898" y="1825618"/>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3</a:t>
          </a:r>
        </a:p>
      </dsp:txBody>
      <dsp:txXfrm rot="-5400000">
        <a:off x="1" y="2017482"/>
        <a:ext cx="671526" cy="287798"/>
      </dsp:txXfrm>
    </dsp:sp>
    <dsp:sp modelId="{46BA0692-AEC8-3F45-942A-99388B238447}">
      <dsp:nvSpPr>
        <dsp:cNvPr id="0" name=""/>
        <dsp:cNvSpPr/>
      </dsp:nvSpPr>
      <dsp:spPr>
        <a:xfrm rot="5400000">
          <a:off x="4414214" y="-2060967"/>
          <a:ext cx="623560" cy="8108935"/>
        </a:xfrm>
        <a:prstGeom prst="round2SameRect">
          <a:avLst/>
        </a:prstGeom>
        <a:solidFill>
          <a:schemeClr val="tx2">
            <a:lumMod val="50000"/>
            <a:lumOff val="5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Estimation of Weighted Average Cost of Capital (WACC)</a:t>
          </a:r>
        </a:p>
      </dsp:txBody>
      <dsp:txXfrm rot="-5400000">
        <a:off x="671527" y="1712160"/>
        <a:ext cx="8078495" cy="562680"/>
      </dsp:txXfrm>
    </dsp:sp>
    <dsp:sp modelId="{2E9CE7FF-B64F-7B4E-B8D8-8D18F96DEB1B}">
      <dsp:nvSpPr>
        <dsp:cNvPr id="0" name=""/>
        <dsp:cNvSpPr/>
      </dsp:nvSpPr>
      <dsp:spPr>
        <a:xfrm rot="5400000">
          <a:off x="-143898" y="2666062"/>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4</a:t>
          </a:r>
        </a:p>
      </dsp:txBody>
      <dsp:txXfrm rot="-5400000">
        <a:off x="1" y="2857926"/>
        <a:ext cx="671526" cy="287798"/>
      </dsp:txXfrm>
    </dsp:sp>
    <dsp:sp modelId="{E0564286-34D0-CE45-9209-9361DB8B5D7E}">
      <dsp:nvSpPr>
        <dsp:cNvPr id="0" name=""/>
        <dsp:cNvSpPr/>
      </dsp:nvSpPr>
      <dsp:spPr>
        <a:xfrm rot="5400000">
          <a:off x="4414214" y="-1220523"/>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Calculation of Terminal Value</a:t>
          </a:r>
        </a:p>
      </dsp:txBody>
      <dsp:txXfrm rot="-5400000">
        <a:off x="671527" y="2552604"/>
        <a:ext cx="8078495" cy="562680"/>
      </dsp:txXfrm>
    </dsp:sp>
    <dsp:sp modelId="{613146AF-4B44-D24F-8A44-FBEBC353BF95}">
      <dsp:nvSpPr>
        <dsp:cNvPr id="0" name=""/>
        <dsp:cNvSpPr/>
      </dsp:nvSpPr>
      <dsp:spPr>
        <a:xfrm rot="5400000">
          <a:off x="-143898" y="3506505"/>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5</a:t>
          </a:r>
        </a:p>
      </dsp:txBody>
      <dsp:txXfrm rot="-5400000">
        <a:off x="1" y="3698369"/>
        <a:ext cx="671526" cy="287798"/>
      </dsp:txXfrm>
    </dsp:sp>
    <dsp:sp modelId="{B94F647E-B11A-1A4D-922E-8EED8DC7FAF8}">
      <dsp:nvSpPr>
        <dsp:cNvPr id="0" name=""/>
        <dsp:cNvSpPr/>
      </dsp:nvSpPr>
      <dsp:spPr>
        <a:xfrm rot="5400000">
          <a:off x="4414214" y="-380079"/>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Computation of Present Values, Derivation of a Range of Enterprise Values, Sensitivity, Scenario and/or Simulation Analysis</a:t>
          </a:r>
        </a:p>
      </dsp:txBody>
      <dsp:txXfrm rot="-5400000">
        <a:off x="671527" y="3393048"/>
        <a:ext cx="8078495" cy="5626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AD239-FD05-F646-B6D9-12FDE1048213}">
      <dsp:nvSpPr>
        <dsp:cNvPr id="0" name=""/>
        <dsp:cNvSpPr/>
      </dsp:nvSpPr>
      <dsp:spPr>
        <a:xfrm rot="5400000">
          <a:off x="-143898" y="144730"/>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1</a:t>
          </a:r>
        </a:p>
      </dsp:txBody>
      <dsp:txXfrm rot="-5400000">
        <a:off x="1" y="336594"/>
        <a:ext cx="671526" cy="287798"/>
      </dsp:txXfrm>
    </dsp:sp>
    <dsp:sp modelId="{1442D8B2-1537-924D-8BF8-120CD9CEA1BA}">
      <dsp:nvSpPr>
        <dsp:cNvPr id="0" name=""/>
        <dsp:cNvSpPr/>
      </dsp:nvSpPr>
      <dsp:spPr>
        <a:xfrm rot="5400000">
          <a:off x="4414214" y="-3741855"/>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Company Analysis (Historical Performance, Competitive Position, Value Chain Analysis, KPIs, Key Performance Drivers)</a:t>
          </a:r>
        </a:p>
      </dsp:txBody>
      <dsp:txXfrm rot="-5400000">
        <a:off x="671527" y="31272"/>
        <a:ext cx="8078495" cy="562680"/>
      </dsp:txXfrm>
    </dsp:sp>
    <dsp:sp modelId="{4DFF6E6C-B6E4-FA4D-92E8-7FA20BA5DEE3}">
      <dsp:nvSpPr>
        <dsp:cNvPr id="0" name=""/>
        <dsp:cNvSpPr/>
      </dsp:nvSpPr>
      <dsp:spPr>
        <a:xfrm rot="5400000">
          <a:off x="-143898" y="985174"/>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2</a:t>
          </a:r>
        </a:p>
      </dsp:txBody>
      <dsp:txXfrm rot="-5400000">
        <a:off x="1" y="1177038"/>
        <a:ext cx="671526" cy="287798"/>
      </dsp:txXfrm>
    </dsp:sp>
    <dsp:sp modelId="{957107B4-2703-A248-80B4-DC8C6C5D2942}">
      <dsp:nvSpPr>
        <dsp:cNvPr id="0" name=""/>
        <dsp:cNvSpPr/>
      </dsp:nvSpPr>
      <dsp:spPr>
        <a:xfrm rot="5400000">
          <a:off x="4414214" y="-2901411"/>
          <a:ext cx="623560" cy="8108935"/>
        </a:xfrm>
        <a:prstGeom prst="round2SameRect">
          <a:avLst/>
        </a:prstGeom>
        <a:solidFill>
          <a:schemeClr val="bg1">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Projection of Future Free Cash Flows</a:t>
          </a:r>
        </a:p>
      </dsp:txBody>
      <dsp:txXfrm rot="-5400000">
        <a:off x="671527" y="871716"/>
        <a:ext cx="8078495" cy="562680"/>
      </dsp:txXfrm>
    </dsp:sp>
    <dsp:sp modelId="{68C6BBBC-B33B-B847-A7DC-66C57B0C6EE6}">
      <dsp:nvSpPr>
        <dsp:cNvPr id="0" name=""/>
        <dsp:cNvSpPr/>
      </dsp:nvSpPr>
      <dsp:spPr>
        <a:xfrm rot="5400000">
          <a:off x="-143898" y="1825618"/>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3</a:t>
          </a:r>
        </a:p>
      </dsp:txBody>
      <dsp:txXfrm rot="-5400000">
        <a:off x="1" y="2017482"/>
        <a:ext cx="671526" cy="287798"/>
      </dsp:txXfrm>
    </dsp:sp>
    <dsp:sp modelId="{46BA0692-AEC8-3F45-942A-99388B238447}">
      <dsp:nvSpPr>
        <dsp:cNvPr id="0" name=""/>
        <dsp:cNvSpPr/>
      </dsp:nvSpPr>
      <dsp:spPr>
        <a:xfrm rot="5400000">
          <a:off x="4414214" y="-2060967"/>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Estimation of Weighted Average Cost of Capital (WACC)</a:t>
          </a:r>
        </a:p>
      </dsp:txBody>
      <dsp:txXfrm rot="-5400000">
        <a:off x="671527" y="1712160"/>
        <a:ext cx="8078495" cy="562680"/>
      </dsp:txXfrm>
    </dsp:sp>
    <dsp:sp modelId="{2E9CE7FF-B64F-7B4E-B8D8-8D18F96DEB1B}">
      <dsp:nvSpPr>
        <dsp:cNvPr id="0" name=""/>
        <dsp:cNvSpPr/>
      </dsp:nvSpPr>
      <dsp:spPr>
        <a:xfrm rot="5400000">
          <a:off x="-143898" y="2666062"/>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4</a:t>
          </a:r>
        </a:p>
      </dsp:txBody>
      <dsp:txXfrm rot="-5400000">
        <a:off x="1" y="2857926"/>
        <a:ext cx="671526" cy="287798"/>
      </dsp:txXfrm>
    </dsp:sp>
    <dsp:sp modelId="{E0564286-34D0-CE45-9209-9361DB8B5D7E}">
      <dsp:nvSpPr>
        <dsp:cNvPr id="0" name=""/>
        <dsp:cNvSpPr/>
      </dsp:nvSpPr>
      <dsp:spPr>
        <a:xfrm rot="5400000">
          <a:off x="4414214" y="-1220523"/>
          <a:ext cx="623560" cy="8108935"/>
        </a:xfrm>
        <a:prstGeom prst="round2SameRect">
          <a:avLst/>
        </a:prstGeom>
        <a:solidFill>
          <a:schemeClr val="tx2">
            <a:lumMod val="50000"/>
            <a:lumOff val="50000"/>
            <a:alpha val="9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Calculation of Terminal Value</a:t>
          </a:r>
        </a:p>
      </dsp:txBody>
      <dsp:txXfrm rot="-5400000">
        <a:off x="671527" y="2552604"/>
        <a:ext cx="8078495" cy="562680"/>
      </dsp:txXfrm>
    </dsp:sp>
    <dsp:sp modelId="{613146AF-4B44-D24F-8A44-FBEBC353BF95}">
      <dsp:nvSpPr>
        <dsp:cNvPr id="0" name=""/>
        <dsp:cNvSpPr/>
      </dsp:nvSpPr>
      <dsp:spPr>
        <a:xfrm rot="5400000">
          <a:off x="-143898" y="3506505"/>
          <a:ext cx="959324" cy="671526"/>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noProof="0" dirty="0"/>
            <a:t>Step 5</a:t>
          </a:r>
        </a:p>
      </dsp:txBody>
      <dsp:txXfrm rot="-5400000">
        <a:off x="1" y="3698369"/>
        <a:ext cx="671526" cy="287798"/>
      </dsp:txXfrm>
    </dsp:sp>
    <dsp:sp modelId="{B94F647E-B11A-1A4D-922E-8EED8DC7FAF8}">
      <dsp:nvSpPr>
        <dsp:cNvPr id="0" name=""/>
        <dsp:cNvSpPr/>
      </dsp:nvSpPr>
      <dsp:spPr>
        <a:xfrm rot="5400000">
          <a:off x="4414214" y="-380079"/>
          <a:ext cx="623560" cy="8108935"/>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noProof="0" dirty="0"/>
            <a:t>Computation of Present Values, Derivation of a Range of Enterprise Values, Sensitivity, Scenario and/or Simulation Analysis</a:t>
          </a:r>
        </a:p>
      </dsp:txBody>
      <dsp:txXfrm rot="-5400000">
        <a:off x="671527" y="3393048"/>
        <a:ext cx="8078495" cy="56268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0.05325</cdr:x>
      <cdr:y>0.94071</cdr:y>
    </cdr:from>
    <cdr:to>
      <cdr:x>0.46205</cdr:x>
      <cdr:y>0.99767</cdr:y>
    </cdr:to>
    <cdr:sp macro="" textlink="">
      <cdr:nvSpPr>
        <cdr:cNvPr id="2" name="Textfeld 1"/>
        <cdr:cNvSpPr txBox="1"/>
      </cdr:nvSpPr>
      <cdr:spPr>
        <a:xfrm xmlns:a="http://schemas.openxmlformats.org/drawingml/2006/main">
          <a:off x="467544" y="4066477"/>
          <a:ext cx="3589444" cy="24622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GB"/>
          </a:defPPr>
          <a:lvl1pPr algn="l" rtl="0" fontAlgn="base">
            <a:spcBef>
              <a:spcPct val="20000"/>
            </a:spcBef>
            <a:spcAft>
              <a:spcPct val="20000"/>
            </a:spcAft>
            <a:buSzPct val="90000"/>
            <a:defRPr sz="2000" kern="1200">
              <a:solidFill>
                <a:schemeClr val="bg2"/>
              </a:solidFill>
              <a:latin typeface="Arial" charset="0"/>
              <a:ea typeface="+mn-ea"/>
              <a:cs typeface="Arial" charset="0"/>
            </a:defRPr>
          </a:lvl1pPr>
          <a:lvl2pPr marL="457200" algn="l" rtl="0" fontAlgn="base">
            <a:spcBef>
              <a:spcPct val="20000"/>
            </a:spcBef>
            <a:spcAft>
              <a:spcPct val="20000"/>
            </a:spcAft>
            <a:buSzPct val="90000"/>
            <a:defRPr sz="2000" kern="1200">
              <a:solidFill>
                <a:schemeClr val="bg2"/>
              </a:solidFill>
              <a:latin typeface="Arial" charset="0"/>
              <a:ea typeface="+mn-ea"/>
              <a:cs typeface="Arial" charset="0"/>
            </a:defRPr>
          </a:lvl2pPr>
          <a:lvl3pPr marL="914400" algn="l" rtl="0" fontAlgn="base">
            <a:spcBef>
              <a:spcPct val="20000"/>
            </a:spcBef>
            <a:spcAft>
              <a:spcPct val="20000"/>
            </a:spcAft>
            <a:buSzPct val="90000"/>
            <a:defRPr sz="2000" kern="1200">
              <a:solidFill>
                <a:schemeClr val="bg2"/>
              </a:solidFill>
              <a:latin typeface="Arial" charset="0"/>
              <a:ea typeface="+mn-ea"/>
              <a:cs typeface="Arial" charset="0"/>
            </a:defRPr>
          </a:lvl3pPr>
          <a:lvl4pPr marL="1371600" algn="l" rtl="0" fontAlgn="base">
            <a:spcBef>
              <a:spcPct val="20000"/>
            </a:spcBef>
            <a:spcAft>
              <a:spcPct val="20000"/>
            </a:spcAft>
            <a:buSzPct val="90000"/>
            <a:defRPr sz="2000" kern="1200">
              <a:solidFill>
                <a:schemeClr val="bg2"/>
              </a:solidFill>
              <a:latin typeface="Arial" charset="0"/>
              <a:ea typeface="+mn-ea"/>
              <a:cs typeface="Arial" charset="0"/>
            </a:defRPr>
          </a:lvl4pPr>
          <a:lvl5pPr marL="1828800" algn="l" rtl="0" fontAlgn="base">
            <a:spcBef>
              <a:spcPct val="20000"/>
            </a:spcBef>
            <a:spcAft>
              <a:spcPct val="20000"/>
            </a:spcAft>
            <a:buSzPct val="90000"/>
            <a:defRPr sz="2000" kern="1200">
              <a:solidFill>
                <a:schemeClr val="bg2"/>
              </a:solidFill>
              <a:latin typeface="Arial" charset="0"/>
              <a:ea typeface="+mn-ea"/>
              <a:cs typeface="Arial" charset="0"/>
            </a:defRPr>
          </a:lvl5pPr>
          <a:lvl6pPr marL="2286000" algn="l" defTabSz="914400" rtl="0" eaLnBrk="1" latinLnBrk="0" hangingPunct="1">
            <a:defRPr sz="2000" kern="1200">
              <a:solidFill>
                <a:schemeClr val="bg2"/>
              </a:solidFill>
              <a:latin typeface="Arial" charset="0"/>
              <a:ea typeface="+mn-ea"/>
              <a:cs typeface="Arial" charset="0"/>
            </a:defRPr>
          </a:lvl6pPr>
          <a:lvl7pPr marL="2743200" algn="l" defTabSz="914400" rtl="0" eaLnBrk="1" latinLnBrk="0" hangingPunct="1">
            <a:defRPr sz="2000" kern="1200">
              <a:solidFill>
                <a:schemeClr val="bg2"/>
              </a:solidFill>
              <a:latin typeface="Arial" charset="0"/>
              <a:ea typeface="+mn-ea"/>
              <a:cs typeface="Arial" charset="0"/>
            </a:defRPr>
          </a:lvl7pPr>
          <a:lvl8pPr marL="3200400" algn="l" defTabSz="914400" rtl="0" eaLnBrk="1" latinLnBrk="0" hangingPunct="1">
            <a:defRPr sz="2000" kern="1200">
              <a:solidFill>
                <a:schemeClr val="bg2"/>
              </a:solidFill>
              <a:latin typeface="Arial" charset="0"/>
              <a:ea typeface="+mn-ea"/>
              <a:cs typeface="Arial" charset="0"/>
            </a:defRPr>
          </a:lvl8pPr>
          <a:lvl9pPr marL="3657600" algn="l" defTabSz="914400" rtl="0" eaLnBrk="1" latinLnBrk="0" hangingPunct="1">
            <a:defRPr sz="2000" kern="1200">
              <a:solidFill>
                <a:schemeClr val="bg2"/>
              </a:solidFill>
              <a:latin typeface="Arial" charset="0"/>
              <a:ea typeface="+mn-ea"/>
              <a:cs typeface="Arial" charset="0"/>
            </a:defRPr>
          </a:lvl9pPr>
        </a:lstStyle>
        <a:p xmlns:a="http://schemas.openxmlformats.org/drawingml/2006/main">
          <a:r>
            <a:rPr lang="en-US" sz="1000" dirty="0">
              <a:solidFill>
                <a:schemeClr val="tx1"/>
              </a:solidFill>
            </a:rPr>
            <a:t>Source: Damodaran, Applied Corporate Finance, 3</a:t>
          </a:r>
          <a:r>
            <a:rPr lang="en-US" sz="1000" baseline="30000" dirty="0">
              <a:solidFill>
                <a:schemeClr val="tx1"/>
              </a:solidFill>
            </a:rPr>
            <a:t>rd</a:t>
          </a:r>
          <a:r>
            <a:rPr lang="en-US" sz="1000" dirty="0">
              <a:solidFill>
                <a:schemeClr val="tx1"/>
              </a:solidFill>
            </a:rPr>
            <a:t> ed., 55.</a:t>
          </a:r>
        </a:p>
      </cdr:txBody>
    </cdr:sp>
  </cdr:relSizeAnchor>
</c:userShapes>
</file>

<file path=ppt/drawings/drawing2.xml><?xml version="1.0" encoding="utf-8"?>
<c:userShapes xmlns:c="http://schemas.openxmlformats.org/drawingml/2006/chart">
  <cdr:relSizeAnchor xmlns:cdr="http://schemas.openxmlformats.org/drawingml/2006/chartDrawing">
    <cdr:from>
      <cdr:x>0.02623</cdr:x>
      <cdr:y>0.94304</cdr:y>
    </cdr:from>
    <cdr:to>
      <cdr:x>0.43503</cdr:x>
      <cdr:y>1</cdr:y>
    </cdr:to>
    <cdr:sp macro="" textlink="">
      <cdr:nvSpPr>
        <cdr:cNvPr id="2" name="Textfeld 1"/>
        <cdr:cNvSpPr txBox="1"/>
      </cdr:nvSpPr>
      <cdr:spPr>
        <a:xfrm xmlns:a="http://schemas.openxmlformats.org/drawingml/2006/main">
          <a:off x="230312" y="6000080"/>
          <a:ext cx="3589444" cy="246221"/>
        </a:xfrm>
        <a:prstGeom xmlns:a="http://schemas.openxmlformats.org/drawingml/2006/main" prst="rect">
          <a:avLst/>
        </a:prstGeom>
        <a:noFill xmlns:a="http://schemas.openxmlformats.org/drawingml/2006/main"/>
      </cdr:spPr>
      <cdr:txBody>
        <a:bodyPr xmlns:a="http://schemas.openxmlformats.org/drawingml/2006/main" wrap="none" rtlCol="0">
          <a:spAutoFit/>
        </a:bodyPr>
        <a:lstStyle xmlns:a="http://schemas.openxmlformats.org/drawingml/2006/main">
          <a:defPPr>
            <a:defRPr lang="en-GB"/>
          </a:defPPr>
          <a:lvl1pPr algn="l" rtl="0" fontAlgn="base">
            <a:spcBef>
              <a:spcPct val="20000"/>
            </a:spcBef>
            <a:spcAft>
              <a:spcPct val="20000"/>
            </a:spcAft>
            <a:buSzPct val="90000"/>
            <a:defRPr sz="2000" kern="1200">
              <a:solidFill>
                <a:schemeClr val="bg2"/>
              </a:solidFill>
              <a:latin typeface="Arial" charset="0"/>
              <a:ea typeface="+mn-ea"/>
              <a:cs typeface="Arial" charset="0"/>
            </a:defRPr>
          </a:lvl1pPr>
          <a:lvl2pPr marL="457200" algn="l" rtl="0" fontAlgn="base">
            <a:spcBef>
              <a:spcPct val="20000"/>
            </a:spcBef>
            <a:spcAft>
              <a:spcPct val="20000"/>
            </a:spcAft>
            <a:buSzPct val="90000"/>
            <a:defRPr sz="2000" kern="1200">
              <a:solidFill>
                <a:schemeClr val="bg2"/>
              </a:solidFill>
              <a:latin typeface="Arial" charset="0"/>
              <a:ea typeface="+mn-ea"/>
              <a:cs typeface="Arial" charset="0"/>
            </a:defRPr>
          </a:lvl2pPr>
          <a:lvl3pPr marL="914400" algn="l" rtl="0" fontAlgn="base">
            <a:spcBef>
              <a:spcPct val="20000"/>
            </a:spcBef>
            <a:spcAft>
              <a:spcPct val="20000"/>
            </a:spcAft>
            <a:buSzPct val="90000"/>
            <a:defRPr sz="2000" kern="1200">
              <a:solidFill>
                <a:schemeClr val="bg2"/>
              </a:solidFill>
              <a:latin typeface="Arial" charset="0"/>
              <a:ea typeface="+mn-ea"/>
              <a:cs typeface="Arial" charset="0"/>
            </a:defRPr>
          </a:lvl3pPr>
          <a:lvl4pPr marL="1371600" algn="l" rtl="0" fontAlgn="base">
            <a:spcBef>
              <a:spcPct val="20000"/>
            </a:spcBef>
            <a:spcAft>
              <a:spcPct val="20000"/>
            </a:spcAft>
            <a:buSzPct val="90000"/>
            <a:defRPr sz="2000" kern="1200">
              <a:solidFill>
                <a:schemeClr val="bg2"/>
              </a:solidFill>
              <a:latin typeface="Arial" charset="0"/>
              <a:ea typeface="+mn-ea"/>
              <a:cs typeface="Arial" charset="0"/>
            </a:defRPr>
          </a:lvl4pPr>
          <a:lvl5pPr marL="1828800" algn="l" rtl="0" fontAlgn="base">
            <a:spcBef>
              <a:spcPct val="20000"/>
            </a:spcBef>
            <a:spcAft>
              <a:spcPct val="20000"/>
            </a:spcAft>
            <a:buSzPct val="90000"/>
            <a:defRPr sz="2000" kern="1200">
              <a:solidFill>
                <a:schemeClr val="bg2"/>
              </a:solidFill>
              <a:latin typeface="Arial" charset="0"/>
              <a:ea typeface="+mn-ea"/>
              <a:cs typeface="Arial" charset="0"/>
            </a:defRPr>
          </a:lvl5pPr>
          <a:lvl6pPr marL="2286000" algn="l" defTabSz="914400" rtl="0" eaLnBrk="1" latinLnBrk="0" hangingPunct="1">
            <a:defRPr sz="2000" kern="1200">
              <a:solidFill>
                <a:schemeClr val="bg2"/>
              </a:solidFill>
              <a:latin typeface="Arial" charset="0"/>
              <a:ea typeface="+mn-ea"/>
              <a:cs typeface="Arial" charset="0"/>
            </a:defRPr>
          </a:lvl6pPr>
          <a:lvl7pPr marL="2743200" algn="l" defTabSz="914400" rtl="0" eaLnBrk="1" latinLnBrk="0" hangingPunct="1">
            <a:defRPr sz="2000" kern="1200">
              <a:solidFill>
                <a:schemeClr val="bg2"/>
              </a:solidFill>
              <a:latin typeface="Arial" charset="0"/>
              <a:ea typeface="+mn-ea"/>
              <a:cs typeface="Arial" charset="0"/>
            </a:defRPr>
          </a:lvl7pPr>
          <a:lvl8pPr marL="3200400" algn="l" defTabSz="914400" rtl="0" eaLnBrk="1" latinLnBrk="0" hangingPunct="1">
            <a:defRPr sz="2000" kern="1200">
              <a:solidFill>
                <a:schemeClr val="bg2"/>
              </a:solidFill>
              <a:latin typeface="Arial" charset="0"/>
              <a:ea typeface="+mn-ea"/>
              <a:cs typeface="Arial" charset="0"/>
            </a:defRPr>
          </a:lvl8pPr>
          <a:lvl9pPr marL="3657600" algn="l" defTabSz="914400" rtl="0" eaLnBrk="1" latinLnBrk="0" hangingPunct="1">
            <a:defRPr sz="2000" kern="1200">
              <a:solidFill>
                <a:schemeClr val="bg2"/>
              </a:solidFill>
              <a:latin typeface="Arial" charset="0"/>
              <a:ea typeface="+mn-ea"/>
              <a:cs typeface="Arial" charset="0"/>
            </a:defRPr>
          </a:lvl9pPr>
        </a:lstStyle>
        <a:p xmlns:a="http://schemas.openxmlformats.org/drawingml/2006/main">
          <a:r>
            <a:rPr lang="en-US" sz="1000" dirty="0">
              <a:solidFill>
                <a:schemeClr val="tx1"/>
              </a:solidFill>
            </a:rPr>
            <a:t>Source: Damodaran, Applied Corporate Finance, 3</a:t>
          </a:r>
          <a:r>
            <a:rPr lang="en-US" sz="1000" baseline="30000" dirty="0">
              <a:solidFill>
                <a:schemeClr val="tx1"/>
              </a:solidFill>
            </a:rPr>
            <a:t>rd</a:t>
          </a:r>
          <a:r>
            <a:rPr lang="en-US" sz="1000" dirty="0">
              <a:solidFill>
                <a:schemeClr val="tx1"/>
              </a:solidFill>
            </a:rPr>
            <a:t> ed., 55.</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189" cy="496649"/>
          </a:xfrm>
          <a:prstGeom prst="rect">
            <a:avLst/>
          </a:prstGeom>
        </p:spPr>
        <p:txBody>
          <a:bodyPr vert="horz" lIns="91423" tIns="45712" rIns="91423" bIns="45712" rtlCol="0"/>
          <a:lstStyle>
            <a:lvl1pPr algn="l">
              <a:defRPr sz="1200"/>
            </a:lvl1pPr>
          </a:lstStyle>
          <a:p>
            <a:endParaRPr lang="en-GB" dirty="0">
              <a:solidFill>
                <a:schemeClr val="tx1"/>
              </a:solidFill>
            </a:endParaRPr>
          </a:p>
        </p:txBody>
      </p:sp>
      <p:sp>
        <p:nvSpPr>
          <p:cNvPr id="3" name="Date Placeholder 2"/>
          <p:cNvSpPr>
            <a:spLocks noGrp="1"/>
          </p:cNvSpPr>
          <p:nvPr>
            <p:ph type="dt" sz="quarter" idx="1"/>
          </p:nvPr>
        </p:nvSpPr>
        <p:spPr>
          <a:xfrm>
            <a:off x="3849899" y="0"/>
            <a:ext cx="2946189" cy="496649"/>
          </a:xfrm>
          <a:prstGeom prst="rect">
            <a:avLst/>
          </a:prstGeom>
        </p:spPr>
        <p:txBody>
          <a:bodyPr vert="horz" lIns="91423" tIns="45712" rIns="91423" bIns="45712" rtlCol="0"/>
          <a:lstStyle>
            <a:lvl1pPr algn="r">
              <a:defRPr sz="1200"/>
            </a:lvl1pPr>
          </a:lstStyle>
          <a:p>
            <a:endParaRPr lang="en-GB" dirty="0">
              <a:solidFill>
                <a:schemeClr val="tx1"/>
              </a:solidFill>
            </a:endParaRPr>
          </a:p>
        </p:txBody>
      </p:sp>
      <p:sp>
        <p:nvSpPr>
          <p:cNvPr id="4" name="Footer Placeholder 3"/>
          <p:cNvSpPr>
            <a:spLocks noGrp="1"/>
          </p:cNvSpPr>
          <p:nvPr>
            <p:ph type="ftr" sz="quarter" idx="2"/>
          </p:nvPr>
        </p:nvSpPr>
        <p:spPr>
          <a:xfrm>
            <a:off x="1" y="9428402"/>
            <a:ext cx="2946189" cy="496649"/>
          </a:xfrm>
          <a:prstGeom prst="rect">
            <a:avLst/>
          </a:prstGeom>
        </p:spPr>
        <p:txBody>
          <a:bodyPr vert="horz" lIns="91423" tIns="45712" rIns="91423" bIns="45712" rtlCol="0" anchor="b"/>
          <a:lstStyle>
            <a:lvl1pPr algn="l">
              <a:defRPr sz="1200"/>
            </a:lvl1pPr>
          </a:lstStyle>
          <a:p>
            <a:endParaRPr lang="en-GB" dirty="0">
              <a:solidFill>
                <a:schemeClr val="tx1"/>
              </a:solidFill>
            </a:endParaRPr>
          </a:p>
        </p:txBody>
      </p:sp>
      <p:sp>
        <p:nvSpPr>
          <p:cNvPr id="5" name="Slide Number Placeholder 4"/>
          <p:cNvSpPr>
            <a:spLocks noGrp="1"/>
          </p:cNvSpPr>
          <p:nvPr>
            <p:ph type="sldNum" sz="quarter" idx="3"/>
          </p:nvPr>
        </p:nvSpPr>
        <p:spPr>
          <a:xfrm>
            <a:off x="3849899" y="9428402"/>
            <a:ext cx="2946189" cy="496649"/>
          </a:xfrm>
          <a:prstGeom prst="rect">
            <a:avLst/>
          </a:prstGeom>
        </p:spPr>
        <p:txBody>
          <a:bodyPr vert="horz" lIns="91423" tIns="45712" rIns="91423" bIns="45712" rtlCol="0" anchor="b"/>
          <a:lstStyle>
            <a:lvl1pPr algn="r">
              <a:defRPr sz="1200"/>
            </a:lvl1pPr>
          </a:lstStyle>
          <a:p>
            <a:fld id="{C0AD2433-8AF9-4A71-826B-85B465B9EA92}" type="slidenum">
              <a:rPr lang="en-GB" smtClean="0">
                <a:solidFill>
                  <a:schemeClr val="tx1"/>
                </a:solidFill>
              </a:rPr>
              <a:pPr/>
              <a:t>‹Nr.›</a:t>
            </a:fld>
            <a:endParaRPr lang="en-GB" dirty="0">
              <a:solidFill>
                <a:schemeClr val="tx1"/>
              </a:solidFill>
            </a:endParaRPr>
          </a:p>
        </p:txBody>
      </p:sp>
    </p:spTree>
    <p:extLst>
      <p:ext uri="{BB962C8B-B14F-4D97-AF65-F5344CB8AC3E}">
        <p14:creationId xmlns:p14="http://schemas.microsoft.com/office/powerpoint/2010/main" val="381038345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189" cy="496649"/>
          </a:xfrm>
          <a:prstGeom prst="rect">
            <a:avLst/>
          </a:prstGeom>
        </p:spPr>
        <p:txBody>
          <a:bodyPr vert="horz" lIns="91423" tIns="45712" rIns="91423" bIns="45712" rtlCol="0"/>
          <a:lstStyle>
            <a:lvl1pPr algn="l">
              <a:defRPr sz="1200">
                <a:solidFill>
                  <a:schemeClr val="tx1"/>
                </a:solidFill>
              </a:defRPr>
            </a:lvl1pPr>
          </a:lstStyle>
          <a:p>
            <a:endParaRPr lang="en-GB" dirty="0"/>
          </a:p>
        </p:txBody>
      </p:sp>
      <p:sp>
        <p:nvSpPr>
          <p:cNvPr id="3" name="Date Placeholder 2"/>
          <p:cNvSpPr>
            <a:spLocks noGrp="1"/>
          </p:cNvSpPr>
          <p:nvPr>
            <p:ph type="dt" idx="1"/>
          </p:nvPr>
        </p:nvSpPr>
        <p:spPr>
          <a:xfrm>
            <a:off x="3849899" y="0"/>
            <a:ext cx="2946189" cy="496649"/>
          </a:xfrm>
          <a:prstGeom prst="rect">
            <a:avLst/>
          </a:prstGeom>
        </p:spPr>
        <p:txBody>
          <a:bodyPr vert="horz" lIns="91423" tIns="45712" rIns="91423" bIns="45712" rtlCol="0"/>
          <a:lstStyle>
            <a:lvl1pPr algn="r">
              <a:defRPr sz="1200">
                <a:solidFill>
                  <a:schemeClr val="tx1"/>
                </a:solidFill>
              </a:defRPr>
            </a:lvl1pPr>
          </a:lstStyle>
          <a:p>
            <a:endParaRPr lang="en-GB" dirty="0"/>
          </a:p>
        </p:txBody>
      </p:sp>
      <p:sp>
        <p:nvSpPr>
          <p:cNvPr id="4" name="Slide Image Placeholder 3"/>
          <p:cNvSpPr>
            <a:spLocks noGrp="1" noRot="1" noChangeAspect="1"/>
          </p:cNvSpPr>
          <p:nvPr>
            <p:ph type="sldImg" idx="2"/>
          </p:nvPr>
        </p:nvSpPr>
        <p:spPr>
          <a:xfrm>
            <a:off x="915988" y="742950"/>
            <a:ext cx="4965700" cy="3724275"/>
          </a:xfrm>
          <a:prstGeom prst="rect">
            <a:avLst/>
          </a:prstGeom>
          <a:noFill/>
          <a:ln w="12700">
            <a:solidFill>
              <a:prstClr val="black"/>
            </a:solidFill>
          </a:ln>
        </p:spPr>
        <p:txBody>
          <a:bodyPr vert="horz" lIns="91423" tIns="45712" rIns="91423" bIns="45712" rtlCol="0" anchor="ctr"/>
          <a:lstStyle/>
          <a:p>
            <a:endParaRPr lang="de-DE" dirty="0"/>
          </a:p>
        </p:txBody>
      </p:sp>
      <p:sp>
        <p:nvSpPr>
          <p:cNvPr id="5" name="Notes Placeholder 4"/>
          <p:cNvSpPr>
            <a:spLocks noGrp="1"/>
          </p:cNvSpPr>
          <p:nvPr>
            <p:ph type="body" sz="quarter" idx="3"/>
          </p:nvPr>
        </p:nvSpPr>
        <p:spPr>
          <a:xfrm>
            <a:off x="679768" y="4715789"/>
            <a:ext cx="5438140" cy="4466670"/>
          </a:xfrm>
          <a:prstGeom prst="rect">
            <a:avLst/>
          </a:prstGeom>
        </p:spPr>
        <p:txBody>
          <a:bodyPr vert="horz" lIns="91423" tIns="45712" rIns="91423" bIns="45712"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1" y="9428402"/>
            <a:ext cx="2946189" cy="496649"/>
          </a:xfrm>
          <a:prstGeom prst="rect">
            <a:avLst/>
          </a:prstGeom>
        </p:spPr>
        <p:txBody>
          <a:bodyPr vert="horz" lIns="91423" tIns="45712" rIns="91423" bIns="45712" rtlCol="0" anchor="b"/>
          <a:lstStyle>
            <a:lvl1pPr algn="l">
              <a:defRPr sz="1200">
                <a:solidFill>
                  <a:schemeClr val="tx1"/>
                </a:solidFill>
              </a:defRPr>
            </a:lvl1pPr>
          </a:lstStyle>
          <a:p>
            <a:endParaRPr lang="en-GB" dirty="0"/>
          </a:p>
        </p:txBody>
      </p:sp>
      <p:sp>
        <p:nvSpPr>
          <p:cNvPr id="7" name="Slide Number Placeholder 6"/>
          <p:cNvSpPr>
            <a:spLocks noGrp="1"/>
          </p:cNvSpPr>
          <p:nvPr>
            <p:ph type="sldNum" sz="quarter" idx="5"/>
          </p:nvPr>
        </p:nvSpPr>
        <p:spPr>
          <a:xfrm>
            <a:off x="3849899" y="9428402"/>
            <a:ext cx="2946189" cy="496649"/>
          </a:xfrm>
          <a:prstGeom prst="rect">
            <a:avLst/>
          </a:prstGeom>
        </p:spPr>
        <p:txBody>
          <a:bodyPr vert="horz" lIns="91423" tIns="45712" rIns="91423" bIns="45712" rtlCol="0" anchor="b"/>
          <a:lstStyle>
            <a:lvl1pPr algn="r">
              <a:defRPr sz="1200">
                <a:solidFill>
                  <a:schemeClr val="tx1"/>
                </a:solidFill>
              </a:defRPr>
            </a:lvl1pPr>
          </a:lstStyle>
          <a:p>
            <a:fld id="{5149C5B6-AB66-451D-B8DB-F5D4F9907B37}" type="slidenum">
              <a:rPr lang="en-GB" smtClean="0"/>
              <a:pPr/>
              <a:t>‹Nr.›</a:t>
            </a:fld>
            <a:endParaRPr lang="en-GB" dirty="0"/>
          </a:p>
        </p:txBody>
      </p:sp>
    </p:spTree>
    <p:extLst>
      <p:ext uri="{BB962C8B-B14F-4D97-AF65-F5344CB8AC3E}">
        <p14:creationId xmlns:p14="http://schemas.microsoft.com/office/powerpoint/2010/main" val="254779737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a:t>
            </a:fld>
            <a:endParaRPr lang="en-GB" dirty="0"/>
          </a:p>
        </p:txBody>
      </p:sp>
    </p:spTree>
    <p:extLst>
      <p:ext uri="{BB962C8B-B14F-4D97-AF65-F5344CB8AC3E}">
        <p14:creationId xmlns:p14="http://schemas.microsoft.com/office/powerpoint/2010/main" val="1082984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10</a:t>
            </a:fld>
            <a:endParaRPr lang="en-GB" dirty="0"/>
          </a:p>
        </p:txBody>
      </p:sp>
    </p:spTree>
    <p:extLst>
      <p:ext uri="{BB962C8B-B14F-4D97-AF65-F5344CB8AC3E}">
        <p14:creationId xmlns:p14="http://schemas.microsoft.com/office/powerpoint/2010/main" val="94389247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100</a:t>
            </a:fld>
            <a:endParaRPr lang="en-GB" dirty="0"/>
          </a:p>
        </p:txBody>
      </p:sp>
    </p:spTree>
    <p:extLst>
      <p:ext uri="{BB962C8B-B14F-4D97-AF65-F5344CB8AC3E}">
        <p14:creationId xmlns:p14="http://schemas.microsoft.com/office/powerpoint/2010/main" val="266780367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101</a:t>
            </a:fld>
            <a:endParaRPr lang="en-GB" dirty="0"/>
          </a:p>
        </p:txBody>
      </p:sp>
    </p:spTree>
    <p:extLst>
      <p:ext uri="{BB962C8B-B14F-4D97-AF65-F5344CB8AC3E}">
        <p14:creationId xmlns:p14="http://schemas.microsoft.com/office/powerpoint/2010/main" val="377059603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102</a:t>
            </a:fld>
            <a:endParaRPr lang="en-GB" dirty="0"/>
          </a:p>
        </p:txBody>
      </p:sp>
    </p:spTree>
    <p:extLst>
      <p:ext uri="{BB962C8B-B14F-4D97-AF65-F5344CB8AC3E}">
        <p14:creationId xmlns:p14="http://schemas.microsoft.com/office/powerpoint/2010/main" val="376686746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103</a:t>
            </a:fld>
            <a:endParaRPr lang="en-GB" dirty="0"/>
          </a:p>
        </p:txBody>
      </p:sp>
    </p:spTree>
    <p:extLst>
      <p:ext uri="{BB962C8B-B14F-4D97-AF65-F5344CB8AC3E}">
        <p14:creationId xmlns:p14="http://schemas.microsoft.com/office/powerpoint/2010/main" val="260180431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104</a:t>
            </a:fld>
            <a:endParaRPr lang="en-GB" dirty="0"/>
          </a:p>
        </p:txBody>
      </p:sp>
    </p:spTree>
    <p:extLst>
      <p:ext uri="{BB962C8B-B14F-4D97-AF65-F5344CB8AC3E}">
        <p14:creationId xmlns:p14="http://schemas.microsoft.com/office/powerpoint/2010/main" val="36837788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105</a:t>
            </a:fld>
            <a:endParaRPr lang="en-GB" dirty="0"/>
          </a:p>
        </p:txBody>
      </p:sp>
    </p:spTree>
    <p:extLst>
      <p:ext uri="{BB962C8B-B14F-4D97-AF65-F5344CB8AC3E}">
        <p14:creationId xmlns:p14="http://schemas.microsoft.com/office/powerpoint/2010/main" val="331469546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106</a:t>
            </a:fld>
            <a:endParaRPr lang="en-GB" dirty="0"/>
          </a:p>
        </p:txBody>
      </p:sp>
    </p:spTree>
    <p:extLst>
      <p:ext uri="{BB962C8B-B14F-4D97-AF65-F5344CB8AC3E}">
        <p14:creationId xmlns:p14="http://schemas.microsoft.com/office/powerpoint/2010/main" val="375012974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107</a:t>
            </a:fld>
            <a:endParaRPr lang="en-GB" dirty="0"/>
          </a:p>
        </p:txBody>
      </p:sp>
    </p:spTree>
    <p:extLst>
      <p:ext uri="{BB962C8B-B14F-4D97-AF65-F5344CB8AC3E}">
        <p14:creationId xmlns:p14="http://schemas.microsoft.com/office/powerpoint/2010/main" val="114706219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108</a:t>
            </a:fld>
            <a:endParaRPr lang="en-GB" dirty="0"/>
          </a:p>
        </p:txBody>
      </p:sp>
    </p:spTree>
    <p:extLst>
      <p:ext uri="{BB962C8B-B14F-4D97-AF65-F5344CB8AC3E}">
        <p14:creationId xmlns:p14="http://schemas.microsoft.com/office/powerpoint/2010/main" val="34029222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109</a:t>
            </a:fld>
            <a:endParaRPr lang="en-GB" dirty="0"/>
          </a:p>
        </p:txBody>
      </p:sp>
    </p:spTree>
    <p:extLst>
      <p:ext uri="{BB962C8B-B14F-4D97-AF65-F5344CB8AC3E}">
        <p14:creationId xmlns:p14="http://schemas.microsoft.com/office/powerpoint/2010/main" val="2048646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a:t>
            </a:fld>
            <a:endParaRPr lang="en-GB" dirty="0"/>
          </a:p>
        </p:txBody>
      </p:sp>
    </p:spTree>
    <p:extLst>
      <p:ext uri="{BB962C8B-B14F-4D97-AF65-F5344CB8AC3E}">
        <p14:creationId xmlns:p14="http://schemas.microsoft.com/office/powerpoint/2010/main" val="245417139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110</a:t>
            </a:fld>
            <a:endParaRPr lang="en-GB" dirty="0"/>
          </a:p>
        </p:txBody>
      </p:sp>
    </p:spTree>
    <p:extLst>
      <p:ext uri="{BB962C8B-B14F-4D97-AF65-F5344CB8AC3E}">
        <p14:creationId xmlns:p14="http://schemas.microsoft.com/office/powerpoint/2010/main" val="116438648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111</a:t>
            </a:fld>
            <a:endParaRPr lang="en-GB" dirty="0"/>
          </a:p>
        </p:txBody>
      </p:sp>
    </p:spTree>
    <p:extLst>
      <p:ext uri="{BB962C8B-B14F-4D97-AF65-F5344CB8AC3E}">
        <p14:creationId xmlns:p14="http://schemas.microsoft.com/office/powerpoint/2010/main" val="397870685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112</a:t>
            </a:fld>
            <a:endParaRPr lang="en-GB" dirty="0"/>
          </a:p>
        </p:txBody>
      </p:sp>
    </p:spTree>
    <p:extLst>
      <p:ext uri="{BB962C8B-B14F-4D97-AF65-F5344CB8AC3E}">
        <p14:creationId xmlns:p14="http://schemas.microsoft.com/office/powerpoint/2010/main" val="22982988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113</a:t>
            </a:fld>
            <a:endParaRPr lang="en-GB" dirty="0"/>
          </a:p>
        </p:txBody>
      </p:sp>
    </p:spTree>
    <p:extLst>
      <p:ext uri="{BB962C8B-B14F-4D97-AF65-F5344CB8AC3E}">
        <p14:creationId xmlns:p14="http://schemas.microsoft.com/office/powerpoint/2010/main" val="293979767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114</a:t>
            </a:fld>
            <a:endParaRPr lang="en-GB" dirty="0"/>
          </a:p>
        </p:txBody>
      </p:sp>
    </p:spTree>
    <p:extLst>
      <p:ext uri="{BB962C8B-B14F-4D97-AF65-F5344CB8AC3E}">
        <p14:creationId xmlns:p14="http://schemas.microsoft.com/office/powerpoint/2010/main" val="63438044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115</a:t>
            </a:fld>
            <a:endParaRPr lang="en-GB" dirty="0"/>
          </a:p>
        </p:txBody>
      </p:sp>
    </p:spTree>
    <p:extLst>
      <p:ext uri="{BB962C8B-B14F-4D97-AF65-F5344CB8AC3E}">
        <p14:creationId xmlns:p14="http://schemas.microsoft.com/office/powerpoint/2010/main" val="323245964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116</a:t>
            </a:fld>
            <a:endParaRPr lang="en-GB" dirty="0"/>
          </a:p>
        </p:txBody>
      </p:sp>
    </p:spTree>
    <p:extLst>
      <p:ext uri="{BB962C8B-B14F-4D97-AF65-F5344CB8AC3E}">
        <p14:creationId xmlns:p14="http://schemas.microsoft.com/office/powerpoint/2010/main" val="330809415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117</a:t>
            </a:fld>
            <a:endParaRPr lang="en-GB" dirty="0"/>
          </a:p>
        </p:txBody>
      </p:sp>
    </p:spTree>
    <p:extLst>
      <p:ext uri="{BB962C8B-B14F-4D97-AF65-F5344CB8AC3E}">
        <p14:creationId xmlns:p14="http://schemas.microsoft.com/office/powerpoint/2010/main" val="33918626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118</a:t>
            </a:fld>
            <a:endParaRPr lang="en-GB" dirty="0"/>
          </a:p>
        </p:txBody>
      </p:sp>
    </p:spTree>
    <p:extLst>
      <p:ext uri="{BB962C8B-B14F-4D97-AF65-F5344CB8AC3E}">
        <p14:creationId xmlns:p14="http://schemas.microsoft.com/office/powerpoint/2010/main" val="61018161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119</a:t>
            </a:fld>
            <a:endParaRPr lang="en-GB" dirty="0"/>
          </a:p>
        </p:txBody>
      </p:sp>
    </p:spTree>
    <p:extLst>
      <p:ext uri="{BB962C8B-B14F-4D97-AF65-F5344CB8AC3E}">
        <p14:creationId xmlns:p14="http://schemas.microsoft.com/office/powerpoint/2010/main" val="1009575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12</a:t>
            </a:fld>
            <a:endParaRPr lang="en-GB" dirty="0"/>
          </a:p>
        </p:txBody>
      </p:sp>
    </p:spTree>
    <p:extLst>
      <p:ext uri="{BB962C8B-B14F-4D97-AF65-F5344CB8AC3E}">
        <p14:creationId xmlns:p14="http://schemas.microsoft.com/office/powerpoint/2010/main" val="384738921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120</a:t>
            </a:fld>
            <a:endParaRPr lang="en-GB" dirty="0"/>
          </a:p>
        </p:txBody>
      </p:sp>
    </p:spTree>
    <p:extLst>
      <p:ext uri="{BB962C8B-B14F-4D97-AF65-F5344CB8AC3E}">
        <p14:creationId xmlns:p14="http://schemas.microsoft.com/office/powerpoint/2010/main" val="125534374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121</a:t>
            </a:fld>
            <a:endParaRPr lang="en-GB" dirty="0"/>
          </a:p>
        </p:txBody>
      </p:sp>
    </p:spTree>
    <p:extLst>
      <p:ext uri="{BB962C8B-B14F-4D97-AF65-F5344CB8AC3E}">
        <p14:creationId xmlns:p14="http://schemas.microsoft.com/office/powerpoint/2010/main" val="247259673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122</a:t>
            </a:fld>
            <a:endParaRPr lang="en-GB" dirty="0"/>
          </a:p>
        </p:txBody>
      </p:sp>
    </p:spTree>
    <p:extLst>
      <p:ext uri="{BB962C8B-B14F-4D97-AF65-F5344CB8AC3E}">
        <p14:creationId xmlns:p14="http://schemas.microsoft.com/office/powerpoint/2010/main" val="82432677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123</a:t>
            </a:fld>
            <a:endParaRPr lang="en-GB" dirty="0"/>
          </a:p>
        </p:txBody>
      </p:sp>
    </p:spTree>
    <p:extLst>
      <p:ext uri="{BB962C8B-B14F-4D97-AF65-F5344CB8AC3E}">
        <p14:creationId xmlns:p14="http://schemas.microsoft.com/office/powerpoint/2010/main" val="124861439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124</a:t>
            </a:fld>
            <a:endParaRPr lang="en-GB" dirty="0"/>
          </a:p>
        </p:txBody>
      </p:sp>
    </p:spTree>
    <p:extLst>
      <p:ext uri="{BB962C8B-B14F-4D97-AF65-F5344CB8AC3E}">
        <p14:creationId xmlns:p14="http://schemas.microsoft.com/office/powerpoint/2010/main" val="333099695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125</a:t>
            </a:fld>
            <a:endParaRPr lang="en-GB" dirty="0"/>
          </a:p>
        </p:txBody>
      </p:sp>
    </p:spTree>
    <p:extLst>
      <p:ext uri="{BB962C8B-B14F-4D97-AF65-F5344CB8AC3E}">
        <p14:creationId xmlns:p14="http://schemas.microsoft.com/office/powerpoint/2010/main" val="174937182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126</a:t>
            </a:fld>
            <a:endParaRPr lang="en-GB" dirty="0"/>
          </a:p>
        </p:txBody>
      </p:sp>
    </p:spTree>
    <p:extLst>
      <p:ext uri="{BB962C8B-B14F-4D97-AF65-F5344CB8AC3E}">
        <p14:creationId xmlns:p14="http://schemas.microsoft.com/office/powerpoint/2010/main" val="40189953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127</a:t>
            </a:fld>
            <a:endParaRPr lang="en-GB" dirty="0"/>
          </a:p>
        </p:txBody>
      </p:sp>
    </p:spTree>
    <p:extLst>
      <p:ext uri="{BB962C8B-B14F-4D97-AF65-F5344CB8AC3E}">
        <p14:creationId xmlns:p14="http://schemas.microsoft.com/office/powerpoint/2010/main" val="406748204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128</a:t>
            </a:fld>
            <a:endParaRPr lang="en-GB" dirty="0"/>
          </a:p>
        </p:txBody>
      </p:sp>
    </p:spTree>
    <p:extLst>
      <p:ext uri="{BB962C8B-B14F-4D97-AF65-F5344CB8AC3E}">
        <p14:creationId xmlns:p14="http://schemas.microsoft.com/office/powerpoint/2010/main" val="241031149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129</a:t>
            </a:fld>
            <a:endParaRPr lang="en-GB" dirty="0"/>
          </a:p>
        </p:txBody>
      </p:sp>
    </p:spTree>
    <p:extLst>
      <p:ext uri="{BB962C8B-B14F-4D97-AF65-F5344CB8AC3E}">
        <p14:creationId xmlns:p14="http://schemas.microsoft.com/office/powerpoint/2010/main" val="654548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13</a:t>
            </a:fld>
            <a:endParaRPr lang="en-GB" dirty="0"/>
          </a:p>
        </p:txBody>
      </p:sp>
    </p:spTree>
    <p:extLst>
      <p:ext uri="{BB962C8B-B14F-4D97-AF65-F5344CB8AC3E}">
        <p14:creationId xmlns:p14="http://schemas.microsoft.com/office/powerpoint/2010/main" val="133435312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130</a:t>
            </a:fld>
            <a:endParaRPr lang="en-GB" dirty="0"/>
          </a:p>
        </p:txBody>
      </p:sp>
    </p:spTree>
    <p:extLst>
      <p:ext uri="{BB962C8B-B14F-4D97-AF65-F5344CB8AC3E}">
        <p14:creationId xmlns:p14="http://schemas.microsoft.com/office/powerpoint/2010/main" val="214561454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131</a:t>
            </a:fld>
            <a:endParaRPr lang="en-GB" dirty="0"/>
          </a:p>
        </p:txBody>
      </p:sp>
    </p:spTree>
    <p:extLst>
      <p:ext uri="{BB962C8B-B14F-4D97-AF65-F5344CB8AC3E}">
        <p14:creationId xmlns:p14="http://schemas.microsoft.com/office/powerpoint/2010/main" val="766146393"/>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132</a:t>
            </a:fld>
            <a:endParaRPr lang="en-GB" dirty="0"/>
          </a:p>
        </p:txBody>
      </p:sp>
    </p:spTree>
    <p:extLst>
      <p:ext uri="{BB962C8B-B14F-4D97-AF65-F5344CB8AC3E}">
        <p14:creationId xmlns:p14="http://schemas.microsoft.com/office/powerpoint/2010/main" val="131017187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133</a:t>
            </a:fld>
            <a:endParaRPr lang="en-GB" dirty="0"/>
          </a:p>
        </p:txBody>
      </p:sp>
    </p:spTree>
    <p:extLst>
      <p:ext uri="{BB962C8B-B14F-4D97-AF65-F5344CB8AC3E}">
        <p14:creationId xmlns:p14="http://schemas.microsoft.com/office/powerpoint/2010/main" val="10910855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134</a:t>
            </a:fld>
            <a:endParaRPr lang="en-GB" dirty="0"/>
          </a:p>
        </p:txBody>
      </p:sp>
    </p:spTree>
    <p:extLst>
      <p:ext uri="{BB962C8B-B14F-4D97-AF65-F5344CB8AC3E}">
        <p14:creationId xmlns:p14="http://schemas.microsoft.com/office/powerpoint/2010/main" val="196967725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135</a:t>
            </a:fld>
            <a:endParaRPr lang="en-GB" dirty="0"/>
          </a:p>
        </p:txBody>
      </p:sp>
    </p:spTree>
    <p:extLst>
      <p:ext uri="{BB962C8B-B14F-4D97-AF65-F5344CB8AC3E}">
        <p14:creationId xmlns:p14="http://schemas.microsoft.com/office/powerpoint/2010/main" val="285233754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136</a:t>
            </a:fld>
            <a:endParaRPr lang="en-GB" dirty="0"/>
          </a:p>
        </p:txBody>
      </p:sp>
    </p:spTree>
    <p:extLst>
      <p:ext uri="{BB962C8B-B14F-4D97-AF65-F5344CB8AC3E}">
        <p14:creationId xmlns:p14="http://schemas.microsoft.com/office/powerpoint/2010/main" val="10317291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137</a:t>
            </a:fld>
            <a:endParaRPr lang="en-GB" dirty="0"/>
          </a:p>
        </p:txBody>
      </p:sp>
    </p:spTree>
    <p:extLst>
      <p:ext uri="{BB962C8B-B14F-4D97-AF65-F5344CB8AC3E}">
        <p14:creationId xmlns:p14="http://schemas.microsoft.com/office/powerpoint/2010/main" val="80832275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138</a:t>
            </a:fld>
            <a:endParaRPr lang="en-GB" dirty="0"/>
          </a:p>
        </p:txBody>
      </p:sp>
    </p:spTree>
    <p:extLst>
      <p:ext uri="{BB962C8B-B14F-4D97-AF65-F5344CB8AC3E}">
        <p14:creationId xmlns:p14="http://schemas.microsoft.com/office/powerpoint/2010/main" val="216739593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139</a:t>
            </a:fld>
            <a:endParaRPr lang="en-GB" dirty="0"/>
          </a:p>
        </p:txBody>
      </p:sp>
    </p:spTree>
    <p:extLst>
      <p:ext uri="{BB962C8B-B14F-4D97-AF65-F5344CB8AC3E}">
        <p14:creationId xmlns:p14="http://schemas.microsoft.com/office/powerpoint/2010/main" val="3565769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14</a:t>
            </a:fld>
            <a:endParaRPr lang="en-GB" dirty="0"/>
          </a:p>
        </p:txBody>
      </p:sp>
    </p:spTree>
    <p:extLst>
      <p:ext uri="{BB962C8B-B14F-4D97-AF65-F5344CB8AC3E}">
        <p14:creationId xmlns:p14="http://schemas.microsoft.com/office/powerpoint/2010/main" val="383583274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140</a:t>
            </a:fld>
            <a:endParaRPr lang="en-GB" dirty="0"/>
          </a:p>
        </p:txBody>
      </p:sp>
    </p:spTree>
    <p:extLst>
      <p:ext uri="{BB962C8B-B14F-4D97-AF65-F5344CB8AC3E}">
        <p14:creationId xmlns:p14="http://schemas.microsoft.com/office/powerpoint/2010/main" val="31327860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141</a:t>
            </a:fld>
            <a:endParaRPr lang="en-GB" dirty="0"/>
          </a:p>
        </p:txBody>
      </p:sp>
    </p:spTree>
    <p:extLst>
      <p:ext uri="{BB962C8B-B14F-4D97-AF65-F5344CB8AC3E}">
        <p14:creationId xmlns:p14="http://schemas.microsoft.com/office/powerpoint/2010/main" val="92006354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142</a:t>
            </a:fld>
            <a:endParaRPr lang="en-GB" dirty="0"/>
          </a:p>
        </p:txBody>
      </p:sp>
    </p:spTree>
    <p:extLst>
      <p:ext uri="{BB962C8B-B14F-4D97-AF65-F5344CB8AC3E}">
        <p14:creationId xmlns:p14="http://schemas.microsoft.com/office/powerpoint/2010/main" val="111875753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143</a:t>
            </a:fld>
            <a:endParaRPr lang="en-GB" dirty="0"/>
          </a:p>
        </p:txBody>
      </p:sp>
    </p:spTree>
    <p:extLst>
      <p:ext uri="{BB962C8B-B14F-4D97-AF65-F5344CB8AC3E}">
        <p14:creationId xmlns:p14="http://schemas.microsoft.com/office/powerpoint/2010/main" val="270788705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144</a:t>
            </a:fld>
            <a:endParaRPr lang="en-GB" dirty="0"/>
          </a:p>
        </p:txBody>
      </p:sp>
    </p:spTree>
    <p:extLst>
      <p:ext uri="{BB962C8B-B14F-4D97-AF65-F5344CB8AC3E}">
        <p14:creationId xmlns:p14="http://schemas.microsoft.com/office/powerpoint/2010/main" val="169481205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145</a:t>
            </a:fld>
            <a:endParaRPr lang="en-GB" dirty="0"/>
          </a:p>
        </p:txBody>
      </p:sp>
    </p:spTree>
    <p:extLst>
      <p:ext uri="{BB962C8B-B14F-4D97-AF65-F5344CB8AC3E}">
        <p14:creationId xmlns:p14="http://schemas.microsoft.com/office/powerpoint/2010/main" val="6441486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146</a:t>
            </a:fld>
            <a:endParaRPr lang="en-GB" dirty="0"/>
          </a:p>
        </p:txBody>
      </p:sp>
    </p:spTree>
    <p:extLst>
      <p:ext uri="{BB962C8B-B14F-4D97-AF65-F5344CB8AC3E}">
        <p14:creationId xmlns:p14="http://schemas.microsoft.com/office/powerpoint/2010/main" val="135239048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147</a:t>
            </a:fld>
            <a:endParaRPr lang="en-GB" dirty="0"/>
          </a:p>
        </p:txBody>
      </p:sp>
    </p:spTree>
    <p:extLst>
      <p:ext uri="{BB962C8B-B14F-4D97-AF65-F5344CB8AC3E}">
        <p14:creationId xmlns:p14="http://schemas.microsoft.com/office/powerpoint/2010/main" val="17799622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148</a:t>
            </a:fld>
            <a:endParaRPr lang="en-GB" dirty="0"/>
          </a:p>
        </p:txBody>
      </p:sp>
    </p:spTree>
    <p:extLst>
      <p:ext uri="{BB962C8B-B14F-4D97-AF65-F5344CB8AC3E}">
        <p14:creationId xmlns:p14="http://schemas.microsoft.com/office/powerpoint/2010/main" val="318772494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149</a:t>
            </a:fld>
            <a:endParaRPr lang="en-GB" dirty="0"/>
          </a:p>
        </p:txBody>
      </p:sp>
    </p:spTree>
    <p:extLst>
      <p:ext uri="{BB962C8B-B14F-4D97-AF65-F5344CB8AC3E}">
        <p14:creationId xmlns:p14="http://schemas.microsoft.com/office/powerpoint/2010/main" val="418462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15</a:t>
            </a:fld>
            <a:endParaRPr lang="en-GB" dirty="0"/>
          </a:p>
        </p:txBody>
      </p:sp>
    </p:spTree>
    <p:extLst>
      <p:ext uri="{BB962C8B-B14F-4D97-AF65-F5344CB8AC3E}">
        <p14:creationId xmlns:p14="http://schemas.microsoft.com/office/powerpoint/2010/main" val="397782718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150</a:t>
            </a:fld>
            <a:endParaRPr lang="en-GB" dirty="0"/>
          </a:p>
        </p:txBody>
      </p:sp>
    </p:spTree>
    <p:extLst>
      <p:ext uri="{BB962C8B-B14F-4D97-AF65-F5344CB8AC3E}">
        <p14:creationId xmlns:p14="http://schemas.microsoft.com/office/powerpoint/2010/main" val="24129688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151</a:t>
            </a:fld>
            <a:endParaRPr lang="en-GB" dirty="0"/>
          </a:p>
        </p:txBody>
      </p:sp>
    </p:spTree>
    <p:extLst>
      <p:ext uri="{BB962C8B-B14F-4D97-AF65-F5344CB8AC3E}">
        <p14:creationId xmlns:p14="http://schemas.microsoft.com/office/powerpoint/2010/main" val="567901117"/>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152</a:t>
            </a:fld>
            <a:endParaRPr lang="en-GB" dirty="0"/>
          </a:p>
        </p:txBody>
      </p:sp>
    </p:spTree>
    <p:extLst>
      <p:ext uri="{BB962C8B-B14F-4D97-AF65-F5344CB8AC3E}">
        <p14:creationId xmlns:p14="http://schemas.microsoft.com/office/powerpoint/2010/main" val="354207788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153</a:t>
            </a:fld>
            <a:endParaRPr lang="en-GB" dirty="0"/>
          </a:p>
        </p:txBody>
      </p:sp>
    </p:spTree>
    <p:extLst>
      <p:ext uri="{BB962C8B-B14F-4D97-AF65-F5344CB8AC3E}">
        <p14:creationId xmlns:p14="http://schemas.microsoft.com/office/powerpoint/2010/main" val="199235406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154</a:t>
            </a:fld>
            <a:endParaRPr lang="en-GB" dirty="0"/>
          </a:p>
        </p:txBody>
      </p:sp>
    </p:spTree>
    <p:extLst>
      <p:ext uri="{BB962C8B-B14F-4D97-AF65-F5344CB8AC3E}">
        <p14:creationId xmlns:p14="http://schemas.microsoft.com/office/powerpoint/2010/main" val="33939607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155</a:t>
            </a:fld>
            <a:endParaRPr lang="en-GB" dirty="0"/>
          </a:p>
        </p:txBody>
      </p:sp>
    </p:spTree>
    <p:extLst>
      <p:ext uri="{BB962C8B-B14F-4D97-AF65-F5344CB8AC3E}">
        <p14:creationId xmlns:p14="http://schemas.microsoft.com/office/powerpoint/2010/main" val="331559723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156</a:t>
            </a:fld>
            <a:endParaRPr lang="en-GB" dirty="0"/>
          </a:p>
        </p:txBody>
      </p:sp>
    </p:spTree>
    <p:extLst>
      <p:ext uri="{BB962C8B-B14F-4D97-AF65-F5344CB8AC3E}">
        <p14:creationId xmlns:p14="http://schemas.microsoft.com/office/powerpoint/2010/main" val="82238241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157</a:t>
            </a:fld>
            <a:endParaRPr lang="en-GB" dirty="0"/>
          </a:p>
        </p:txBody>
      </p:sp>
    </p:spTree>
    <p:extLst>
      <p:ext uri="{BB962C8B-B14F-4D97-AF65-F5344CB8AC3E}">
        <p14:creationId xmlns:p14="http://schemas.microsoft.com/office/powerpoint/2010/main" val="187670816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158</a:t>
            </a:fld>
            <a:endParaRPr lang="en-GB" dirty="0"/>
          </a:p>
        </p:txBody>
      </p:sp>
    </p:spTree>
    <p:extLst>
      <p:ext uri="{BB962C8B-B14F-4D97-AF65-F5344CB8AC3E}">
        <p14:creationId xmlns:p14="http://schemas.microsoft.com/office/powerpoint/2010/main" val="774740648"/>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159</a:t>
            </a:fld>
            <a:endParaRPr lang="en-GB" dirty="0"/>
          </a:p>
        </p:txBody>
      </p:sp>
    </p:spTree>
    <p:extLst>
      <p:ext uri="{BB962C8B-B14F-4D97-AF65-F5344CB8AC3E}">
        <p14:creationId xmlns:p14="http://schemas.microsoft.com/office/powerpoint/2010/main" val="700563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16</a:t>
            </a:fld>
            <a:endParaRPr lang="en-GB" dirty="0"/>
          </a:p>
        </p:txBody>
      </p:sp>
    </p:spTree>
    <p:extLst>
      <p:ext uri="{BB962C8B-B14F-4D97-AF65-F5344CB8AC3E}">
        <p14:creationId xmlns:p14="http://schemas.microsoft.com/office/powerpoint/2010/main" val="55783977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160</a:t>
            </a:fld>
            <a:endParaRPr lang="en-GB" dirty="0"/>
          </a:p>
        </p:txBody>
      </p:sp>
    </p:spTree>
    <p:extLst>
      <p:ext uri="{BB962C8B-B14F-4D97-AF65-F5344CB8AC3E}">
        <p14:creationId xmlns:p14="http://schemas.microsoft.com/office/powerpoint/2010/main" val="91858925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161</a:t>
            </a:fld>
            <a:endParaRPr lang="en-GB" dirty="0"/>
          </a:p>
        </p:txBody>
      </p:sp>
    </p:spTree>
    <p:extLst>
      <p:ext uri="{BB962C8B-B14F-4D97-AF65-F5344CB8AC3E}">
        <p14:creationId xmlns:p14="http://schemas.microsoft.com/office/powerpoint/2010/main" val="738758490"/>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162</a:t>
            </a:fld>
            <a:endParaRPr lang="en-GB" dirty="0"/>
          </a:p>
        </p:txBody>
      </p:sp>
    </p:spTree>
    <p:extLst>
      <p:ext uri="{BB962C8B-B14F-4D97-AF65-F5344CB8AC3E}">
        <p14:creationId xmlns:p14="http://schemas.microsoft.com/office/powerpoint/2010/main" val="192651516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163</a:t>
            </a:fld>
            <a:endParaRPr lang="en-GB" dirty="0"/>
          </a:p>
        </p:txBody>
      </p:sp>
    </p:spTree>
    <p:extLst>
      <p:ext uri="{BB962C8B-B14F-4D97-AF65-F5344CB8AC3E}">
        <p14:creationId xmlns:p14="http://schemas.microsoft.com/office/powerpoint/2010/main" val="112785147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164</a:t>
            </a:fld>
            <a:endParaRPr lang="en-GB" dirty="0"/>
          </a:p>
        </p:txBody>
      </p:sp>
    </p:spTree>
    <p:extLst>
      <p:ext uri="{BB962C8B-B14F-4D97-AF65-F5344CB8AC3E}">
        <p14:creationId xmlns:p14="http://schemas.microsoft.com/office/powerpoint/2010/main" val="376961649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165</a:t>
            </a:fld>
            <a:endParaRPr lang="en-GB" dirty="0"/>
          </a:p>
        </p:txBody>
      </p:sp>
    </p:spTree>
    <p:extLst>
      <p:ext uri="{BB962C8B-B14F-4D97-AF65-F5344CB8AC3E}">
        <p14:creationId xmlns:p14="http://schemas.microsoft.com/office/powerpoint/2010/main" val="880586818"/>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166</a:t>
            </a:fld>
            <a:endParaRPr lang="en-GB" dirty="0"/>
          </a:p>
        </p:txBody>
      </p:sp>
    </p:spTree>
    <p:extLst>
      <p:ext uri="{BB962C8B-B14F-4D97-AF65-F5344CB8AC3E}">
        <p14:creationId xmlns:p14="http://schemas.microsoft.com/office/powerpoint/2010/main" val="183134926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167</a:t>
            </a:fld>
            <a:endParaRPr lang="en-GB" dirty="0"/>
          </a:p>
        </p:txBody>
      </p:sp>
    </p:spTree>
    <p:extLst>
      <p:ext uri="{BB962C8B-B14F-4D97-AF65-F5344CB8AC3E}">
        <p14:creationId xmlns:p14="http://schemas.microsoft.com/office/powerpoint/2010/main" val="399349755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168</a:t>
            </a:fld>
            <a:endParaRPr lang="en-GB" dirty="0"/>
          </a:p>
        </p:txBody>
      </p:sp>
    </p:spTree>
    <p:extLst>
      <p:ext uri="{BB962C8B-B14F-4D97-AF65-F5344CB8AC3E}">
        <p14:creationId xmlns:p14="http://schemas.microsoft.com/office/powerpoint/2010/main" val="2963944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169</a:t>
            </a:fld>
            <a:endParaRPr lang="en-GB" dirty="0"/>
          </a:p>
        </p:txBody>
      </p:sp>
    </p:spTree>
    <p:extLst>
      <p:ext uri="{BB962C8B-B14F-4D97-AF65-F5344CB8AC3E}">
        <p14:creationId xmlns:p14="http://schemas.microsoft.com/office/powerpoint/2010/main" val="31269550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17</a:t>
            </a:fld>
            <a:endParaRPr lang="en-GB" dirty="0"/>
          </a:p>
        </p:txBody>
      </p:sp>
    </p:spTree>
    <p:extLst>
      <p:ext uri="{BB962C8B-B14F-4D97-AF65-F5344CB8AC3E}">
        <p14:creationId xmlns:p14="http://schemas.microsoft.com/office/powerpoint/2010/main" val="1979396972"/>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170</a:t>
            </a:fld>
            <a:endParaRPr lang="en-GB" dirty="0"/>
          </a:p>
        </p:txBody>
      </p:sp>
    </p:spTree>
    <p:extLst>
      <p:ext uri="{BB962C8B-B14F-4D97-AF65-F5344CB8AC3E}">
        <p14:creationId xmlns:p14="http://schemas.microsoft.com/office/powerpoint/2010/main" val="366016019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171</a:t>
            </a:fld>
            <a:endParaRPr lang="en-GB" dirty="0"/>
          </a:p>
        </p:txBody>
      </p:sp>
    </p:spTree>
    <p:extLst>
      <p:ext uri="{BB962C8B-B14F-4D97-AF65-F5344CB8AC3E}">
        <p14:creationId xmlns:p14="http://schemas.microsoft.com/office/powerpoint/2010/main" val="279327896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172</a:t>
            </a:fld>
            <a:endParaRPr lang="en-GB" dirty="0"/>
          </a:p>
        </p:txBody>
      </p:sp>
    </p:spTree>
    <p:extLst>
      <p:ext uri="{BB962C8B-B14F-4D97-AF65-F5344CB8AC3E}">
        <p14:creationId xmlns:p14="http://schemas.microsoft.com/office/powerpoint/2010/main" val="2551135498"/>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173</a:t>
            </a:fld>
            <a:endParaRPr lang="en-GB" dirty="0"/>
          </a:p>
        </p:txBody>
      </p:sp>
    </p:spTree>
    <p:extLst>
      <p:ext uri="{BB962C8B-B14F-4D97-AF65-F5344CB8AC3E}">
        <p14:creationId xmlns:p14="http://schemas.microsoft.com/office/powerpoint/2010/main" val="125036488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174</a:t>
            </a:fld>
            <a:endParaRPr lang="en-GB" dirty="0"/>
          </a:p>
        </p:txBody>
      </p:sp>
    </p:spTree>
    <p:extLst>
      <p:ext uri="{BB962C8B-B14F-4D97-AF65-F5344CB8AC3E}">
        <p14:creationId xmlns:p14="http://schemas.microsoft.com/office/powerpoint/2010/main" val="238645142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175</a:t>
            </a:fld>
            <a:endParaRPr lang="en-GB" dirty="0"/>
          </a:p>
        </p:txBody>
      </p:sp>
    </p:spTree>
    <p:extLst>
      <p:ext uri="{BB962C8B-B14F-4D97-AF65-F5344CB8AC3E}">
        <p14:creationId xmlns:p14="http://schemas.microsoft.com/office/powerpoint/2010/main" val="192709018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176</a:t>
            </a:fld>
            <a:endParaRPr lang="en-GB" dirty="0"/>
          </a:p>
        </p:txBody>
      </p:sp>
    </p:spTree>
    <p:extLst>
      <p:ext uri="{BB962C8B-B14F-4D97-AF65-F5344CB8AC3E}">
        <p14:creationId xmlns:p14="http://schemas.microsoft.com/office/powerpoint/2010/main" val="1645625908"/>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177</a:t>
            </a:fld>
            <a:endParaRPr lang="en-GB" dirty="0"/>
          </a:p>
        </p:txBody>
      </p:sp>
    </p:spTree>
    <p:extLst>
      <p:ext uri="{BB962C8B-B14F-4D97-AF65-F5344CB8AC3E}">
        <p14:creationId xmlns:p14="http://schemas.microsoft.com/office/powerpoint/2010/main" val="287053673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178</a:t>
            </a:fld>
            <a:endParaRPr lang="en-GB" dirty="0"/>
          </a:p>
        </p:txBody>
      </p:sp>
    </p:spTree>
    <p:extLst>
      <p:ext uri="{BB962C8B-B14F-4D97-AF65-F5344CB8AC3E}">
        <p14:creationId xmlns:p14="http://schemas.microsoft.com/office/powerpoint/2010/main" val="1747960243"/>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179</a:t>
            </a:fld>
            <a:endParaRPr lang="en-GB" dirty="0"/>
          </a:p>
        </p:txBody>
      </p:sp>
    </p:spTree>
    <p:extLst>
      <p:ext uri="{BB962C8B-B14F-4D97-AF65-F5344CB8AC3E}">
        <p14:creationId xmlns:p14="http://schemas.microsoft.com/office/powerpoint/2010/main" val="2478280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18</a:t>
            </a:fld>
            <a:endParaRPr lang="en-GB" dirty="0"/>
          </a:p>
        </p:txBody>
      </p:sp>
    </p:spTree>
    <p:extLst>
      <p:ext uri="{BB962C8B-B14F-4D97-AF65-F5344CB8AC3E}">
        <p14:creationId xmlns:p14="http://schemas.microsoft.com/office/powerpoint/2010/main" val="2572264280"/>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180</a:t>
            </a:fld>
            <a:endParaRPr lang="en-GB" dirty="0"/>
          </a:p>
        </p:txBody>
      </p:sp>
    </p:spTree>
    <p:extLst>
      <p:ext uri="{BB962C8B-B14F-4D97-AF65-F5344CB8AC3E}">
        <p14:creationId xmlns:p14="http://schemas.microsoft.com/office/powerpoint/2010/main" val="35601747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181</a:t>
            </a:fld>
            <a:endParaRPr lang="en-GB" dirty="0"/>
          </a:p>
        </p:txBody>
      </p:sp>
    </p:spTree>
    <p:extLst>
      <p:ext uri="{BB962C8B-B14F-4D97-AF65-F5344CB8AC3E}">
        <p14:creationId xmlns:p14="http://schemas.microsoft.com/office/powerpoint/2010/main" val="2385561649"/>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182</a:t>
            </a:fld>
            <a:endParaRPr lang="en-GB" dirty="0"/>
          </a:p>
        </p:txBody>
      </p:sp>
    </p:spTree>
    <p:extLst>
      <p:ext uri="{BB962C8B-B14F-4D97-AF65-F5344CB8AC3E}">
        <p14:creationId xmlns:p14="http://schemas.microsoft.com/office/powerpoint/2010/main" val="135643268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183</a:t>
            </a:fld>
            <a:endParaRPr lang="en-GB" dirty="0"/>
          </a:p>
        </p:txBody>
      </p:sp>
    </p:spTree>
    <p:extLst>
      <p:ext uri="{BB962C8B-B14F-4D97-AF65-F5344CB8AC3E}">
        <p14:creationId xmlns:p14="http://schemas.microsoft.com/office/powerpoint/2010/main" val="3728832125"/>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184</a:t>
            </a:fld>
            <a:endParaRPr lang="en-GB" dirty="0"/>
          </a:p>
        </p:txBody>
      </p:sp>
    </p:spTree>
    <p:extLst>
      <p:ext uri="{BB962C8B-B14F-4D97-AF65-F5344CB8AC3E}">
        <p14:creationId xmlns:p14="http://schemas.microsoft.com/office/powerpoint/2010/main" val="3961442239"/>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185</a:t>
            </a:fld>
            <a:endParaRPr lang="en-GB" dirty="0"/>
          </a:p>
        </p:txBody>
      </p:sp>
    </p:spTree>
    <p:extLst>
      <p:ext uri="{BB962C8B-B14F-4D97-AF65-F5344CB8AC3E}">
        <p14:creationId xmlns:p14="http://schemas.microsoft.com/office/powerpoint/2010/main" val="3476162883"/>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186</a:t>
            </a:fld>
            <a:endParaRPr lang="en-GB" dirty="0"/>
          </a:p>
        </p:txBody>
      </p:sp>
    </p:spTree>
    <p:extLst>
      <p:ext uri="{BB962C8B-B14F-4D97-AF65-F5344CB8AC3E}">
        <p14:creationId xmlns:p14="http://schemas.microsoft.com/office/powerpoint/2010/main" val="4532998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187</a:t>
            </a:fld>
            <a:endParaRPr lang="en-GB" dirty="0"/>
          </a:p>
        </p:txBody>
      </p:sp>
    </p:spTree>
    <p:extLst>
      <p:ext uri="{BB962C8B-B14F-4D97-AF65-F5344CB8AC3E}">
        <p14:creationId xmlns:p14="http://schemas.microsoft.com/office/powerpoint/2010/main" val="810254211"/>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188</a:t>
            </a:fld>
            <a:endParaRPr lang="en-GB" dirty="0"/>
          </a:p>
        </p:txBody>
      </p:sp>
    </p:spTree>
    <p:extLst>
      <p:ext uri="{BB962C8B-B14F-4D97-AF65-F5344CB8AC3E}">
        <p14:creationId xmlns:p14="http://schemas.microsoft.com/office/powerpoint/2010/main" val="4104989716"/>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189</a:t>
            </a:fld>
            <a:endParaRPr lang="en-GB" dirty="0"/>
          </a:p>
        </p:txBody>
      </p:sp>
    </p:spTree>
    <p:extLst>
      <p:ext uri="{BB962C8B-B14F-4D97-AF65-F5344CB8AC3E}">
        <p14:creationId xmlns:p14="http://schemas.microsoft.com/office/powerpoint/2010/main" val="3382642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19</a:t>
            </a:fld>
            <a:endParaRPr lang="en-GB" dirty="0"/>
          </a:p>
        </p:txBody>
      </p:sp>
    </p:spTree>
    <p:extLst>
      <p:ext uri="{BB962C8B-B14F-4D97-AF65-F5344CB8AC3E}">
        <p14:creationId xmlns:p14="http://schemas.microsoft.com/office/powerpoint/2010/main" val="3811821718"/>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190</a:t>
            </a:fld>
            <a:endParaRPr lang="en-GB" dirty="0"/>
          </a:p>
        </p:txBody>
      </p:sp>
    </p:spTree>
    <p:extLst>
      <p:ext uri="{BB962C8B-B14F-4D97-AF65-F5344CB8AC3E}">
        <p14:creationId xmlns:p14="http://schemas.microsoft.com/office/powerpoint/2010/main" val="137492810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191</a:t>
            </a:fld>
            <a:endParaRPr lang="en-GB" dirty="0"/>
          </a:p>
        </p:txBody>
      </p:sp>
    </p:spTree>
    <p:extLst>
      <p:ext uri="{BB962C8B-B14F-4D97-AF65-F5344CB8AC3E}">
        <p14:creationId xmlns:p14="http://schemas.microsoft.com/office/powerpoint/2010/main" val="382576612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192</a:t>
            </a:fld>
            <a:endParaRPr lang="en-GB" dirty="0"/>
          </a:p>
        </p:txBody>
      </p:sp>
    </p:spTree>
    <p:extLst>
      <p:ext uri="{BB962C8B-B14F-4D97-AF65-F5344CB8AC3E}">
        <p14:creationId xmlns:p14="http://schemas.microsoft.com/office/powerpoint/2010/main" val="262398529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193</a:t>
            </a:fld>
            <a:endParaRPr lang="en-GB" dirty="0"/>
          </a:p>
        </p:txBody>
      </p:sp>
    </p:spTree>
    <p:extLst>
      <p:ext uri="{BB962C8B-B14F-4D97-AF65-F5344CB8AC3E}">
        <p14:creationId xmlns:p14="http://schemas.microsoft.com/office/powerpoint/2010/main" val="1642676803"/>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194</a:t>
            </a:fld>
            <a:endParaRPr lang="en-GB" dirty="0"/>
          </a:p>
        </p:txBody>
      </p:sp>
    </p:spTree>
    <p:extLst>
      <p:ext uri="{BB962C8B-B14F-4D97-AF65-F5344CB8AC3E}">
        <p14:creationId xmlns:p14="http://schemas.microsoft.com/office/powerpoint/2010/main" val="1854657727"/>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195</a:t>
            </a:fld>
            <a:endParaRPr lang="en-GB" dirty="0"/>
          </a:p>
        </p:txBody>
      </p:sp>
    </p:spTree>
    <p:extLst>
      <p:ext uri="{BB962C8B-B14F-4D97-AF65-F5344CB8AC3E}">
        <p14:creationId xmlns:p14="http://schemas.microsoft.com/office/powerpoint/2010/main" val="2758298580"/>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196</a:t>
            </a:fld>
            <a:endParaRPr lang="en-GB" dirty="0"/>
          </a:p>
        </p:txBody>
      </p:sp>
    </p:spTree>
    <p:extLst>
      <p:ext uri="{BB962C8B-B14F-4D97-AF65-F5344CB8AC3E}">
        <p14:creationId xmlns:p14="http://schemas.microsoft.com/office/powerpoint/2010/main" val="2628580224"/>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197</a:t>
            </a:fld>
            <a:endParaRPr lang="en-GB" dirty="0"/>
          </a:p>
        </p:txBody>
      </p:sp>
    </p:spTree>
    <p:extLst>
      <p:ext uri="{BB962C8B-B14F-4D97-AF65-F5344CB8AC3E}">
        <p14:creationId xmlns:p14="http://schemas.microsoft.com/office/powerpoint/2010/main" val="412357378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198</a:t>
            </a:fld>
            <a:endParaRPr lang="en-GB" dirty="0"/>
          </a:p>
        </p:txBody>
      </p:sp>
    </p:spTree>
    <p:extLst>
      <p:ext uri="{BB962C8B-B14F-4D97-AF65-F5344CB8AC3E}">
        <p14:creationId xmlns:p14="http://schemas.microsoft.com/office/powerpoint/2010/main" val="2551771514"/>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199</a:t>
            </a:fld>
            <a:endParaRPr lang="en-GB" dirty="0"/>
          </a:p>
        </p:txBody>
      </p:sp>
    </p:spTree>
    <p:extLst>
      <p:ext uri="{BB962C8B-B14F-4D97-AF65-F5344CB8AC3E}">
        <p14:creationId xmlns:p14="http://schemas.microsoft.com/office/powerpoint/2010/main" val="1601544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2</a:t>
            </a:fld>
            <a:endParaRPr lang="en-GB"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20</a:t>
            </a:fld>
            <a:endParaRPr lang="en-GB" dirty="0"/>
          </a:p>
        </p:txBody>
      </p:sp>
    </p:spTree>
    <p:extLst>
      <p:ext uri="{BB962C8B-B14F-4D97-AF65-F5344CB8AC3E}">
        <p14:creationId xmlns:p14="http://schemas.microsoft.com/office/powerpoint/2010/main" val="1069717163"/>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200</a:t>
            </a:fld>
            <a:endParaRPr lang="en-GB" dirty="0"/>
          </a:p>
        </p:txBody>
      </p:sp>
    </p:spTree>
    <p:extLst>
      <p:ext uri="{BB962C8B-B14F-4D97-AF65-F5344CB8AC3E}">
        <p14:creationId xmlns:p14="http://schemas.microsoft.com/office/powerpoint/2010/main" val="89954495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201</a:t>
            </a:fld>
            <a:endParaRPr lang="en-GB" dirty="0"/>
          </a:p>
        </p:txBody>
      </p:sp>
    </p:spTree>
    <p:extLst>
      <p:ext uri="{BB962C8B-B14F-4D97-AF65-F5344CB8AC3E}">
        <p14:creationId xmlns:p14="http://schemas.microsoft.com/office/powerpoint/2010/main" val="1650295550"/>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202</a:t>
            </a:fld>
            <a:endParaRPr lang="en-GB" dirty="0"/>
          </a:p>
        </p:txBody>
      </p:sp>
    </p:spTree>
    <p:extLst>
      <p:ext uri="{BB962C8B-B14F-4D97-AF65-F5344CB8AC3E}">
        <p14:creationId xmlns:p14="http://schemas.microsoft.com/office/powerpoint/2010/main" val="2224061574"/>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203</a:t>
            </a:fld>
            <a:endParaRPr lang="en-GB" dirty="0"/>
          </a:p>
        </p:txBody>
      </p:sp>
    </p:spTree>
    <p:extLst>
      <p:ext uri="{BB962C8B-B14F-4D97-AF65-F5344CB8AC3E}">
        <p14:creationId xmlns:p14="http://schemas.microsoft.com/office/powerpoint/2010/main" val="4001174350"/>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204</a:t>
            </a:fld>
            <a:endParaRPr lang="en-GB" dirty="0"/>
          </a:p>
        </p:txBody>
      </p:sp>
    </p:spTree>
    <p:extLst>
      <p:ext uri="{BB962C8B-B14F-4D97-AF65-F5344CB8AC3E}">
        <p14:creationId xmlns:p14="http://schemas.microsoft.com/office/powerpoint/2010/main" val="1354186717"/>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205</a:t>
            </a:fld>
            <a:endParaRPr lang="en-GB" dirty="0"/>
          </a:p>
        </p:txBody>
      </p:sp>
    </p:spTree>
    <p:extLst>
      <p:ext uri="{BB962C8B-B14F-4D97-AF65-F5344CB8AC3E}">
        <p14:creationId xmlns:p14="http://schemas.microsoft.com/office/powerpoint/2010/main" val="773932033"/>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206</a:t>
            </a:fld>
            <a:endParaRPr lang="en-GB" dirty="0"/>
          </a:p>
        </p:txBody>
      </p:sp>
    </p:spTree>
    <p:extLst>
      <p:ext uri="{BB962C8B-B14F-4D97-AF65-F5344CB8AC3E}">
        <p14:creationId xmlns:p14="http://schemas.microsoft.com/office/powerpoint/2010/main" val="493718994"/>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207</a:t>
            </a:fld>
            <a:endParaRPr lang="en-GB" dirty="0"/>
          </a:p>
        </p:txBody>
      </p:sp>
    </p:spTree>
    <p:extLst>
      <p:ext uri="{BB962C8B-B14F-4D97-AF65-F5344CB8AC3E}">
        <p14:creationId xmlns:p14="http://schemas.microsoft.com/office/powerpoint/2010/main" val="3956223361"/>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208</a:t>
            </a:fld>
            <a:endParaRPr lang="en-GB" dirty="0"/>
          </a:p>
        </p:txBody>
      </p:sp>
    </p:spTree>
    <p:extLst>
      <p:ext uri="{BB962C8B-B14F-4D97-AF65-F5344CB8AC3E}">
        <p14:creationId xmlns:p14="http://schemas.microsoft.com/office/powerpoint/2010/main" val="2691139535"/>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209</a:t>
            </a:fld>
            <a:endParaRPr lang="en-GB" dirty="0"/>
          </a:p>
        </p:txBody>
      </p:sp>
    </p:spTree>
    <p:extLst>
      <p:ext uri="{BB962C8B-B14F-4D97-AF65-F5344CB8AC3E}">
        <p14:creationId xmlns:p14="http://schemas.microsoft.com/office/powerpoint/2010/main" val="17962863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21</a:t>
            </a:fld>
            <a:endParaRPr lang="en-GB" dirty="0"/>
          </a:p>
        </p:txBody>
      </p:sp>
    </p:spTree>
    <p:extLst>
      <p:ext uri="{BB962C8B-B14F-4D97-AF65-F5344CB8AC3E}">
        <p14:creationId xmlns:p14="http://schemas.microsoft.com/office/powerpoint/2010/main" val="95477919"/>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210</a:t>
            </a:fld>
            <a:endParaRPr lang="en-GB" dirty="0"/>
          </a:p>
        </p:txBody>
      </p:sp>
    </p:spTree>
    <p:extLst>
      <p:ext uri="{BB962C8B-B14F-4D97-AF65-F5344CB8AC3E}">
        <p14:creationId xmlns:p14="http://schemas.microsoft.com/office/powerpoint/2010/main" val="3289813336"/>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211</a:t>
            </a:fld>
            <a:endParaRPr lang="en-GB" dirty="0"/>
          </a:p>
        </p:txBody>
      </p:sp>
    </p:spTree>
    <p:extLst>
      <p:ext uri="{BB962C8B-B14F-4D97-AF65-F5344CB8AC3E}">
        <p14:creationId xmlns:p14="http://schemas.microsoft.com/office/powerpoint/2010/main" val="445995328"/>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212</a:t>
            </a:fld>
            <a:endParaRPr lang="en-GB" dirty="0"/>
          </a:p>
        </p:txBody>
      </p:sp>
    </p:spTree>
    <p:extLst>
      <p:ext uri="{BB962C8B-B14F-4D97-AF65-F5344CB8AC3E}">
        <p14:creationId xmlns:p14="http://schemas.microsoft.com/office/powerpoint/2010/main" val="2765208225"/>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213</a:t>
            </a:fld>
            <a:endParaRPr lang="en-GB" dirty="0"/>
          </a:p>
        </p:txBody>
      </p:sp>
    </p:spTree>
    <p:extLst>
      <p:ext uri="{BB962C8B-B14F-4D97-AF65-F5344CB8AC3E}">
        <p14:creationId xmlns:p14="http://schemas.microsoft.com/office/powerpoint/2010/main" val="95412937"/>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214</a:t>
            </a:fld>
            <a:endParaRPr lang="en-GB" dirty="0"/>
          </a:p>
        </p:txBody>
      </p:sp>
    </p:spTree>
    <p:extLst>
      <p:ext uri="{BB962C8B-B14F-4D97-AF65-F5344CB8AC3E}">
        <p14:creationId xmlns:p14="http://schemas.microsoft.com/office/powerpoint/2010/main" val="2508361586"/>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215</a:t>
            </a:fld>
            <a:endParaRPr lang="en-GB" dirty="0"/>
          </a:p>
        </p:txBody>
      </p:sp>
    </p:spTree>
    <p:extLst>
      <p:ext uri="{BB962C8B-B14F-4D97-AF65-F5344CB8AC3E}">
        <p14:creationId xmlns:p14="http://schemas.microsoft.com/office/powerpoint/2010/main" val="122844982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216</a:t>
            </a:fld>
            <a:endParaRPr lang="en-GB" dirty="0"/>
          </a:p>
        </p:txBody>
      </p:sp>
    </p:spTree>
    <p:extLst>
      <p:ext uri="{BB962C8B-B14F-4D97-AF65-F5344CB8AC3E}">
        <p14:creationId xmlns:p14="http://schemas.microsoft.com/office/powerpoint/2010/main" val="4289836249"/>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217</a:t>
            </a:fld>
            <a:endParaRPr lang="en-GB" dirty="0"/>
          </a:p>
        </p:txBody>
      </p:sp>
    </p:spTree>
    <p:extLst>
      <p:ext uri="{BB962C8B-B14F-4D97-AF65-F5344CB8AC3E}">
        <p14:creationId xmlns:p14="http://schemas.microsoft.com/office/powerpoint/2010/main" val="3626156582"/>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218</a:t>
            </a:fld>
            <a:endParaRPr lang="en-GB" dirty="0"/>
          </a:p>
        </p:txBody>
      </p:sp>
    </p:spTree>
    <p:extLst>
      <p:ext uri="{BB962C8B-B14F-4D97-AF65-F5344CB8AC3E}">
        <p14:creationId xmlns:p14="http://schemas.microsoft.com/office/powerpoint/2010/main" val="1116612609"/>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219</a:t>
            </a:fld>
            <a:endParaRPr lang="en-GB" dirty="0"/>
          </a:p>
        </p:txBody>
      </p:sp>
    </p:spTree>
    <p:extLst>
      <p:ext uri="{BB962C8B-B14F-4D97-AF65-F5344CB8AC3E}">
        <p14:creationId xmlns:p14="http://schemas.microsoft.com/office/powerpoint/2010/main" val="22073979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22</a:t>
            </a:fld>
            <a:endParaRPr lang="en-GB" dirty="0"/>
          </a:p>
        </p:txBody>
      </p:sp>
    </p:spTree>
    <p:extLst>
      <p:ext uri="{BB962C8B-B14F-4D97-AF65-F5344CB8AC3E}">
        <p14:creationId xmlns:p14="http://schemas.microsoft.com/office/powerpoint/2010/main" val="2919222997"/>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220</a:t>
            </a:fld>
            <a:endParaRPr lang="en-GB" dirty="0"/>
          </a:p>
        </p:txBody>
      </p:sp>
    </p:spTree>
    <p:extLst>
      <p:ext uri="{BB962C8B-B14F-4D97-AF65-F5344CB8AC3E}">
        <p14:creationId xmlns:p14="http://schemas.microsoft.com/office/powerpoint/2010/main" val="1091737161"/>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221</a:t>
            </a:fld>
            <a:endParaRPr lang="en-GB" dirty="0"/>
          </a:p>
        </p:txBody>
      </p:sp>
    </p:spTree>
    <p:extLst>
      <p:ext uri="{BB962C8B-B14F-4D97-AF65-F5344CB8AC3E}">
        <p14:creationId xmlns:p14="http://schemas.microsoft.com/office/powerpoint/2010/main" val="245108686"/>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222</a:t>
            </a:fld>
            <a:endParaRPr lang="en-GB" dirty="0"/>
          </a:p>
        </p:txBody>
      </p:sp>
    </p:spTree>
    <p:extLst>
      <p:ext uri="{BB962C8B-B14F-4D97-AF65-F5344CB8AC3E}">
        <p14:creationId xmlns:p14="http://schemas.microsoft.com/office/powerpoint/2010/main" val="1304971566"/>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223</a:t>
            </a:fld>
            <a:endParaRPr lang="en-GB" dirty="0"/>
          </a:p>
        </p:txBody>
      </p:sp>
    </p:spTree>
    <p:extLst>
      <p:ext uri="{BB962C8B-B14F-4D97-AF65-F5344CB8AC3E}">
        <p14:creationId xmlns:p14="http://schemas.microsoft.com/office/powerpoint/2010/main" val="55499261"/>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224</a:t>
            </a:fld>
            <a:endParaRPr lang="en-GB" dirty="0"/>
          </a:p>
        </p:txBody>
      </p:sp>
    </p:spTree>
    <p:extLst>
      <p:ext uri="{BB962C8B-B14F-4D97-AF65-F5344CB8AC3E}">
        <p14:creationId xmlns:p14="http://schemas.microsoft.com/office/powerpoint/2010/main" val="836672483"/>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225</a:t>
            </a:fld>
            <a:endParaRPr lang="en-GB" dirty="0"/>
          </a:p>
        </p:txBody>
      </p:sp>
    </p:spTree>
    <p:extLst>
      <p:ext uri="{BB962C8B-B14F-4D97-AF65-F5344CB8AC3E}">
        <p14:creationId xmlns:p14="http://schemas.microsoft.com/office/powerpoint/2010/main" val="3649785755"/>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226</a:t>
            </a:fld>
            <a:endParaRPr lang="en-GB" dirty="0"/>
          </a:p>
        </p:txBody>
      </p:sp>
    </p:spTree>
    <p:extLst>
      <p:ext uri="{BB962C8B-B14F-4D97-AF65-F5344CB8AC3E}">
        <p14:creationId xmlns:p14="http://schemas.microsoft.com/office/powerpoint/2010/main" val="2785552840"/>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227</a:t>
            </a:fld>
            <a:endParaRPr lang="en-GB" dirty="0"/>
          </a:p>
        </p:txBody>
      </p:sp>
    </p:spTree>
    <p:extLst>
      <p:ext uri="{BB962C8B-B14F-4D97-AF65-F5344CB8AC3E}">
        <p14:creationId xmlns:p14="http://schemas.microsoft.com/office/powerpoint/2010/main" val="1600812679"/>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228</a:t>
            </a:fld>
            <a:endParaRPr lang="en-GB" dirty="0"/>
          </a:p>
        </p:txBody>
      </p:sp>
    </p:spTree>
    <p:extLst>
      <p:ext uri="{BB962C8B-B14F-4D97-AF65-F5344CB8AC3E}">
        <p14:creationId xmlns:p14="http://schemas.microsoft.com/office/powerpoint/2010/main" val="523832559"/>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229</a:t>
            </a:fld>
            <a:endParaRPr lang="en-GB" dirty="0"/>
          </a:p>
        </p:txBody>
      </p:sp>
    </p:spTree>
    <p:extLst>
      <p:ext uri="{BB962C8B-B14F-4D97-AF65-F5344CB8AC3E}">
        <p14:creationId xmlns:p14="http://schemas.microsoft.com/office/powerpoint/2010/main" val="2972811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23</a:t>
            </a:fld>
            <a:endParaRPr lang="en-GB" dirty="0"/>
          </a:p>
        </p:txBody>
      </p:sp>
    </p:spTree>
    <p:extLst>
      <p:ext uri="{BB962C8B-B14F-4D97-AF65-F5344CB8AC3E}">
        <p14:creationId xmlns:p14="http://schemas.microsoft.com/office/powerpoint/2010/main" val="992742422"/>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230</a:t>
            </a:fld>
            <a:endParaRPr lang="en-GB" dirty="0"/>
          </a:p>
        </p:txBody>
      </p:sp>
    </p:spTree>
    <p:extLst>
      <p:ext uri="{BB962C8B-B14F-4D97-AF65-F5344CB8AC3E}">
        <p14:creationId xmlns:p14="http://schemas.microsoft.com/office/powerpoint/2010/main" val="2467670421"/>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231</a:t>
            </a:fld>
            <a:endParaRPr lang="en-GB" dirty="0"/>
          </a:p>
        </p:txBody>
      </p:sp>
    </p:spTree>
    <p:extLst>
      <p:ext uri="{BB962C8B-B14F-4D97-AF65-F5344CB8AC3E}">
        <p14:creationId xmlns:p14="http://schemas.microsoft.com/office/powerpoint/2010/main" val="1663083681"/>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232</a:t>
            </a:fld>
            <a:endParaRPr lang="en-GB" dirty="0"/>
          </a:p>
        </p:txBody>
      </p:sp>
    </p:spTree>
    <p:extLst>
      <p:ext uri="{BB962C8B-B14F-4D97-AF65-F5344CB8AC3E}">
        <p14:creationId xmlns:p14="http://schemas.microsoft.com/office/powerpoint/2010/main" val="813307409"/>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233</a:t>
            </a:fld>
            <a:endParaRPr lang="en-GB" dirty="0"/>
          </a:p>
        </p:txBody>
      </p:sp>
    </p:spTree>
    <p:extLst>
      <p:ext uri="{BB962C8B-B14F-4D97-AF65-F5344CB8AC3E}">
        <p14:creationId xmlns:p14="http://schemas.microsoft.com/office/powerpoint/2010/main" val="843519125"/>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234</a:t>
            </a:fld>
            <a:endParaRPr lang="en-GB" dirty="0"/>
          </a:p>
        </p:txBody>
      </p:sp>
    </p:spTree>
    <p:extLst>
      <p:ext uri="{BB962C8B-B14F-4D97-AF65-F5344CB8AC3E}">
        <p14:creationId xmlns:p14="http://schemas.microsoft.com/office/powerpoint/2010/main" val="3976090196"/>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235</a:t>
            </a:fld>
            <a:endParaRPr lang="en-GB" dirty="0"/>
          </a:p>
        </p:txBody>
      </p:sp>
    </p:spTree>
    <p:extLst>
      <p:ext uri="{BB962C8B-B14F-4D97-AF65-F5344CB8AC3E}">
        <p14:creationId xmlns:p14="http://schemas.microsoft.com/office/powerpoint/2010/main" val="286152090"/>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236</a:t>
            </a:fld>
            <a:endParaRPr lang="en-GB" dirty="0"/>
          </a:p>
        </p:txBody>
      </p:sp>
    </p:spTree>
    <p:extLst>
      <p:ext uri="{BB962C8B-B14F-4D97-AF65-F5344CB8AC3E}">
        <p14:creationId xmlns:p14="http://schemas.microsoft.com/office/powerpoint/2010/main" val="3391014080"/>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237</a:t>
            </a:fld>
            <a:endParaRPr lang="en-GB" dirty="0"/>
          </a:p>
        </p:txBody>
      </p:sp>
    </p:spTree>
    <p:extLst>
      <p:ext uri="{BB962C8B-B14F-4D97-AF65-F5344CB8AC3E}">
        <p14:creationId xmlns:p14="http://schemas.microsoft.com/office/powerpoint/2010/main" val="4264955964"/>
      </p:ext>
    </p:extLst>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238</a:t>
            </a:fld>
            <a:endParaRPr lang="en-GB" dirty="0"/>
          </a:p>
        </p:txBody>
      </p:sp>
    </p:spTree>
    <p:extLst>
      <p:ext uri="{BB962C8B-B14F-4D97-AF65-F5344CB8AC3E}">
        <p14:creationId xmlns:p14="http://schemas.microsoft.com/office/powerpoint/2010/main" val="2087101901"/>
      </p:ext>
    </p:extLst>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239</a:t>
            </a:fld>
            <a:endParaRPr lang="en-GB" dirty="0"/>
          </a:p>
        </p:txBody>
      </p:sp>
    </p:spTree>
    <p:extLst>
      <p:ext uri="{BB962C8B-B14F-4D97-AF65-F5344CB8AC3E}">
        <p14:creationId xmlns:p14="http://schemas.microsoft.com/office/powerpoint/2010/main" val="3610318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24</a:t>
            </a:fld>
            <a:endParaRPr lang="en-GB" dirty="0"/>
          </a:p>
        </p:txBody>
      </p:sp>
    </p:spTree>
    <p:extLst>
      <p:ext uri="{BB962C8B-B14F-4D97-AF65-F5344CB8AC3E}">
        <p14:creationId xmlns:p14="http://schemas.microsoft.com/office/powerpoint/2010/main" val="1517393136"/>
      </p:ext>
    </p:extLst>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240</a:t>
            </a:fld>
            <a:endParaRPr lang="en-GB" dirty="0"/>
          </a:p>
        </p:txBody>
      </p:sp>
    </p:spTree>
    <p:extLst>
      <p:ext uri="{BB962C8B-B14F-4D97-AF65-F5344CB8AC3E}">
        <p14:creationId xmlns:p14="http://schemas.microsoft.com/office/powerpoint/2010/main" val="2915398393"/>
      </p:ext>
    </p:extLst>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241</a:t>
            </a:fld>
            <a:endParaRPr lang="en-GB" dirty="0"/>
          </a:p>
        </p:txBody>
      </p:sp>
    </p:spTree>
    <p:extLst>
      <p:ext uri="{BB962C8B-B14F-4D97-AF65-F5344CB8AC3E}">
        <p14:creationId xmlns:p14="http://schemas.microsoft.com/office/powerpoint/2010/main" val="42305810"/>
      </p:ext>
    </p:extLst>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242</a:t>
            </a:fld>
            <a:endParaRPr lang="en-GB" dirty="0"/>
          </a:p>
        </p:txBody>
      </p:sp>
    </p:spTree>
    <p:extLst>
      <p:ext uri="{BB962C8B-B14F-4D97-AF65-F5344CB8AC3E}">
        <p14:creationId xmlns:p14="http://schemas.microsoft.com/office/powerpoint/2010/main" val="3285761702"/>
      </p:ext>
    </p:extLst>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243</a:t>
            </a:fld>
            <a:endParaRPr lang="en-GB" dirty="0"/>
          </a:p>
        </p:txBody>
      </p:sp>
    </p:spTree>
    <p:extLst>
      <p:ext uri="{BB962C8B-B14F-4D97-AF65-F5344CB8AC3E}">
        <p14:creationId xmlns:p14="http://schemas.microsoft.com/office/powerpoint/2010/main" val="1421818989"/>
      </p:ext>
    </p:extLst>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244</a:t>
            </a:fld>
            <a:endParaRPr lang="en-GB" dirty="0"/>
          </a:p>
        </p:txBody>
      </p:sp>
    </p:spTree>
    <p:extLst>
      <p:ext uri="{BB962C8B-B14F-4D97-AF65-F5344CB8AC3E}">
        <p14:creationId xmlns:p14="http://schemas.microsoft.com/office/powerpoint/2010/main" val="943479779"/>
      </p:ext>
    </p:extLst>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245</a:t>
            </a:fld>
            <a:endParaRPr lang="en-GB" dirty="0"/>
          </a:p>
        </p:txBody>
      </p:sp>
    </p:spTree>
    <p:extLst>
      <p:ext uri="{BB962C8B-B14F-4D97-AF65-F5344CB8AC3E}">
        <p14:creationId xmlns:p14="http://schemas.microsoft.com/office/powerpoint/2010/main" val="1190449677"/>
      </p:ext>
    </p:extLst>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246</a:t>
            </a:fld>
            <a:endParaRPr lang="en-GB" dirty="0"/>
          </a:p>
        </p:txBody>
      </p:sp>
    </p:spTree>
    <p:extLst>
      <p:ext uri="{BB962C8B-B14F-4D97-AF65-F5344CB8AC3E}">
        <p14:creationId xmlns:p14="http://schemas.microsoft.com/office/powerpoint/2010/main" val="1770470635"/>
      </p:ext>
    </p:extLst>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247</a:t>
            </a:fld>
            <a:endParaRPr lang="en-GB" dirty="0"/>
          </a:p>
        </p:txBody>
      </p:sp>
    </p:spTree>
    <p:extLst>
      <p:ext uri="{BB962C8B-B14F-4D97-AF65-F5344CB8AC3E}">
        <p14:creationId xmlns:p14="http://schemas.microsoft.com/office/powerpoint/2010/main" val="2739795630"/>
      </p:ext>
    </p:extLst>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248</a:t>
            </a:fld>
            <a:endParaRPr lang="en-GB" dirty="0"/>
          </a:p>
        </p:txBody>
      </p:sp>
    </p:spTree>
    <p:extLst>
      <p:ext uri="{BB962C8B-B14F-4D97-AF65-F5344CB8AC3E}">
        <p14:creationId xmlns:p14="http://schemas.microsoft.com/office/powerpoint/2010/main" val="518988265"/>
      </p:ext>
    </p:extLst>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249</a:t>
            </a:fld>
            <a:endParaRPr lang="en-GB" dirty="0"/>
          </a:p>
        </p:txBody>
      </p:sp>
    </p:spTree>
    <p:extLst>
      <p:ext uri="{BB962C8B-B14F-4D97-AF65-F5344CB8AC3E}">
        <p14:creationId xmlns:p14="http://schemas.microsoft.com/office/powerpoint/2010/main" val="1809676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25</a:t>
            </a:fld>
            <a:endParaRPr lang="en-GB" dirty="0"/>
          </a:p>
        </p:txBody>
      </p:sp>
    </p:spTree>
    <p:extLst>
      <p:ext uri="{BB962C8B-B14F-4D97-AF65-F5344CB8AC3E}">
        <p14:creationId xmlns:p14="http://schemas.microsoft.com/office/powerpoint/2010/main" val="2072536407"/>
      </p:ext>
    </p:extLst>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250</a:t>
            </a:fld>
            <a:endParaRPr lang="en-GB" dirty="0"/>
          </a:p>
        </p:txBody>
      </p:sp>
    </p:spTree>
    <p:extLst>
      <p:ext uri="{BB962C8B-B14F-4D97-AF65-F5344CB8AC3E}">
        <p14:creationId xmlns:p14="http://schemas.microsoft.com/office/powerpoint/2010/main" val="1277116824"/>
      </p:ext>
    </p:extLst>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251</a:t>
            </a:fld>
            <a:endParaRPr lang="en-GB" dirty="0"/>
          </a:p>
        </p:txBody>
      </p:sp>
    </p:spTree>
    <p:extLst>
      <p:ext uri="{BB962C8B-B14F-4D97-AF65-F5344CB8AC3E}">
        <p14:creationId xmlns:p14="http://schemas.microsoft.com/office/powerpoint/2010/main" val="959297810"/>
      </p:ext>
    </p:extLst>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252</a:t>
            </a:fld>
            <a:endParaRPr lang="en-GB" dirty="0"/>
          </a:p>
        </p:txBody>
      </p:sp>
    </p:spTree>
    <p:extLst>
      <p:ext uri="{BB962C8B-B14F-4D97-AF65-F5344CB8AC3E}">
        <p14:creationId xmlns:p14="http://schemas.microsoft.com/office/powerpoint/2010/main" val="2237225642"/>
      </p:ext>
    </p:extLst>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253</a:t>
            </a:fld>
            <a:endParaRPr lang="en-GB" dirty="0"/>
          </a:p>
        </p:txBody>
      </p:sp>
    </p:spTree>
    <p:extLst>
      <p:ext uri="{BB962C8B-B14F-4D97-AF65-F5344CB8AC3E}">
        <p14:creationId xmlns:p14="http://schemas.microsoft.com/office/powerpoint/2010/main" val="1034150987"/>
      </p:ext>
    </p:extLst>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254</a:t>
            </a:fld>
            <a:endParaRPr lang="en-GB" dirty="0"/>
          </a:p>
        </p:txBody>
      </p:sp>
    </p:spTree>
    <p:extLst>
      <p:ext uri="{BB962C8B-B14F-4D97-AF65-F5344CB8AC3E}">
        <p14:creationId xmlns:p14="http://schemas.microsoft.com/office/powerpoint/2010/main" val="3379188321"/>
      </p:ext>
    </p:extLst>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255</a:t>
            </a:fld>
            <a:endParaRPr lang="en-GB" dirty="0"/>
          </a:p>
        </p:txBody>
      </p:sp>
    </p:spTree>
    <p:extLst>
      <p:ext uri="{BB962C8B-B14F-4D97-AF65-F5344CB8AC3E}">
        <p14:creationId xmlns:p14="http://schemas.microsoft.com/office/powerpoint/2010/main" val="3805113241"/>
      </p:ext>
    </p:extLst>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256</a:t>
            </a:fld>
            <a:endParaRPr lang="en-GB" dirty="0"/>
          </a:p>
        </p:txBody>
      </p:sp>
    </p:spTree>
    <p:extLst>
      <p:ext uri="{BB962C8B-B14F-4D97-AF65-F5344CB8AC3E}">
        <p14:creationId xmlns:p14="http://schemas.microsoft.com/office/powerpoint/2010/main" val="519542926"/>
      </p:ext>
    </p:extLst>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257</a:t>
            </a:fld>
            <a:endParaRPr lang="en-GB" dirty="0"/>
          </a:p>
        </p:txBody>
      </p:sp>
    </p:spTree>
    <p:extLst>
      <p:ext uri="{BB962C8B-B14F-4D97-AF65-F5344CB8AC3E}">
        <p14:creationId xmlns:p14="http://schemas.microsoft.com/office/powerpoint/2010/main" val="1955392072"/>
      </p:ext>
    </p:extLst>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258</a:t>
            </a:fld>
            <a:endParaRPr lang="en-GB" dirty="0"/>
          </a:p>
        </p:txBody>
      </p:sp>
    </p:spTree>
    <p:extLst>
      <p:ext uri="{BB962C8B-B14F-4D97-AF65-F5344CB8AC3E}">
        <p14:creationId xmlns:p14="http://schemas.microsoft.com/office/powerpoint/2010/main" val="378572255"/>
      </p:ext>
    </p:extLst>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259</a:t>
            </a:fld>
            <a:endParaRPr lang="en-GB" dirty="0"/>
          </a:p>
        </p:txBody>
      </p:sp>
    </p:spTree>
    <p:extLst>
      <p:ext uri="{BB962C8B-B14F-4D97-AF65-F5344CB8AC3E}">
        <p14:creationId xmlns:p14="http://schemas.microsoft.com/office/powerpoint/2010/main" val="1566492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26</a:t>
            </a:fld>
            <a:endParaRPr lang="en-GB" dirty="0"/>
          </a:p>
        </p:txBody>
      </p:sp>
    </p:spTree>
    <p:extLst>
      <p:ext uri="{BB962C8B-B14F-4D97-AF65-F5344CB8AC3E}">
        <p14:creationId xmlns:p14="http://schemas.microsoft.com/office/powerpoint/2010/main" val="2957856060"/>
      </p:ext>
    </p:extLst>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260</a:t>
            </a:fld>
            <a:endParaRPr lang="en-GB" dirty="0"/>
          </a:p>
        </p:txBody>
      </p:sp>
    </p:spTree>
    <p:extLst>
      <p:ext uri="{BB962C8B-B14F-4D97-AF65-F5344CB8AC3E}">
        <p14:creationId xmlns:p14="http://schemas.microsoft.com/office/powerpoint/2010/main" val="2078447452"/>
      </p:ext>
    </p:extLst>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261</a:t>
            </a:fld>
            <a:endParaRPr lang="en-GB" dirty="0"/>
          </a:p>
        </p:txBody>
      </p:sp>
    </p:spTree>
    <p:extLst>
      <p:ext uri="{BB962C8B-B14F-4D97-AF65-F5344CB8AC3E}">
        <p14:creationId xmlns:p14="http://schemas.microsoft.com/office/powerpoint/2010/main" val="557483635"/>
      </p:ext>
    </p:extLst>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262</a:t>
            </a:fld>
            <a:endParaRPr lang="en-GB" dirty="0"/>
          </a:p>
        </p:txBody>
      </p:sp>
    </p:spTree>
    <p:extLst>
      <p:ext uri="{BB962C8B-B14F-4D97-AF65-F5344CB8AC3E}">
        <p14:creationId xmlns:p14="http://schemas.microsoft.com/office/powerpoint/2010/main" val="3424056457"/>
      </p:ext>
    </p:extLst>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263</a:t>
            </a:fld>
            <a:endParaRPr lang="en-GB" dirty="0"/>
          </a:p>
        </p:txBody>
      </p:sp>
    </p:spTree>
    <p:extLst>
      <p:ext uri="{BB962C8B-B14F-4D97-AF65-F5344CB8AC3E}">
        <p14:creationId xmlns:p14="http://schemas.microsoft.com/office/powerpoint/2010/main" val="891694327"/>
      </p:ext>
    </p:extLst>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264</a:t>
            </a:fld>
            <a:endParaRPr lang="en-GB" dirty="0"/>
          </a:p>
        </p:txBody>
      </p:sp>
    </p:spTree>
    <p:extLst>
      <p:ext uri="{BB962C8B-B14F-4D97-AF65-F5344CB8AC3E}">
        <p14:creationId xmlns:p14="http://schemas.microsoft.com/office/powerpoint/2010/main" val="1970052329"/>
      </p:ext>
    </p:extLst>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265</a:t>
            </a:fld>
            <a:endParaRPr lang="en-GB" dirty="0"/>
          </a:p>
        </p:txBody>
      </p:sp>
    </p:spTree>
    <p:extLst>
      <p:ext uri="{BB962C8B-B14F-4D97-AF65-F5344CB8AC3E}">
        <p14:creationId xmlns:p14="http://schemas.microsoft.com/office/powerpoint/2010/main" val="1600191610"/>
      </p:ext>
    </p:extLst>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266</a:t>
            </a:fld>
            <a:endParaRPr lang="en-GB" dirty="0"/>
          </a:p>
        </p:txBody>
      </p:sp>
    </p:spTree>
    <p:extLst>
      <p:ext uri="{BB962C8B-B14F-4D97-AF65-F5344CB8AC3E}">
        <p14:creationId xmlns:p14="http://schemas.microsoft.com/office/powerpoint/2010/main" val="2692311188"/>
      </p:ext>
    </p:extLst>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267</a:t>
            </a:fld>
            <a:endParaRPr lang="en-GB" dirty="0"/>
          </a:p>
        </p:txBody>
      </p:sp>
    </p:spTree>
    <p:extLst>
      <p:ext uri="{BB962C8B-B14F-4D97-AF65-F5344CB8AC3E}">
        <p14:creationId xmlns:p14="http://schemas.microsoft.com/office/powerpoint/2010/main" val="947795652"/>
      </p:ext>
    </p:extLst>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268</a:t>
            </a:fld>
            <a:endParaRPr lang="en-GB" dirty="0"/>
          </a:p>
        </p:txBody>
      </p:sp>
    </p:spTree>
    <p:extLst>
      <p:ext uri="{BB962C8B-B14F-4D97-AF65-F5344CB8AC3E}">
        <p14:creationId xmlns:p14="http://schemas.microsoft.com/office/powerpoint/2010/main" val="622918630"/>
      </p:ext>
    </p:extLst>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269</a:t>
            </a:fld>
            <a:endParaRPr lang="en-GB" dirty="0"/>
          </a:p>
        </p:txBody>
      </p:sp>
    </p:spTree>
    <p:extLst>
      <p:ext uri="{BB962C8B-B14F-4D97-AF65-F5344CB8AC3E}">
        <p14:creationId xmlns:p14="http://schemas.microsoft.com/office/powerpoint/2010/main" val="399313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27</a:t>
            </a:fld>
            <a:endParaRPr lang="en-GB" dirty="0"/>
          </a:p>
        </p:txBody>
      </p:sp>
    </p:spTree>
    <p:extLst>
      <p:ext uri="{BB962C8B-B14F-4D97-AF65-F5344CB8AC3E}">
        <p14:creationId xmlns:p14="http://schemas.microsoft.com/office/powerpoint/2010/main" val="1736530045"/>
      </p:ext>
    </p:extLst>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270</a:t>
            </a:fld>
            <a:endParaRPr lang="en-GB" dirty="0"/>
          </a:p>
        </p:txBody>
      </p:sp>
    </p:spTree>
    <p:extLst>
      <p:ext uri="{BB962C8B-B14F-4D97-AF65-F5344CB8AC3E}">
        <p14:creationId xmlns:p14="http://schemas.microsoft.com/office/powerpoint/2010/main" val="539714529"/>
      </p:ext>
    </p:extLst>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271</a:t>
            </a:fld>
            <a:endParaRPr lang="en-GB" dirty="0"/>
          </a:p>
        </p:txBody>
      </p:sp>
    </p:spTree>
    <p:extLst>
      <p:ext uri="{BB962C8B-B14F-4D97-AF65-F5344CB8AC3E}">
        <p14:creationId xmlns:p14="http://schemas.microsoft.com/office/powerpoint/2010/main" val="1844455486"/>
      </p:ext>
    </p:extLst>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272</a:t>
            </a:fld>
            <a:endParaRPr lang="en-GB" dirty="0"/>
          </a:p>
        </p:txBody>
      </p:sp>
    </p:spTree>
    <p:extLst>
      <p:ext uri="{BB962C8B-B14F-4D97-AF65-F5344CB8AC3E}">
        <p14:creationId xmlns:p14="http://schemas.microsoft.com/office/powerpoint/2010/main" val="80515577"/>
      </p:ext>
    </p:extLst>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273</a:t>
            </a:fld>
            <a:endParaRPr lang="en-GB" dirty="0"/>
          </a:p>
        </p:txBody>
      </p:sp>
    </p:spTree>
    <p:extLst>
      <p:ext uri="{BB962C8B-B14F-4D97-AF65-F5344CB8AC3E}">
        <p14:creationId xmlns:p14="http://schemas.microsoft.com/office/powerpoint/2010/main" val="2683407606"/>
      </p:ext>
    </p:extLst>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274</a:t>
            </a:fld>
            <a:endParaRPr lang="en-GB" dirty="0"/>
          </a:p>
        </p:txBody>
      </p:sp>
    </p:spTree>
    <p:extLst>
      <p:ext uri="{BB962C8B-B14F-4D97-AF65-F5344CB8AC3E}">
        <p14:creationId xmlns:p14="http://schemas.microsoft.com/office/powerpoint/2010/main" val="1703980343"/>
      </p:ext>
    </p:extLst>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275</a:t>
            </a:fld>
            <a:endParaRPr lang="en-GB" dirty="0"/>
          </a:p>
        </p:txBody>
      </p:sp>
    </p:spTree>
    <p:extLst>
      <p:ext uri="{BB962C8B-B14F-4D97-AF65-F5344CB8AC3E}">
        <p14:creationId xmlns:p14="http://schemas.microsoft.com/office/powerpoint/2010/main" val="2806854282"/>
      </p:ext>
    </p:extLst>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276</a:t>
            </a:fld>
            <a:endParaRPr lang="en-GB" dirty="0"/>
          </a:p>
        </p:txBody>
      </p:sp>
    </p:spTree>
    <p:extLst>
      <p:ext uri="{BB962C8B-B14F-4D97-AF65-F5344CB8AC3E}">
        <p14:creationId xmlns:p14="http://schemas.microsoft.com/office/powerpoint/2010/main" val="3533693034"/>
      </p:ext>
    </p:extLst>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277</a:t>
            </a:fld>
            <a:endParaRPr lang="en-GB" dirty="0"/>
          </a:p>
        </p:txBody>
      </p:sp>
    </p:spTree>
    <p:extLst>
      <p:ext uri="{BB962C8B-B14F-4D97-AF65-F5344CB8AC3E}">
        <p14:creationId xmlns:p14="http://schemas.microsoft.com/office/powerpoint/2010/main" val="1243035580"/>
      </p:ext>
    </p:extLst>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278</a:t>
            </a:fld>
            <a:endParaRPr lang="en-GB" dirty="0"/>
          </a:p>
        </p:txBody>
      </p:sp>
    </p:spTree>
    <p:extLst>
      <p:ext uri="{BB962C8B-B14F-4D97-AF65-F5344CB8AC3E}">
        <p14:creationId xmlns:p14="http://schemas.microsoft.com/office/powerpoint/2010/main" val="2247840992"/>
      </p:ext>
    </p:extLst>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279</a:t>
            </a:fld>
            <a:endParaRPr lang="en-GB" dirty="0"/>
          </a:p>
        </p:txBody>
      </p:sp>
    </p:spTree>
    <p:extLst>
      <p:ext uri="{BB962C8B-B14F-4D97-AF65-F5344CB8AC3E}">
        <p14:creationId xmlns:p14="http://schemas.microsoft.com/office/powerpoint/2010/main" val="16542822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28</a:t>
            </a:fld>
            <a:endParaRPr lang="en-GB" dirty="0"/>
          </a:p>
        </p:txBody>
      </p:sp>
    </p:spTree>
    <p:extLst>
      <p:ext uri="{BB962C8B-B14F-4D97-AF65-F5344CB8AC3E}">
        <p14:creationId xmlns:p14="http://schemas.microsoft.com/office/powerpoint/2010/main" val="3701304180"/>
      </p:ext>
    </p:extLst>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280</a:t>
            </a:fld>
            <a:endParaRPr lang="en-GB" dirty="0"/>
          </a:p>
        </p:txBody>
      </p:sp>
    </p:spTree>
    <p:extLst>
      <p:ext uri="{BB962C8B-B14F-4D97-AF65-F5344CB8AC3E}">
        <p14:creationId xmlns:p14="http://schemas.microsoft.com/office/powerpoint/2010/main" val="400914500"/>
      </p:ext>
    </p:extLst>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281</a:t>
            </a:fld>
            <a:endParaRPr lang="en-GB" dirty="0"/>
          </a:p>
        </p:txBody>
      </p:sp>
    </p:spTree>
    <p:extLst>
      <p:ext uri="{BB962C8B-B14F-4D97-AF65-F5344CB8AC3E}">
        <p14:creationId xmlns:p14="http://schemas.microsoft.com/office/powerpoint/2010/main" val="2533569379"/>
      </p:ext>
    </p:extLst>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282</a:t>
            </a:fld>
            <a:endParaRPr lang="en-GB" dirty="0"/>
          </a:p>
        </p:txBody>
      </p:sp>
    </p:spTree>
    <p:extLst>
      <p:ext uri="{BB962C8B-B14F-4D97-AF65-F5344CB8AC3E}">
        <p14:creationId xmlns:p14="http://schemas.microsoft.com/office/powerpoint/2010/main" val="1497398578"/>
      </p:ext>
    </p:extLst>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283</a:t>
            </a:fld>
            <a:endParaRPr lang="en-GB" dirty="0"/>
          </a:p>
        </p:txBody>
      </p:sp>
    </p:spTree>
    <p:extLst>
      <p:ext uri="{BB962C8B-B14F-4D97-AF65-F5344CB8AC3E}">
        <p14:creationId xmlns:p14="http://schemas.microsoft.com/office/powerpoint/2010/main" val="1559970811"/>
      </p:ext>
    </p:extLst>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284</a:t>
            </a:fld>
            <a:endParaRPr lang="en-GB" dirty="0"/>
          </a:p>
        </p:txBody>
      </p:sp>
    </p:spTree>
    <p:extLst>
      <p:ext uri="{BB962C8B-B14F-4D97-AF65-F5344CB8AC3E}">
        <p14:creationId xmlns:p14="http://schemas.microsoft.com/office/powerpoint/2010/main" val="89566338"/>
      </p:ext>
    </p:extLst>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285</a:t>
            </a:fld>
            <a:endParaRPr lang="en-GB" dirty="0"/>
          </a:p>
        </p:txBody>
      </p:sp>
    </p:spTree>
    <p:extLst>
      <p:ext uri="{BB962C8B-B14F-4D97-AF65-F5344CB8AC3E}">
        <p14:creationId xmlns:p14="http://schemas.microsoft.com/office/powerpoint/2010/main" val="2381689118"/>
      </p:ext>
    </p:extLst>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286</a:t>
            </a:fld>
            <a:endParaRPr lang="en-GB" dirty="0"/>
          </a:p>
        </p:txBody>
      </p:sp>
    </p:spTree>
    <p:extLst>
      <p:ext uri="{BB962C8B-B14F-4D97-AF65-F5344CB8AC3E}">
        <p14:creationId xmlns:p14="http://schemas.microsoft.com/office/powerpoint/2010/main" val="2951266971"/>
      </p:ext>
    </p:extLst>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287</a:t>
            </a:fld>
            <a:endParaRPr lang="en-GB" dirty="0"/>
          </a:p>
        </p:txBody>
      </p:sp>
    </p:spTree>
    <p:extLst>
      <p:ext uri="{BB962C8B-B14F-4D97-AF65-F5344CB8AC3E}">
        <p14:creationId xmlns:p14="http://schemas.microsoft.com/office/powerpoint/2010/main" val="2025038645"/>
      </p:ext>
    </p:extLst>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288</a:t>
            </a:fld>
            <a:endParaRPr lang="en-GB" dirty="0"/>
          </a:p>
        </p:txBody>
      </p:sp>
    </p:spTree>
    <p:extLst>
      <p:ext uri="{BB962C8B-B14F-4D97-AF65-F5344CB8AC3E}">
        <p14:creationId xmlns:p14="http://schemas.microsoft.com/office/powerpoint/2010/main" val="3725955866"/>
      </p:ext>
    </p:extLst>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289</a:t>
            </a:fld>
            <a:endParaRPr lang="en-GB" dirty="0"/>
          </a:p>
        </p:txBody>
      </p:sp>
    </p:spTree>
    <p:extLst>
      <p:ext uri="{BB962C8B-B14F-4D97-AF65-F5344CB8AC3E}">
        <p14:creationId xmlns:p14="http://schemas.microsoft.com/office/powerpoint/2010/main" val="37963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29</a:t>
            </a:fld>
            <a:endParaRPr lang="en-GB" dirty="0"/>
          </a:p>
        </p:txBody>
      </p:sp>
    </p:spTree>
    <p:extLst>
      <p:ext uri="{BB962C8B-B14F-4D97-AF65-F5344CB8AC3E}">
        <p14:creationId xmlns:p14="http://schemas.microsoft.com/office/powerpoint/2010/main" val="4220078771"/>
      </p:ext>
    </p:extLst>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290</a:t>
            </a:fld>
            <a:endParaRPr lang="en-GB" dirty="0"/>
          </a:p>
        </p:txBody>
      </p:sp>
    </p:spTree>
    <p:extLst>
      <p:ext uri="{BB962C8B-B14F-4D97-AF65-F5344CB8AC3E}">
        <p14:creationId xmlns:p14="http://schemas.microsoft.com/office/powerpoint/2010/main" val="3368301021"/>
      </p:ext>
    </p:extLst>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291</a:t>
            </a:fld>
            <a:endParaRPr lang="en-GB" dirty="0"/>
          </a:p>
        </p:txBody>
      </p:sp>
    </p:spTree>
    <p:extLst>
      <p:ext uri="{BB962C8B-B14F-4D97-AF65-F5344CB8AC3E}">
        <p14:creationId xmlns:p14="http://schemas.microsoft.com/office/powerpoint/2010/main" val="1964435260"/>
      </p:ext>
    </p:extLst>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292</a:t>
            </a:fld>
            <a:endParaRPr lang="en-GB" dirty="0"/>
          </a:p>
        </p:txBody>
      </p:sp>
    </p:spTree>
    <p:extLst>
      <p:ext uri="{BB962C8B-B14F-4D97-AF65-F5344CB8AC3E}">
        <p14:creationId xmlns:p14="http://schemas.microsoft.com/office/powerpoint/2010/main" val="3149772414"/>
      </p:ext>
    </p:extLst>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293</a:t>
            </a:fld>
            <a:endParaRPr lang="en-GB" dirty="0"/>
          </a:p>
        </p:txBody>
      </p:sp>
    </p:spTree>
    <p:extLst>
      <p:ext uri="{BB962C8B-B14F-4D97-AF65-F5344CB8AC3E}">
        <p14:creationId xmlns:p14="http://schemas.microsoft.com/office/powerpoint/2010/main" val="865698271"/>
      </p:ext>
    </p:extLst>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3042D-22F0-266F-2ACD-EABD839BB2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3CFE29-ED7D-10C8-022E-F565839C84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9A6B89-8236-9866-9CD9-7A2F10642B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4066C6E-C129-8446-6304-424361D3A81B}"/>
              </a:ext>
            </a:extLst>
          </p:cNvPr>
          <p:cNvSpPr>
            <a:spLocks noGrp="1"/>
          </p:cNvSpPr>
          <p:nvPr>
            <p:ph type="sldNum" sz="quarter" idx="5"/>
          </p:nvPr>
        </p:nvSpPr>
        <p:spPr/>
        <p:txBody>
          <a:bodyPr/>
          <a:lstStyle/>
          <a:p>
            <a:fld id="{5149C5B6-AB66-451D-B8DB-F5D4F9907B37}" type="slidenum">
              <a:rPr lang="en-GB" smtClean="0"/>
              <a:pPr/>
              <a:t>294</a:t>
            </a:fld>
            <a:endParaRPr lang="en-GB" dirty="0"/>
          </a:p>
        </p:txBody>
      </p:sp>
    </p:spTree>
    <p:extLst>
      <p:ext uri="{BB962C8B-B14F-4D97-AF65-F5344CB8AC3E}">
        <p14:creationId xmlns:p14="http://schemas.microsoft.com/office/powerpoint/2010/main" val="2094682717"/>
      </p:ext>
    </p:extLst>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296</a:t>
            </a:fld>
            <a:endParaRPr lang="en-GB" dirty="0"/>
          </a:p>
        </p:txBody>
      </p:sp>
    </p:spTree>
    <p:extLst>
      <p:ext uri="{BB962C8B-B14F-4D97-AF65-F5344CB8AC3E}">
        <p14:creationId xmlns:p14="http://schemas.microsoft.com/office/powerpoint/2010/main" val="3731709864"/>
      </p:ext>
    </p:extLst>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297</a:t>
            </a:fld>
            <a:endParaRPr lang="en-GB" dirty="0"/>
          </a:p>
        </p:txBody>
      </p:sp>
    </p:spTree>
    <p:extLst>
      <p:ext uri="{BB962C8B-B14F-4D97-AF65-F5344CB8AC3E}">
        <p14:creationId xmlns:p14="http://schemas.microsoft.com/office/powerpoint/2010/main" val="1076542992"/>
      </p:ext>
    </p:extLst>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298</a:t>
            </a:fld>
            <a:endParaRPr lang="en-GB" dirty="0"/>
          </a:p>
        </p:txBody>
      </p:sp>
    </p:spTree>
    <p:extLst>
      <p:ext uri="{BB962C8B-B14F-4D97-AF65-F5344CB8AC3E}">
        <p14:creationId xmlns:p14="http://schemas.microsoft.com/office/powerpoint/2010/main" val="3360397907"/>
      </p:ext>
    </p:extLst>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300</a:t>
            </a:fld>
            <a:endParaRPr lang="en-GB" dirty="0"/>
          </a:p>
        </p:txBody>
      </p:sp>
    </p:spTree>
    <p:extLst>
      <p:ext uri="{BB962C8B-B14F-4D97-AF65-F5344CB8AC3E}">
        <p14:creationId xmlns:p14="http://schemas.microsoft.com/office/powerpoint/2010/main" val="159785619"/>
      </p:ext>
    </p:extLst>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304</a:t>
            </a:fld>
            <a:endParaRPr lang="en-GB" dirty="0"/>
          </a:p>
        </p:txBody>
      </p:sp>
    </p:spTree>
    <p:extLst>
      <p:ext uri="{BB962C8B-B14F-4D97-AF65-F5344CB8AC3E}">
        <p14:creationId xmlns:p14="http://schemas.microsoft.com/office/powerpoint/2010/main" val="2931289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3</a:t>
            </a:fld>
            <a:endParaRPr lang="en-GB" dirty="0"/>
          </a:p>
        </p:txBody>
      </p:sp>
    </p:spTree>
    <p:extLst>
      <p:ext uri="{BB962C8B-B14F-4D97-AF65-F5344CB8AC3E}">
        <p14:creationId xmlns:p14="http://schemas.microsoft.com/office/powerpoint/2010/main" val="722275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30</a:t>
            </a:fld>
            <a:endParaRPr lang="en-GB" dirty="0"/>
          </a:p>
        </p:txBody>
      </p:sp>
    </p:spTree>
    <p:extLst>
      <p:ext uri="{BB962C8B-B14F-4D97-AF65-F5344CB8AC3E}">
        <p14:creationId xmlns:p14="http://schemas.microsoft.com/office/powerpoint/2010/main" val="287965058"/>
      </p:ext>
    </p:extLst>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305</a:t>
            </a:fld>
            <a:endParaRPr lang="en-GB" dirty="0"/>
          </a:p>
        </p:txBody>
      </p:sp>
    </p:spTree>
    <p:extLst>
      <p:ext uri="{BB962C8B-B14F-4D97-AF65-F5344CB8AC3E}">
        <p14:creationId xmlns:p14="http://schemas.microsoft.com/office/powerpoint/2010/main" val="7599174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31</a:t>
            </a:fld>
            <a:endParaRPr lang="en-GB" dirty="0"/>
          </a:p>
        </p:txBody>
      </p:sp>
    </p:spTree>
    <p:extLst>
      <p:ext uri="{BB962C8B-B14F-4D97-AF65-F5344CB8AC3E}">
        <p14:creationId xmlns:p14="http://schemas.microsoft.com/office/powerpoint/2010/main" val="2941324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32</a:t>
            </a:fld>
            <a:endParaRPr lang="en-GB" dirty="0"/>
          </a:p>
        </p:txBody>
      </p:sp>
    </p:spTree>
    <p:extLst>
      <p:ext uri="{BB962C8B-B14F-4D97-AF65-F5344CB8AC3E}">
        <p14:creationId xmlns:p14="http://schemas.microsoft.com/office/powerpoint/2010/main" val="352279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33</a:t>
            </a:fld>
            <a:endParaRPr lang="en-GB" dirty="0"/>
          </a:p>
        </p:txBody>
      </p:sp>
    </p:spTree>
    <p:extLst>
      <p:ext uri="{BB962C8B-B14F-4D97-AF65-F5344CB8AC3E}">
        <p14:creationId xmlns:p14="http://schemas.microsoft.com/office/powerpoint/2010/main" val="9061005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34</a:t>
            </a:fld>
            <a:endParaRPr lang="en-GB" dirty="0"/>
          </a:p>
        </p:txBody>
      </p:sp>
    </p:spTree>
    <p:extLst>
      <p:ext uri="{BB962C8B-B14F-4D97-AF65-F5344CB8AC3E}">
        <p14:creationId xmlns:p14="http://schemas.microsoft.com/office/powerpoint/2010/main" val="27030265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35</a:t>
            </a:fld>
            <a:endParaRPr lang="en-GB" dirty="0"/>
          </a:p>
        </p:txBody>
      </p:sp>
    </p:spTree>
    <p:extLst>
      <p:ext uri="{BB962C8B-B14F-4D97-AF65-F5344CB8AC3E}">
        <p14:creationId xmlns:p14="http://schemas.microsoft.com/office/powerpoint/2010/main" val="27551724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36</a:t>
            </a:fld>
            <a:endParaRPr lang="en-GB" dirty="0"/>
          </a:p>
        </p:txBody>
      </p:sp>
    </p:spTree>
    <p:extLst>
      <p:ext uri="{BB962C8B-B14F-4D97-AF65-F5344CB8AC3E}">
        <p14:creationId xmlns:p14="http://schemas.microsoft.com/office/powerpoint/2010/main" val="1163234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37</a:t>
            </a:fld>
            <a:endParaRPr lang="en-GB" dirty="0"/>
          </a:p>
        </p:txBody>
      </p:sp>
    </p:spTree>
    <p:extLst>
      <p:ext uri="{BB962C8B-B14F-4D97-AF65-F5344CB8AC3E}">
        <p14:creationId xmlns:p14="http://schemas.microsoft.com/office/powerpoint/2010/main" val="24562890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38</a:t>
            </a:fld>
            <a:endParaRPr lang="en-GB" dirty="0"/>
          </a:p>
        </p:txBody>
      </p:sp>
    </p:spTree>
    <p:extLst>
      <p:ext uri="{BB962C8B-B14F-4D97-AF65-F5344CB8AC3E}">
        <p14:creationId xmlns:p14="http://schemas.microsoft.com/office/powerpoint/2010/main" val="8156757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39</a:t>
            </a:fld>
            <a:endParaRPr lang="en-GB" dirty="0"/>
          </a:p>
        </p:txBody>
      </p:sp>
    </p:spTree>
    <p:extLst>
      <p:ext uri="{BB962C8B-B14F-4D97-AF65-F5344CB8AC3E}">
        <p14:creationId xmlns:p14="http://schemas.microsoft.com/office/powerpoint/2010/main" val="58868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a:t>
            </a:fld>
            <a:endParaRPr lang="en-GB" dirty="0"/>
          </a:p>
        </p:txBody>
      </p:sp>
    </p:spTree>
    <p:extLst>
      <p:ext uri="{BB962C8B-B14F-4D97-AF65-F5344CB8AC3E}">
        <p14:creationId xmlns:p14="http://schemas.microsoft.com/office/powerpoint/2010/main" val="13461262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40</a:t>
            </a:fld>
            <a:endParaRPr lang="en-GB" dirty="0"/>
          </a:p>
        </p:txBody>
      </p:sp>
    </p:spTree>
    <p:extLst>
      <p:ext uri="{BB962C8B-B14F-4D97-AF65-F5344CB8AC3E}">
        <p14:creationId xmlns:p14="http://schemas.microsoft.com/office/powerpoint/2010/main" val="288163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41</a:t>
            </a:fld>
            <a:endParaRPr lang="en-GB" dirty="0"/>
          </a:p>
        </p:txBody>
      </p:sp>
    </p:spTree>
    <p:extLst>
      <p:ext uri="{BB962C8B-B14F-4D97-AF65-F5344CB8AC3E}">
        <p14:creationId xmlns:p14="http://schemas.microsoft.com/office/powerpoint/2010/main" val="4092794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42</a:t>
            </a:fld>
            <a:endParaRPr lang="en-GB" dirty="0"/>
          </a:p>
        </p:txBody>
      </p:sp>
    </p:spTree>
    <p:extLst>
      <p:ext uri="{BB962C8B-B14F-4D97-AF65-F5344CB8AC3E}">
        <p14:creationId xmlns:p14="http://schemas.microsoft.com/office/powerpoint/2010/main" val="17790247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43</a:t>
            </a:fld>
            <a:endParaRPr lang="en-GB" dirty="0"/>
          </a:p>
        </p:txBody>
      </p:sp>
    </p:spTree>
    <p:extLst>
      <p:ext uri="{BB962C8B-B14F-4D97-AF65-F5344CB8AC3E}">
        <p14:creationId xmlns:p14="http://schemas.microsoft.com/office/powerpoint/2010/main" val="13870826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44</a:t>
            </a:fld>
            <a:endParaRPr lang="en-GB" dirty="0"/>
          </a:p>
        </p:txBody>
      </p:sp>
    </p:spTree>
    <p:extLst>
      <p:ext uri="{BB962C8B-B14F-4D97-AF65-F5344CB8AC3E}">
        <p14:creationId xmlns:p14="http://schemas.microsoft.com/office/powerpoint/2010/main" val="22382313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45</a:t>
            </a:fld>
            <a:endParaRPr lang="en-GB" dirty="0"/>
          </a:p>
        </p:txBody>
      </p:sp>
    </p:spTree>
    <p:extLst>
      <p:ext uri="{BB962C8B-B14F-4D97-AF65-F5344CB8AC3E}">
        <p14:creationId xmlns:p14="http://schemas.microsoft.com/office/powerpoint/2010/main" val="4199946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46</a:t>
            </a:fld>
            <a:endParaRPr lang="en-GB" dirty="0"/>
          </a:p>
        </p:txBody>
      </p:sp>
    </p:spTree>
    <p:extLst>
      <p:ext uri="{BB962C8B-B14F-4D97-AF65-F5344CB8AC3E}">
        <p14:creationId xmlns:p14="http://schemas.microsoft.com/office/powerpoint/2010/main" val="9173655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47</a:t>
            </a:fld>
            <a:endParaRPr lang="en-GB" dirty="0"/>
          </a:p>
        </p:txBody>
      </p:sp>
    </p:spTree>
    <p:extLst>
      <p:ext uri="{BB962C8B-B14F-4D97-AF65-F5344CB8AC3E}">
        <p14:creationId xmlns:p14="http://schemas.microsoft.com/office/powerpoint/2010/main" val="4486426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48</a:t>
            </a:fld>
            <a:endParaRPr lang="en-GB" dirty="0"/>
          </a:p>
        </p:txBody>
      </p:sp>
    </p:spTree>
    <p:extLst>
      <p:ext uri="{BB962C8B-B14F-4D97-AF65-F5344CB8AC3E}">
        <p14:creationId xmlns:p14="http://schemas.microsoft.com/office/powerpoint/2010/main" val="17989091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49</a:t>
            </a:fld>
            <a:endParaRPr lang="en-GB" dirty="0"/>
          </a:p>
        </p:txBody>
      </p:sp>
    </p:spTree>
    <p:extLst>
      <p:ext uri="{BB962C8B-B14F-4D97-AF65-F5344CB8AC3E}">
        <p14:creationId xmlns:p14="http://schemas.microsoft.com/office/powerpoint/2010/main" val="2450751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a:t>Try to avoid loss-making companies</a:t>
            </a:r>
            <a:r>
              <a:rPr lang="en-US" baseline="0" dirty="0"/>
              <a:t> and companies from the financial service sector.  Everything we do can be applied to these companies, however, it is easier to do so with profit-making companies that are not from the financial services sector.</a:t>
            </a:r>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5</a:t>
            </a:fld>
            <a:endParaRPr lang="en-GB"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50</a:t>
            </a:fld>
            <a:endParaRPr lang="en-GB" dirty="0"/>
          </a:p>
        </p:txBody>
      </p:sp>
    </p:spTree>
    <p:extLst>
      <p:ext uri="{BB962C8B-B14F-4D97-AF65-F5344CB8AC3E}">
        <p14:creationId xmlns:p14="http://schemas.microsoft.com/office/powerpoint/2010/main" val="14218683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51</a:t>
            </a:fld>
            <a:endParaRPr lang="en-GB" dirty="0"/>
          </a:p>
        </p:txBody>
      </p:sp>
    </p:spTree>
    <p:extLst>
      <p:ext uri="{BB962C8B-B14F-4D97-AF65-F5344CB8AC3E}">
        <p14:creationId xmlns:p14="http://schemas.microsoft.com/office/powerpoint/2010/main" val="11002584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52</a:t>
            </a:fld>
            <a:endParaRPr lang="en-GB" dirty="0"/>
          </a:p>
        </p:txBody>
      </p:sp>
    </p:spTree>
    <p:extLst>
      <p:ext uri="{BB962C8B-B14F-4D97-AF65-F5344CB8AC3E}">
        <p14:creationId xmlns:p14="http://schemas.microsoft.com/office/powerpoint/2010/main" val="40983466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53</a:t>
            </a:fld>
            <a:endParaRPr lang="en-GB" dirty="0"/>
          </a:p>
        </p:txBody>
      </p:sp>
    </p:spTree>
    <p:extLst>
      <p:ext uri="{BB962C8B-B14F-4D97-AF65-F5344CB8AC3E}">
        <p14:creationId xmlns:p14="http://schemas.microsoft.com/office/powerpoint/2010/main" val="27185985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54</a:t>
            </a:fld>
            <a:endParaRPr lang="en-GB" dirty="0"/>
          </a:p>
        </p:txBody>
      </p:sp>
    </p:spTree>
    <p:extLst>
      <p:ext uri="{BB962C8B-B14F-4D97-AF65-F5344CB8AC3E}">
        <p14:creationId xmlns:p14="http://schemas.microsoft.com/office/powerpoint/2010/main" val="34746874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55</a:t>
            </a:fld>
            <a:endParaRPr lang="en-GB" dirty="0"/>
          </a:p>
        </p:txBody>
      </p:sp>
    </p:spTree>
    <p:extLst>
      <p:ext uri="{BB962C8B-B14F-4D97-AF65-F5344CB8AC3E}">
        <p14:creationId xmlns:p14="http://schemas.microsoft.com/office/powerpoint/2010/main" val="29376496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56</a:t>
            </a:fld>
            <a:endParaRPr lang="en-GB" dirty="0"/>
          </a:p>
        </p:txBody>
      </p:sp>
    </p:spTree>
    <p:extLst>
      <p:ext uri="{BB962C8B-B14F-4D97-AF65-F5344CB8AC3E}">
        <p14:creationId xmlns:p14="http://schemas.microsoft.com/office/powerpoint/2010/main" val="39554493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57</a:t>
            </a:fld>
            <a:endParaRPr lang="en-GB" dirty="0"/>
          </a:p>
        </p:txBody>
      </p:sp>
    </p:spTree>
    <p:extLst>
      <p:ext uri="{BB962C8B-B14F-4D97-AF65-F5344CB8AC3E}">
        <p14:creationId xmlns:p14="http://schemas.microsoft.com/office/powerpoint/2010/main" val="26895545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58</a:t>
            </a:fld>
            <a:endParaRPr lang="en-GB" dirty="0"/>
          </a:p>
        </p:txBody>
      </p:sp>
    </p:spTree>
    <p:extLst>
      <p:ext uri="{BB962C8B-B14F-4D97-AF65-F5344CB8AC3E}">
        <p14:creationId xmlns:p14="http://schemas.microsoft.com/office/powerpoint/2010/main" val="12679468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59</a:t>
            </a:fld>
            <a:endParaRPr lang="en-GB" dirty="0"/>
          </a:p>
        </p:txBody>
      </p:sp>
    </p:spTree>
    <p:extLst>
      <p:ext uri="{BB962C8B-B14F-4D97-AF65-F5344CB8AC3E}">
        <p14:creationId xmlns:p14="http://schemas.microsoft.com/office/powerpoint/2010/main" val="1042130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a:t>
            </a:fld>
            <a:endParaRPr lang="en-GB" dirty="0"/>
          </a:p>
        </p:txBody>
      </p:sp>
    </p:spTree>
    <p:extLst>
      <p:ext uri="{BB962C8B-B14F-4D97-AF65-F5344CB8AC3E}">
        <p14:creationId xmlns:p14="http://schemas.microsoft.com/office/powerpoint/2010/main" val="6589193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60</a:t>
            </a:fld>
            <a:endParaRPr lang="en-GB" dirty="0"/>
          </a:p>
        </p:txBody>
      </p:sp>
    </p:spTree>
    <p:extLst>
      <p:ext uri="{BB962C8B-B14F-4D97-AF65-F5344CB8AC3E}">
        <p14:creationId xmlns:p14="http://schemas.microsoft.com/office/powerpoint/2010/main" val="9383458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61</a:t>
            </a:fld>
            <a:endParaRPr lang="en-GB" dirty="0"/>
          </a:p>
        </p:txBody>
      </p:sp>
    </p:spTree>
    <p:extLst>
      <p:ext uri="{BB962C8B-B14F-4D97-AF65-F5344CB8AC3E}">
        <p14:creationId xmlns:p14="http://schemas.microsoft.com/office/powerpoint/2010/main" val="115675470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62</a:t>
            </a:fld>
            <a:endParaRPr lang="en-GB" dirty="0"/>
          </a:p>
        </p:txBody>
      </p:sp>
    </p:spTree>
    <p:extLst>
      <p:ext uri="{BB962C8B-B14F-4D97-AF65-F5344CB8AC3E}">
        <p14:creationId xmlns:p14="http://schemas.microsoft.com/office/powerpoint/2010/main" val="40188013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63</a:t>
            </a:fld>
            <a:endParaRPr lang="en-GB" dirty="0"/>
          </a:p>
        </p:txBody>
      </p:sp>
    </p:spTree>
    <p:extLst>
      <p:ext uri="{BB962C8B-B14F-4D97-AF65-F5344CB8AC3E}">
        <p14:creationId xmlns:p14="http://schemas.microsoft.com/office/powerpoint/2010/main" val="21241239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64</a:t>
            </a:fld>
            <a:endParaRPr lang="en-GB" dirty="0"/>
          </a:p>
        </p:txBody>
      </p:sp>
    </p:spTree>
    <p:extLst>
      <p:ext uri="{BB962C8B-B14F-4D97-AF65-F5344CB8AC3E}">
        <p14:creationId xmlns:p14="http://schemas.microsoft.com/office/powerpoint/2010/main" val="27143213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65</a:t>
            </a:fld>
            <a:endParaRPr lang="en-GB" dirty="0"/>
          </a:p>
        </p:txBody>
      </p:sp>
    </p:spTree>
    <p:extLst>
      <p:ext uri="{BB962C8B-B14F-4D97-AF65-F5344CB8AC3E}">
        <p14:creationId xmlns:p14="http://schemas.microsoft.com/office/powerpoint/2010/main" val="842547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66</a:t>
            </a:fld>
            <a:endParaRPr lang="en-GB" dirty="0"/>
          </a:p>
        </p:txBody>
      </p:sp>
    </p:spTree>
    <p:extLst>
      <p:ext uri="{BB962C8B-B14F-4D97-AF65-F5344CB8AC3E}">
        <p14:creationId xmlns:p14="http://schemas.microsoft.com/office/powerpoint/2010/main" val="6193151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67</a:t>
            </a:fld>
            <a:endParaRPr lang="en-GB" dirty="0"/>
          </a:p>
        </p:txBody>
      </p:sp>
    </p:spTree>
    <p:extLst>
      <p:ext uri="{BB962C8B-B14F-4D97-AF65-F5344CB8AC3E}">
        <p14:creationId xmlns:p14="http://schemas.microsoft.com/office/powerpoint/2010/main" val="39875451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68</a:t>
            </a:fld>
            <a:endParaRPr lang="en-GB" dirty="0"/>
          </a:p>
        </p:txBody>
      </p:sp>
    </p:spTree>
    <p:extLst>
      <p:ext uri="{BB962C8B-B14F-4D97-AF65-F5344CB8AC3E}">
        <p14:creationId xmlns:p14="http://schemas.microsoft.com/office/powerpoint/2010/main" val="29097073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69</a:t>
            </a:fld>
            <a:endParaRPr lang="en-GB" dirty="0"/>
          </a:p>
        </p:txBody>
      </p:sp>
    </p:spTree>
    <p:extLst>
      <p:ext uri="{BB962C8B-B14F-4D97-AF65-F5344CB8AC3E}">
        <p14:creationId xmlns:p14="http://schemas.microsoft.com/office/powerpoint/2010/main" val="1690576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7</a:t>
            </a:fld>
            <a:endParaRPr lang="en-GB"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70</a:t>
            </a:fld>
            <a:endParaRPr lang="en-GB" dirty="0"/>
          </a:p>
        </p:txBody>
      </p:sp>
    </p:spTree>
    <p:extLst>
      <p:ext uri="{BB962C8B-B14F-4D97-AF65-F5344CB8AC3E}">
        <p14:creationId xmlns:p14="http://schemas.microsoft.com/office/powerpoint/2010/main" val="30402727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71</a:t>
            </a:fld>
            <a:endParaRPr lang="en-GB" dirty="0"/>
          </a:p>
        </p:txBody>
      </p:sp>
    </p:spTree>
    <p:extLst>
      <p:ext uri="{BB962C8B-B14F-4D97-AF65-F5344CB8AC3E}">
        <p14:creationId xmlns:p14="http://schemas.microsoft.com/office/powerpoint/2010/main" val="34300605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72</a:t>
            </a:fld>
            <a:endParaRPr lang="en-GB" dirty="0"/>
          </a:p>
        </p:txBody>
      </p:sp>
    </p:spTree>
    <p:extLst>
      <p:ext uri="{BB962C8B-B14F-4D97-AF65-F5344CB8AC3E}">
        <p14:creationId xmlns:p14="http://schemas.microsoft.com/office/powerpoint/2010/main" val="383451480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73</a:t>
            </a:fld>
            <a:endParaRPr lang="en-GB" dirty="0"/>
          </a:p>
        </p:txBody>
      </p:sp>
    </p:spTree>
    <p:extLst>
      <p:ext uri="{BB962C8B-B14F-4D97-AF65-F5344CB8AC3E}">
        <p14:creationId xmlns:p14="http://schemas.microsoft.com/office/powerpoint/2010/main" val="20232239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74</a:t>
            </a:fld>
            <a:endParaRPr lang="en-GB" dirty="0"/>
          </a:p>
        </p:txBody>
      </p:sp>
    </p:spTree>
    <p:extLst>
      <p:ext uri="{BB962C8B-B14F-4D97-AF65-F5344CB8AC3E}">
        <p14:creationId xmlns:p14="http://schemas.microsoft.com/office/powerpoint/2010/main" val="371418248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75</a:t>
            </a:fld>
            <a:endParaRPr lang="en-GB" dirty="0"/>
          </a:p>
        </p:txBody>
      </p:sp>
    </p:spTree>
    <p:extLst>
      <p:ext uri="{BB962C8B-B14F-4D97-AF65-F5344CB8AC3E}">
        <p14:creationId xmlns:p14="http://schemas.microsoft.com/office/powerpoint/2010/main" val="1305413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76</a:t>
            </a:fld>
            <a:endParaRPr lang="en-GB" dirty="0"/>
          </a:p>
        </p:txBody>
      </p:sp>
    </p:spTree>
    <p:extLst>
      <p:ext uri="{BB962C8B-B14F-4D97-AF65-F5344CB8AC3E}">
        <p14:creationId xmlns:p14="http://schemas.microsoft.com/office/powerpoint/2010/main" val="8746829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77</a:t>
            </a:fld>
            <a:endParaRPr lang="en-GB" dirty="0"/>
          </a:p>
        </p:txBody>
      </p:sp>
    </p:spTree>
    <p:extLst>
      <p:ext uri="{BB962C8B-B14F-4D97-AF65-F5344CB8AC3E}">
        <p14:creationId xmlns:p14="http://schemas.microsoft.com/office/powerpoint/2010/main" val="9184028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78</a:t>
            </a:fld>
            <a:endParaRPr lang="en-GB" dirty="0"/>
          </a:p>
        </p:txBody>
      </p:sp>
    </p:spTree>
    <p:extLst>
      <p:ext uri="{BB962C8B-B14F-4D97-AF65-F5344CB8AC3E}">
        <p14:creationId xmlns:p14="http://schemas.microsoft.com/office/powerpoint/2010/main" val="247715592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79</a:t>
            </a:fld>
            <a:endParaRPr lang="en-GB" dirty="0"/>
          </a:p>
        </p:txBody>
      </p:sp>
    </p:spTree>
    <p:extLst>
      <p:ext uri="{BB962C8B-B14F-4D97-AF65-F5344CB8AC3E}">
        <p14:creationId xmlns:p14="http://schemas.microsoft.com/office/powerpoint/2010/main" val="1962612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49C5B6-AB66-451D-B8DB-F5D4F9907B37}" type="slidenum">
              <a:rPr lang="en-GB" smtClean="0"/>
              <a:pPr/>
              <a:t>8</a:t>
            </a:fld>
            <a:endParaRPr lang="en-GB" dirty="0"/>
          </a:p>
        </p:txBody>
      </p:sp>
    </p:spTree>
    <p:extLst>
      <p:ext uri="{BB962C8B-B14F-4D97-AF65-F5344CB8AC3E}">
        <p14:creationId xmlns:p14="http://schemas.microsoft.com/office/powerpoint/2010/main" val="12944467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80</a:t>
            </a:fld>
            <a:endParaRPr lang="en-GB" dirty="0"/>
          </a:p>
        </p:txBody>
      </p:sp>
    </p:spTree>
    <p:extLst>
      <p:ext uri="{BB962C8B-B14F-4D97-AF65-F5344CB8AC3E}">
        <p14:creationId xmlns:p14="http://schemas.microsoft.com/office/powerpoint/2010/main" val="14673625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49C5B6-AB66-451D-B8DB-F5D4F9907B37}" type="slidenum">
              <a:rPr lang="en-GB" smtClean="0"/>
              <a:pPr/>
              <a:t>81</a:t>
            </a:fld>
            <a:endParaRPr lang="en-GB" dirty="0"/>
          </a:p>
        </p:txBody>
      </p:sp>
    </p:spTree>
    <p:extLst>
      <p:ext uri="{BB962C8B-B14F-4D97-AF65-F5344CB8AC3E}">
        <p14:creationId xmlns:p14="http://schemas.microsoft.com/office/powerpoint/2010/main" val="376069684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82</a:t>
            </a:fld>
            <a:endParaRPr lang="en-GB" dirty="0"/>
          </a:p>
        </p:txBody>
      </p:sp>
    </p:spTree>
    <p:extLst>
      <p:ext uri="{BB962C8B-B14F-4D97-AF65-F5344CB8AC3E}">
        <p14:creationId xmlns:p14="http://schemas.microsoft.com/office/powerpoint/2010/main" val="208539433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83</a:t>
            </a:fld>
            <a:endParaRPr lang="en-GB" dirty="0"/>
          </a:p>
        </p:txBody>
      </p:sp>
    </p:spTree>
    <p:extLst>
      <p:ext uri="{BB962C8B-B14F-4D97-AF65-F5344CB8AC3E}">
        <p14:creationId xmlns:p14="http://schemas.microsoft.com/office/powerpoint/2010/main" val="7418541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84</a:t>
            </a:fld>
            <a:endParaRPr lang="en-GB" dirty="0"/>
          </a:p>
        </p:txBody>
      </p:sp>
    </p:spTree>
    <p:extLst>
      <p:ext uri="{BB962C8B-B14F-4D97-AF65-F5344CB8AC3E}">
        <p14:creationId xmlns:p14="http://schemas.microsoft.com/office/powerpoint/2010/main" val="111521615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85</a:t>
            </a:fld>
            <a:endParaRPr lang="en-GB" dirty="0"/>
          </a:p>
        </p:txBody>
      </p:sp>
    </p:spTree>
    <p:extLst>
      <p:ext uri="{BB962C8B-B14F-4D97-AF65-F5344CB8AC3E}">
        <p14:creationId xmlns:p14="http://schemas.microsoft.com/office/powerpoint/2010/main" val="37222458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86</a:t>
            </a:fld>
            <a:endParaRPr lang="en-GB" dirty="0"/>
          </a:p>
        </p:txBody>
      </p:sp>
    </p:spTree>
    <p:extLst>
      <p:ext uri="{BB962C8B-B14F-4D97-AF65-F5344CB8AC3E}">
        <p14:creationId xmlns:p14="http://schemas.microsoft.com/office/powerpoint/2010/main" val="5031404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87</a:t>
            </a:fld>
            <a:endParaRPr lang="en-GB" dirty="0"/>
          </a:p>
        </p:txBody>
      </p:sp>
    </p:spTree>
    <p:extLst>
      <p:ext uri="{BB962C8B-B14F-4D97-AF65-F5344CB8AC3E}">
        <p14:creationId xmlns:p14="http://schemas.microsoft.com/office/powerpoint/2010/main" val="393331486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88</a:t>
            </a:fld>
            <a:endParaRPr lang="en-GB" dirty="0"/>
          </a:p>
        </p:txBody>
      </p:sp>
    </p:spTree>
    <p:extLst>
      <p:ext uri="{BB962C8B-B14F-4D97-AF65-F5344CB8AC3E}">
        <p14:creationId xmlns:p14="http://schemas.microsoft.com/office/powerpoint/2010/main" val="354694598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89</a:t>
            </a:fld>
            <a:endParaRPr lang="en-GB" dirty="0"/>
          </a:p>
        </p:txBody>
      </p:sp>
    </p:spTree>
    <p:extLst>
      <p:ext uri="{BB962C8B-B14F-4D97-AF65-F5344CB8AC3E}">
        <p14:creationId xmlns:p14="http://schemas.microsoft.com/office/powerpoint/2010/main" val="2608599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9</a:t>
            </a:fld>
            <a:endParaRPr lang="en-GB"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90</a:t>
            </a:fld>
            <a:endParaRPr lang="en-GB" dirty="0"/>
          </a:p>
        </p:txBody>
      </p:sp>
    </p:spTree>
    <p:extLst>
      <p:ext uri="{BB962C8B-B14F-4D97-AF65-F5344CB8AC3E}">
        <p14:creationId xmlns:p14="http://schemas.microsoft.com/office/powerpoint/2010/main" val="77491124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91</a:t>
            </a:fld>
            <a:endParaRPr lang="en-GB" dirty="0"/>
          </a:p>
        </p:txBody>
      </p:sp>
    </p:spTree>
    <p:extLst>
      <p:ext uri="{BB962C8B-B14F-4D97-AF65-F5344CB8AC3E}">
        <p14:creationId xmlns:p14="http://schemas.microsoft.com/office/powerpoint/2010/main" val="73573312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92</a:t>
            </a:fld>
            <a:endParaRPr lang="en-GB" dirty="0"/>
          </a:p>
        </p:txBody>
      </p:sp>
    </p:spTree>
    <p:extLst>
      <p:ext uri="{BB962C8B-B14F-4D97-AF65-F5344CB8AC3E}">
        <p14:creationId xmlns:p14="http://schemas.microsoft.com/office/powerpoint/2010/main" val="355535342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93</a:t>
            </a:fld>
            <a:endParaRPr lang="en-GB" dirty="0"/>
          </a:p>
        </p:txBody>
      </p:sp>
    </p:spTree>
    <p:extLst>
      <p:ext uri="{BB962C8B-B14F-4D97-AF65-F5344CB8AC3E}">
        <p14:creationId xmlns:p14="http://schemas.microsoft.com/office/powerpoint/2010/main" val="381939971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94</a:t>
            </a:fld>
            <a:endParaRPr lang="en-GB" dirty="0"/>
          </a:p>
        </p:txBody>
      </p:sp>
    </p:spTree>
    <p:extLst>
      <p:ext uri="{BB962C8B-B14F-4D97-AF65-F5344CB8AC3E}">
        <p14:creationId xmlns:p14="http://schemas.microsoft.com/office/powerpoint/2010/main" val="38128526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95</a:t>
            </a:fld>
            <a:endParaRPr lang="en-GB" dirty="0"/>
          </a:p>
        </p:txBody>
      </p:sp>
    </p:spTree>
    <p:extLst>
      <p:ext uri="{BB962C8B-B14F-4D97-AF65-F5344CB8AC3E}">
        <p14:creationId xmlns:p14="http://schemas.microsoft.com/office/powerpoint/2010/main" val="285712715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96</a:t>
            </a:fld>
            <a:endParaRPr lang="en-GB" dirty="0"/>
          </a:p>
        </p:txBody>
      </p:sp>
    </p:spTree>
    <p:extLst>
      <p:ext uri="{BB962C8B-B14F-4D97-AF65-F5344CB8AC3E}">
        <p14:creationId xmlns:p14="http://schemas.microsoft.com/office/powerpoint/2010/main" val="260970763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149C5B6-AB66-451D-B8DB-F5D4F9907B37}" type="slidenum">
              <a:rPr lang="en-GB" smtClean="0"/>
              <a:pPr/>
              <a:t>97</a:t>
            </a:fld>
            <a:endParaRPr lang="en-GB" dirty="0"/>
          </a:p>
        </p:txBody>
      </p:sp>
    </p:spTree>
    <p:extLst>
      <p:ext uri="{BB962C8B-B14F-4D97-AF65-F5344CB8AC3E}">
        <p14:creationId xmlns:p14="http://schemas.microsoft.com/office/powerpoint/2010/main" val="137055905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98</a:t>
            </a:fld>
            <a:endParaRPr lang="en-GB" dirty="0"/>
          </a:p>
        </p:txBody>
      </p:sp>
    </p:spTree>
    <p:extLst>
      <p:ext uri="{BB962C8B-B14F-4D97-AF65-F5344CB8AC3E}">
        <p14:creationId xmlns:p14="http://schemas.microsoft.com/office/powerpoint/2010/main" val="239451184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49C5B6-AB66-451D-B8DB-F5D4F9907B37}" type="slidenum">
              <a:rPr lang="en-GB" smtClean="0"/>
              <a:pPr/>
              <a:t>99</a:t>
            </a:fld>
            <a:endParaRPr lang="en-GB" dirty="0"/>
          </a:p>
        </p:txBody>
      </p:sp>
    </p:spTree>
    <p:extLst>
      <p:ext uri="{BB962C8B-B14F-4D97-AF65-F5344CB8AC3E}">
        <p14:creationId xmlns:p14="http://schemas.microsoft.com/office/powerpoint/2010/main" val="39863807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4" name="Text Box 2"/>
          <p:cNvSpPr txBox="1">
            <a:spLocks noChangeArrowheads="1"/>
          </p:cNvSpPr>
          <p:nvPr>
            <p:custDataLst>
              <p:tags r:id="rId1"/>
            </p:custDataLst>
          </p:nvPr>
        </p:nvSpPr>
        <p:spPr bwMode="auto">
          <a:xfrm>
            <a:off x="5813425" y="6338888"/>
            <a:ext cx="3187700" cy="361950"/>
          </a:xfrm>
          <a:prstGeom prst="rect">
            <a:avLst/>
          </a:prstGeom>
          <a:noFill/>
          <a:ln w="9525">
            <a:noFill/>
            <a:miter lim="800000"/>
            <a:headEnd/>
            <a:tailEnd/>
          </a:ln>
          <a:effectLst/>
        </p:spPr>
        <p:txBody>
          <a:bodyPr rIns="0" bIns="0" anchor="b"/>
          <a:lstStyle/>
          <a:p>
            <a:pPr algn="r">
              <a:spcBef>
                <a:spcPct val="50000"/>
              </a:spcBef>
              <a:spcAft>
                <a:spcPct val="0"/>
              </a:spcAft>
              <a:buSzTx/>
            </a:pPr>
            <a:endParaRPr lang="en-GB" sz="3000" b="0" i="0" dirty="0">
              <a:solidFill>
                <a:schemeClr val="tx2"/>
              </a:solidFill>
              <a:latin typeface="Arial" charset="0"/>
            </a:endParaRPr>
          </a:p>
        </p:txBody>
      </p:sp>
      <p:sp>
        <p:nvSpPr>
          <p:cNvPr id="7" name="Rectangle 2050"/>
          <p:cNvSpPr>
            <a:spLocks noGrp="1" noChangeArrowheads="1"/>
          </p:cNvSpPr>
          <p:nvPr>
            <p:ph type="ctrTitle" hasCustomPrompt="1"/>
          </p:nvPr>
        </p:nvSpPr>
        <p:spPr bwMode="auto">
          <a:xfrm>
            <a:off x="180000" y="1084083"/>
            <a:ext cx="8780400" cy="1245953"/>
          </a:xfrm>
        </p:spPr>
        <p:txBody>
          <a:bodyPr rIns="91440" bIns="0" anchor="b" anchorCtr="0"/>
          <a:lstStyle>
            <a:lvl1pPr>
              <a:spcBef>
                <a:spcPct val="50000"/>
              </a:spcBef>
              <a:spcAft>
                <a:spcPct val="0"/>
              </a:spcAft>
              <a:defRPr sz="4000">
                <a:solidFill>
                  <a:schemeClr val="accent1"/>
                </a:solidFill>
              </a:defRPr>
            </a:lvl1pPr>
          </a:lstStyle>
          <a:p>
            <a:pPr>
              <a:spcBef>
                <a:spcPct val="50000"/>
              </a:spcBef>
              <a:spcAft>
                <a:spcPct val="0"/>
              </a:spcAft>
            </a:pPr>
            <a:r>
              <a:rPr lang="en-US" sz="4000" noProof="0"/>
              <a:t>Client name appears here</a:t>
            </a:r>
          </a:p>
        </p:txBody>
      </p:sp>
      <p:sp>
        <p:nvSpPr>
          <p:cNvPr id="10" name="Rectangle 2051"/>
          <p:cNvSpPr>
            <a:spLocks noGrp="1" noChangeArrowheads="1"/>
          </p:cNvSpPr>
          <p:nvPr>
            <p:ph type="subTitle" sz="quarter" idx="1" hasCustomPrompt="1"/>
          </p:nvPr>
        </p:nvSpPr>
        <p:spPr>
          <a:xfrm>
            <a:off x="180000" y="2338022"/>
            <a:ext cx="8780400" cy="1195754"/>
          </a:xfrm>
        </p:spPr>
        <p:txBody>
          <a:bodyPr/>
          <a:lstStyle>
            <a:lvl1pPr>
              <a:spcBef>
                <a:spcPct val="0"/>
              </a:spcBef>
              <a:spcAft>
                <a:spcPct val="0"/>
              </a:spcAft>
              <a:defRPr sz="4000">
                <a:solidFill>
                  <a:schemeClr val="tx2"/>
                </a:solidFill>
              </a:defRPr>
            </a:lvl1pPr>
            <a:lvl2pPr marL="1588" lvl="1" indent="358775">
              <a:defRPr sz="4000"/>
            </a:lvl2pPr>
            <a:lvl3pPr marL="382588" lvl="2" indent="360363">
              <a:defRPr sz="4000"/>
            </a:lvl3pPr>
            <a:lvl4pPr marL="744538" lvl="3" indent="388938">
              <a:defRPr sz="4000"/>
            </a:lvl4pPr>
            <a:lvl5pPr marL="1135063" lvl="4" indent="379413">
              <a:defRPr sz="4000"/>
            </a:lvl5pPr>
          </a:lstStyle>
          <a:p>
            <a:pPr lvl="0"/>
            <a:r>
              <a:rPr lang="en-US" noProof="0"/>
              <a:t>Main presentation title</a:t>
            </a:r>
            <a:br>
              <a:rPr lang="en-US" noProof="0"/>
            </a:br>
            <a:r>
              <a:rPr lang="en-US" noProof="0"/>
              <a:t>Date appears here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Two under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180000" y="1778400"/>
            <a:ext cx="8780400" cy="1360800"/>
          </a:xfrm>
        </p:spPr>
        <p:txBody>
          <a:bodyPr/>
          <a:lstStyle/>
          <a:p>
            <a:pPr lvl="0"/>
            <a:r>
              <a:rPr lang="en-US" noProof="0"/>
              <a:t>Click to edit Master text styles</a:t>
            </a:r>
          </a:p>
          <a:p>
            <a:pPr lvl="1"/>
            <a:r>
              <a:rPr lang="en-US" noProof="0"/>
              <a:t>Second level</a:t>
            </a:r>
          </a:p>
        </p:txBody>
      </p:sp>
      <p:sp>
        <p:nvSpPr>
          <p:cNvPr id="18" name="Content Placeholder 17"/>
          <p:cNvSpPr>
            <a:spLocks noGrp="1"/>
          </p:cNvSpPr>
          <p:nvPr>
            <p:ph sz="quarter" idx="18"/>
          </p:nvPr>
        </p:nvSpPr>
        <p:spPr>
          <a:xfrm>
            <a:off x="180000" y="3283199"/>
            <a:ext cx="4305600" cy="28175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9" name="Content Placeholder 17"/>
          <p:cNvSpPr>
            <a:spLocks noGrp="1"/>
          </p:cNvSpPr>
          <p:nvPr>
            <p:ph sz="quarter" idx="19"/>
          </p:nvPr>
        </p:nvSpPr>
        <p:spPr>
          <a:xfrm>
            <a:off x="4654800" y="3283199"/>
            <a:ext cx="4305600" cy="28175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itle 9"/>
          <p:cNvSpPr>
            <a:spLocks noGrp="1"/>
          </p:cNvSpPr>
          <p:nvPr>
            <p:ph type="title"/>
          </p:nvPr>
        </p:nvSpPr>
        <p:spPr/>
        <p:txBody>
          <a:bodyPr/>
          <a:lstStyle/>
          <a:p>
            <a:r>
              <a:rPr lang="en-US" noProof="0"/>
              <a:t>Click to edit Master title style</a:t>
            </a:r>
          </a:p>
        </p:txBody>
      </p:sp>
      <p:sp>
        <p:nvSpPr>
          <p:cNvPr id="11" name="Date Placeholder 10"/>
          <p:cNvSpPr>
            <a:spLocks noGrp="1"/>
          </p:cNvSpPr>
          <p:nvPr>
            <p:ph type="dt" sz="half" idx="20"/>
          </p:nvPr>
        </p:nvSpPr>
        <p:spPr/>
        <p:txBody>
          <a:bodyPr/>
          <a:lstStyle/>
          <a:p>
            <a:r>
              <a:rPr lang="en-US" noProof="0" dirty="0"/>
              <a:t>Course Slides</a:t>
            </a:r>
          </a:p>
        </p:txBody>
      </p:sp>
      <p:sp>
        <p:nvSpPr>
          <p:cNvPr id="12" name="Footer Placeholder 11"/>
          <p:cNvSpPr>
            <a:spLocks noGrp="1"/>
          </p:cNvSpPr>
          <p:nvPr>
            <p:ph type="ftr" sz="quarter" idx="21"/>
          </p:nvPr>
        </p:nvSpPr>
        <p:spPr/>
        <p:txBody>
          <a:bodyPr/>
          <a:lstStyle>
            <a:lvl1pPr>
              <a:defRPr/>
            </a:lvl1pPr>
          </a:lstStyle>
          <a:p>
            <a:r>
              <a:rPr lang="de-DE" noProof="0" dirty="0"/>
              <a:t>Corporate Valuation</a:t>
            </a:r>
            <a:endParaRPr lang="en-US" noProof="0" dirty="0"/>
          </a:p>
        </p:txBody>
      </p:sp>
      <p:sp>
        <p:nvSpPr>
          <p:cNvPr id="13" name="Slide Number Placeholder 12"/>
          <p:cNvSpPr>
            <a:spLocks noGrp="1"/>
          </p:cNvSpPr>
          <p:nvPr>
            <p:ph type="sldNum" sz="quarter" idx="22"/>
          </p:nvPr>
        </p:nvSpPr>
        <p:spPr/>
        <p:txBody>
          <a:bodyPr/>
          <a:lstStyle/>
          <a:p>
            <a:fld id="{C6EA4B0B-276A-4304-8749-694908FDD410}" type="slidenum">
              <a:rPr lang="en-US" noProof="0" smtClean="0"/>
              <a:pPr/>
              <a:t>‹Nr.›</a:t>
            </a:fld>
            <a:endParaRPr lang="en-US" noProof="0" dirty="0"/>
          </a:p>
        </p:txBody>
      </p:sp>
      <p:sp>
        <p:nvSpPr>
          <p:cNvPr id="20"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Two and Left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180000" y="1778400"/>
            <a:ext cx="6624000" cy="43223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Content Placeholder 17"/>
          <p:cNvSpPr>
            <a:spLocks noGrp="1"/>
          </p:cNvSpPr>
          <p:nvPr>
            <p:ph sz="quarter" idx="18"/>
          </p:nvPr>
        </p:nvSpPr>
        <p:spPr>
          <a:xfrm>
            <a:off x="6897600" y="1778400"/>
            <a:ext cx="2062800" cy="2019600"/>
          </a:xfrm>
        </p:spPr>
        <p:txBody>
          <a:bodyPr/>
          <a:lstStyle/>
          <a:p>
            <a:pPr lvl="0"/>
            <a:r>
              <a:rPr lang="en-US" noProof="0"/>
              <a:t>Click to edit Master text styles</a:t>
            </a:r>
          </a:p>
        </p:txBody>
      </p:sp>
      <p:sp>
        <p:nvSpPr>
          <p:cNvPr id="19" name="Content Placeholder 17"/>
          <p:cNvSpPr>
            <a:spLocks noGrp="1"/>
          </p:cNvSpPr>
          <p:nvPr>
            <p:ph sz="quarter" idx="19"/>
          </p:nvPr>
        </p:nvSpPr>
        <p:spPr>
          <a:xfrm>
            <a:off x="6897600" y="4071599"/>
            <a:ext cx="2062800" cy="2019600"/>
          </a:xfrm>
        </p:spPr>
        <p:txBody>
          <a:bodyPr/>
          <a:lstStyle/>
          <a:p>
            <a:pPr lvl="0"/>
            <a:r>
              <a:rPr lang="en-US" noProof="0"/>
              <a:t>Click to edit Master text styles</a:t>
            </a:r>
          </a:p>
        </p:txBody>
      </p:sp>
      <p:sp>
        <p:nvSpPr>
          <p:cNvPr id="10" name="Title 9"/>
          <p:cNvSpPr>
            <a:spLocks noGrp="1"/>
          </p:cNvSpPr>
          <p:nvPr>
            <p:ph type="title"/>
          </p:nvPr>
        </p:nvSpPr>
        <p:spPr/>
        <p:txBody>
          <a:bodyPr/>
          <a:lstStyle/>
          <a:p>
            <a:r>
              <a:rPr lang="en-US" noProof="0"/>
              <a:t>Click to edit Master title style</a:t>
            </a:r>
          </a:p>
        </p:txBody>
      </p:sp>
      <p:sp>
        <p:nvSpPr>
          <p:cNvPr id="11" name="Date Placeholder 10"/>
          <p:cNvSpPr>
            <a:spLocks noGrp="1"/>
          </p:cNvSpPr>
          <p:nvPr>
            <p:ph type="dt" sz="half" idx="20"/>
          </p:nvPr>
        </p:nvSpPr>
        <p:spPr/>
        <p:txBody>
          <a:bodyPr/>
          <a:lstStyle/>
          <a:p>
            <a:r>
              <a:rPr lang="en-US" noProof="0" dirty="0"/>
              <a:t>Course Slides</a:t>
            </a:r>
          </a:p>
        </p:txBody>
      </p:sp>
      <p:sp>
        <p:nvSpPr>
          <p:cNvPr id="13" name="Footer Placeholder 12"/>
          <p:cNvSpPr>
            <a:spLocks noGrp="1"/>
          </p:cNvSpPr>
          <p:nvPr>
            <p:ph type="ftr" sz="quarter" idx="21"/>
          </p:nvPr>
        </p:nvSpPr>
        <p:spPr/>
        <p:txBody>
          <a:bodyPr/>
          <a:lstStyle>
            <a:lvl1pPr>
              <a:defRPr/>
            </a:lvl1pPr>
          </a:lstStyle>
          <a:p>
            <a:r>
              <a:rPr lang="de-DE" noProof="0" dirty="0"/>
              <a:t>Corporate Valuation</a:t>
            </a:r>
            <a:endParaRPr lang="en-US" noProof="0" dirty="0"/>
          </a:p>
        </p:txBody>
      </p:sp>
      <p:sp>
        <p:nvSpPr>
          <p:cNvPr id="16" name="Slide Number Placeholder 15"/>
          <p:cNvSpPr>
            <a:spLocks noGrp="1"/>
          </p:cNvSpPr>
          <p:nvPr>
            <p:ph type="sldNum" sz="quarter" idx="22"/>
          </p:nvPr>
        </p:nvSpPr>
        <p:spPr/>
        <p:txBody>
          <a:bodyPr/>
          <a:lstStyle/>
          <a:p>
            <a:fld id="{C458EFDA-A6B3-4DE1-A09F-3F6237CD268A}" type="slidenum">
              <a:rPr lang="en-US" noProof="0" smtClean="0"/>
              <a:pPr/>
              <a:t>‹Nr.›</a:t>
            </a:fld>
            <a:endParaRPr lang="en-US" noProof="0" dirty="0"/>
          </a:p>
        </p:txBody>
      </p:sp>
      <p:sp>
        <p:nvSpPr>
          <p:cNvPr id="17"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Two and Right Text">
    <p:spTree>
      <p:nvGrpSpPr>
        <p:cNvPr id="1" name=""/>
        <p:cNvGrpSpPr/>
        <p:nvPr/>
      </p:nvGrpSpPr>
      <p:grpSpPr>
        <a:xfrm>
          <a:off x="0" y="0"/>
          <a:ext cx="0" cy="0"/>
          <a:chOff x="0" y="0"/>
          <a:chExt cx="0" cy="0"/>
        </a:xfrm>
      </p:grpSpPr>
      <p:sp>
        <p:nvSpPr>
          <p:cNvPr id="14" name="Text Placeholder 13"/>
          <p:cNvSpPr>
            <a:spLocks noGrp="1"/>
          </p:cNvSpPr>
          <p:nvPr>
            <p:ph type="body" sz="quarter" idx="17"/>
          </p:nvPr>
        </p:nvSpPr>
        <p:spPr>
          <a:xfrm>
            <a:off x="2408400" y="1778400"/>
            <a:ext cx="6624000" cy="43223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Content Placeholder 17"/>
          <p:cNvSpPr>
            <a:spLocks noGrp="1"/>
          </p:cNvSpPr>
          <p:nvPr>
            <p:ph sz="quarter" idx="18"/>
          </p:nvPr>
        </p:nvSpPr>
        <p:spPr>
          <a:xfrm>
            <a:off x="180000" y="1778400"/>
            <a:ext cx="2070000" cy="2019600"/>
          </a:xfrm>
        </p:spPr>
        <p:txBody>
          <a:bodyPr/>
          <a:lstStyle/>
          <a:p>
            <a:pPr lvl="0"/>
            <a:r>
              <a:rPr lang="en-US" noProof="0"/>
              <a:t>Click to edit Master text styles</a:t>
            </a:r>
          </a:p>
        </p:txBody>
      </p:sp>
      <p:sp>
        <p:nvSpPr>
          <p:cNvPr id="19" name="Content Placeholder 17"/>
          <p:cNvSpPr>
            <a:spLocks noGrp="1"/>
          </p:cNvSpPr>
          <p:nvPr>
            <p:ph sz="quarter" idx="19"/>
          </p:nvPr>
        </p:nvSpPr>
        <p:spPr>
          <a:xfrm>
            <a:off x="180000" y="4071600"/>
            <a:ext cx="2070000" cy="2019600"/>
          </a:xfrm>
        </p:spPr>
        <p:txBody>
          <a:bodyPr/>
          <a:lstStyle/>
          <a:p>
            <a:pPr lvl="0"/>
            <a:r>
              <a:rPr lang="en-US" noProof="0"/>
              <a:t>Click to edit Master text styles</a:t>
            </a:r>
          </a:p>
        </p:txBody>
      </p:sp>
      <p:sp>
        <p:nvSpPr>
          <p:cNvPr id="10" name="Title 9"/>
          <p:cNvSpPr>
            <a:spLocks noGrp="1"/>
          </p:cNvSpPr>
          <p:nvPr>
            <p:ph type="title"/>
          </p:nvPr>
        </p:nvSpPr>
        <p:spPr/>
        <p:txBody>
          <a:bodyPr/>
          <a:lstStyle/>
          <a:p>
            <a:r>
              <a:rPr lang="en-US" noProof="0"/>
              <a:t>Click to edit Master title style</a:t>
            </a:r>
          </a:p>
        </p:txBody>
      </p:sp>
      <p:sp>
        <p:nvSpPr>
          <p:cNvPr id="11" name="Date Placeholder 10"/>
          <p:cNvSpPr>
            <a:spLocks noGrp="1"/>
          </p:cNvSpPr>
          <p:nvPr>
            <p:ph type="dt" sz="half" idx="20"/>
          </p:nvPr>
        </p:nvSpPr>
        <p:spPr/>
        <p:txBody>
          <a:bodyPr/>
          <a:lstStyle/>
          <a:p>
            <a:r>
              <a:rPr lang="en-US" noProof="0" dirty="0"/>
              <a:t>Course Slides</a:t>
            </a:r>
          </a:p>
        </p:txBody>
      </p:sp>
      <p:sp>
        <p:nvSpPr>
          <p:cNvPr id="13" name="Footer Placeholder 12"/>
          <p:cNvSpPr>
            <a:spLocks noGrp="1"/>
          </p:cNvSpPr>
          <p:nvPr>
            <p:ph type="ftr" sz="quarter" idx="21"/>
          </p:nvPr>
        </p:nvSpPr>
        <p:spPr/>
        <p:txBody>
          <a:bodyPr/>
          <a:lstStyle>
            <a:lvl1pPr>
              <a:defRPr/>
            </a:lvl1pPr>
          </a:lstStyle>
          <a:p>
            <a:r>
              <a:rPr lang="de-DE" noProof="0" dirty="0"/>
              <a:t>Corporate Valuation</a:t>
            </a:r>
            <a:endParaRPr lang="en-US" noProof="0" dirty="0"/>
          </a:p>
        </p:txBody>
      </p:sp>
      <p:sp>
        <p:nvSpPr>
          <p:cNvPr id="16" name="Slide Number Placeholder 15"/>
          <p:cNvSpPr>
            <a:spLocks noGrp="1"/>
          </p:cNvSpPr>
          <p:nvPr>
            <p:ph type="sldNum" sz="quarter" idx="22"/>
          </p:nvPr>
        </p:nvSpPr>
        <p:spPr/>
        <p:txBody>
          <a:bodyPr/>
          <a:lstStyle/>
          <a:p>
            <a:fld id="{47F14060-C27F-4014-A624-61DC7BEB29A2}" type="slidenum">
              <a:rPr lang="en-US" noProof="0" smtClean="0"/>
              <a:pPr/>
              <a:t>‹Nr.›</a:t>
            </a:fld>
            <a:endParaRPr lang="en-US" noProof="0" dirty="0"/>
          </a:p>
        </p:txBody>
      </p:sp>
      <p:sp>
        <p:nvSpPr>
          <p:cNvPr id="17"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Three">
    <p:spTree>
      <p:nvGrpSpPr>
        <p:cNvPr id="1" name=""/>
        <p:cNvGrpSpPr/>
        <p:nvPr/>
      </p:nvGrpSpPr>
      <p:grpSpPr>
        <a:xfrm>
          <a:off x="0" y="0"/>
          <a:ext cx="0" cy="0"/>
          <a:chOff x="0" y="0"/>
          <a:chExt cx="0" cy="0"/>
        </a:xfrm>
      </p:grpSpPr>
      <p:sp>
        <p:nvSpPr>
          <p:cNvPr id="10" name="Inhaltsplatzhalter 9"/>
          <p:cNvSpPr>
            <a:spLocks noGrp="1"/>
          </p:cNvSpPr>
          <p:nvPr>
            <p:ph sz="quarter" idx="21"/>
          </p:nvPr>
        </p:nvSpPr>
        <p:spPr>
          <a:xfrm>
            <a:off x="486000" y="1771199"/>
            <a:ext cx="2584800" cy="43295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Inhaltsplatzhalter 9"/>
          <p:cNvSpPr>
            <a:spLocks noGrp="1"/>
          </p:cNvSpPr>
          <p:nvPr>
            <p:ph sz="quarter" idx="22"/>
          </p:nvPr>
        </p:nvSpPr>
        <p:spPr>
          <a:xfrm>
            <a:off x="3258000" y="1770289"/>
            <a:ext cx="2584800" cy="4330474"/>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Inhaltsplatzhalter 9"/>
          <p:cNvSpPr>
            <a:spLocks noGrp="1"/>
          </p:cNvSpPr>
          <p:nvPr>
            <p:ph sz="quarter" idx="23"/>
          </p:nvPr>
        </p:nvSpPr>
        <p:spPr>
          <a:xfrm>
            <a:off x="6033600" y="1771199"/>
            <a:ext cx="2584800" cy="43295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Title 14"/>
          <p:cNvSpPr>
            <a:spLocks noGrp="1"/>
          </p:cNvSpPr>
          <p:nvPr>
            <p:ph type="title"/>
          </p:nvPr>
        </p:nvSpPr>
        <p:spPr/>
        <p:txBody>
          <a:bodyPr/>
          <a:lstStyle/>
          <a:p>
            <a:r>
              <a:rPr lang="en-US" noProof="0"/>
              <a:t>Click to edit Master title style</a:t>
            </a:r>
          </a:p>
        </p:txBody>
      </p:sp>
      <p:sp>
        <p:nvSpPr>
          <p:cNvPr id="12" name="Date Placeholder 11"/>
          <p:cNvSpPr>
            <a:spLocks noGrp="1"/>
          </p:cNvSpPr>
          <p:nvPr>
            <p:ph type="dt" sz="half" idx="24"/>
          </p:nvPr>
        </p:nvSpPr>
        <p:spPr/>
        <p:txBody>
          <a:bodyPr/>
          <a:lstStyle/>
          <a:p>
            <a:r>
              <a:rPr lang="en-US" noProof="0" dirty="0"/>
              <a:t>Course Slides</a:t>
            </a:r>
          </a:p>
        </p:txBody>
      </p:sp>
      <p:sp>
        <p:nvSpPr>
          <p:cNvPr id="13" name="Footer Placeholder 12"/>
          <p:cNvSpPr>
            <a:spLocks noGrp="1"/>
          </p:cNvSpPr>
          <p:nvPr>
            <p:ph type="ftr" sz="quarter" idx="25"/>
          </p:nvPr>
        </p:nvSpPr>
        <p:spPr/>
        <p:txBody>
          <a:bodyPr/>
          <a:lstStyle>
            <a:lvl1pPr>
              <a:defRPr/>
            </a:lvl1pPr>
          </a:lstStyle>
          <a:p>
            <a:r>
              <a:rPr lang="de-DE" noProof="0" dirty="0"/>
              <a:t>Corporate Valuation</a:t>
            </a:r>
            <a:endParaRPr lang="en-US" noProof="0" dirty="0"/>
          </a:p>
        </p:txBody>
      </p:sp>
      <p:sp>
        <p:nvSpPr>
          <p:cNvPr id="14" name="Slide Number Placeholder 13"/>
          <p:cNvSpPr>
            <a:spLocks noGrp="1"/>
          </p:cNvSpPr>
          <p:nvPr>
            <p:ph type="sldNum" sz="quarter" idx="26"/>
          </p:nvPr>
        </p:nvSpPr>
        <p:spPr/>
        <p:txBody>
          <a:bodyPr/>
          <a:lstStyle/>
          <a:p>
            <a:fld id="{9E441422-F04A-4A81-B426-AD59D0F7A2FE}" type="slidenum">
              <a:rPr lang="en-US" noProof="0" smtClean="0"/>
              <a:pPr/>
              <a:t>‹Nr.›</a:t>
            </a:fld>
            <a:endParaRPr lang="en-US" noProof="0" dirty="0"/>
          </a:p>
        </p:txBody>
      </p:sp>
      <p:sp>
        <p:nvSpPr>
          <p:cNvPr id="16"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only">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noProof="0"/>
              <a:t>Click to edit Master title style</a:t>
            </a:r>
          </a:p>
        </p:txBody>
      </p:sp>
      <p:sp>
        <p:nvSpPr>
          <p:cNvPr id="8" name="Date Placeholder 7"/>
          <p:cNvSpPr>
            <a:spLocks noGrp="1"/>
          </p:cNvSpPr>
          <p:nvPr>
            <p:ph type="dt" sz="half" idx="10"/>
          </p:nvPr>
        </p:nvSpPr>
        <p:spPr/>
        <p:txBody>
          <a:bodyPr/>
          <a:lstStyle/>
          <a:p>
            <a:r>
              <a:rPr lang="en-US" noProof="0" dirty="0"/>
              <a:t>Course Slides</a:t>
            </a:r>
          </a:p>
        </p:txBody>
      </p:sp>
      <p:sp>
        <p:nvSpPr>
          <p:cNvPr id="9" name="Footer Placeholder 8"/>
          <p:cNvSpPr>
            <a:spLocks noGrp="1"/>
          </p:cNvSpPr>
          <p:nvPr>
            <p:ph type="ftr" sz="quarter" idx="11"/>
          </p:nvPr>
        </p:nvSpPr>
        <p:spPr/>
        <p:txBody>
          <a:bodyPr/>
          <a:lstStyle>
            <a:lvl1pPr>
              <a:defRPr/>
            </a:lvl1pPr>
          </a:lstStyle>
          <a:p>
            <a:r>
              <a:rPr lang="de-DE" noProof="0" dirty="0"/>
              <a:t>Corporate Valuation</a:t>
            </a:r>
            <a:endParaRPr lang="en-US" noProof="0" dirty="0"/>
          </a:p>
        </p:txBody>
      </p:sp>
      <p:sp>
        <p:nvSpPr>
          <p:cNvPr id="10" name="Slide Number Placeholder 9"/>
          <p:cNvSpPr>
            <a:spLocks noGrp="1"/>
          </p:cNvSpPr>
          <p:nvPr>
            <p:ph type="sldNum" sz="quarter" idx="12"/>
          </p:nvPr>
        </p:nvSpPr>
        <p:spPr/>
        <p:txBody>
          <a:bodyPr/>
          <a:lstStyle/>
          <a:p>
            <a:fld id="{C4C93EEF-8FC3-4544-BC00-EEC5BC47CD00}" type="slidenum">
              <a:rPr lang="en-US" noProof="0" smtClean="0"/>
              <a:pPr/>
              <a:t>‹Nr.›</a:t>
            </a:fld>
            <a:endParaRPr lang="en-US" noProof="0" dirty="0"/>
          </a:p>
        </p:txBody>
      </p:sp>
      <p:sp>
        <p:nvSpPr>
          <p:cNvPr id="13"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Empty no Footer">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6" name="Date Placeholder 5"/>
          <p:cNvSpPr>
            <a:spLocks noGrp="1"/>
          </p:cNvSpPr>
          <p:nvPr>
            <p:ph type="dt" sz="half" idx="10"/>
          </p:nvPr>
        </p:nvSpPr>
        <p:spPr/>
        <p:txBody>
          <a:bodyPr/>
          <a:lstStyle/>
          <a:p>
            <a:r>
              <a:rPr lang="en-US" noProof="0" dirty="0"/>
              <a:t>Course Slides</a:t>
            </a:r>
          </a:p>
        </p:txBody>
      </p:sp>
      <p:sp>
        <p:nvSpPr>
          <p:cNvPr id="7" name="Footer Placeholder 6"/>
          <p:cNvSpPr>
            <a:spLocks noGrp="1"/>
          </p:cNvSpPr>
          <p:nvPr>
            <p:ph type="ftr" sz="quarter" idx="11"/>
          </p:nvPr>
        </p:nvSpPr>
        <p:spPr/>
        <p:txBody>
          <a:bodyPr/>
          <a:lstStyle>
            <a:lvl1pPr>
              <a:defRPr/>
            </a:lvl1pPr>
          </a:lstStyle>
          <a:p>
            <a:r>
              <a:rPr lang="de-DE" noProof="0" dirty="0"/>
              <a:t>Corporate Valuation</a:t>
            </a:r>
            <a:endParaRPr lang="en-US" noProof="0" dirty="0"/>
          </a:p>
        </p:txBody>
      </p:sp>
      <p:sp>
        <p:nvSpPr>
          <p:cNvPr id="9" name="Slide Number Placeholder 8"/>
          <p:cNvSpPr>
            <a:spLocks noGrp="1"/>
          </p:cNvSpPr>
          <p:nvPr>
            <p:ph type="sldNum" sz="quarter" idx="12"/>
          </p:nvPr>
        </p:nvSpPr>
        <p:spPr/>
        <p:txBody>
          <a:bodyPr/>
          <a:lstStyle/>
          <a:p>
            <a:fld id="{279F87E9-EB01-4D00-8D4F-4E0957EA5168}" type="slidenum">
              <a:rPr lang="en-US" noProof="0" smtClean="0"/>
              <a:pPr/>
              <a:t>‹Nr.›</a:t>
            </a:fld>
            <a:endParaRPr lang="en-US" noProof="0" dirty="0"/>
          </a:p>
        </p:txBody>
      </p:sp>
      <p:sp>
        <p:nvSpPr>
          <p:cNvPr id="10"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Footer Placeholder 2"/>
          <p:cNvSpPr>
            <a:spLocks noGrp="1"/>
          </p:cNvSpPr>
          <p:nvPr>
            <p:ph type="ftr" sz="quarter" idx="10"/>
          </p:nvPr>
        </p:nvSpPr>
        <p:spPr/>
        <p:txBody>
          <a:bodyPr/>
          <a:lstStyle>
            <a:lvl1pPr>
              <a:defRPr/>
            </a:lvl1pPr>
          </a:lstStyle>
          <a:p>
            <a:r>
              <a:rPr lang="de-DE" noProof="0" dirty="0"/>
              <a:t>Corporate Valuation</a:t>
            </a:r>
            <a:endParaRPr lang="en-US" noProof="0" dirty="0"/>
          </a:p>
        </p:txBody>
      </p:sp>
      <p:sp>
        <p:nvSpPr>
          <p:cNvPr id="4" name="Date Placeholder 3"/>
          <p:cNvSpPr>
            <a:spLocks noGrp="1"/>
          </p:cNvSpPr>
          <p:nvPr>
            <p:ph type="dt" sz="half" idx="11"/>
          </p:nvPr>
        </p:nvSpPr>
        <p:spPr/>
        <p:txBody>
          <a:bodyPr/>
          <a:lstStyle/>
          <a:p>
            <a:r>
              <a:rPr lang="en-US" noProof="0" dirty="0"/>
              <a:t>Course Slides</a:t>
            </a:r>
          </a:p>
        </p:txBody>
      </p:sp>
      <p:sp>
        <p:nvSpPr>
          <p:cNvPr id="5" name="Slide Number Placeholder 4"/>
          <p:cNvSpPr>
            <a:spLocks noGrp="1"/>
          </p:cNvSpPr>
          <p:nvPr>
            <p:ph type="sldNum" sz="quarter" idx="12"/>
          </p:nvPr>
        </p:nvSpPr>
        <p:spPr/>
        <p:txBody>
          <a:bodyPr/>
          <a:lstStyle/>
          <a:p>
            <a:fld id="{7937A420-EB0F-4350-9107-8179180E1145}" type="slidenum">
              <a:rPr lang="en-US" noProof="0" smtClean="0"/>
              <a:pPr/>
              <a:t>‹Nr.›</a:t>
            </a:fld>
            <a:endParaRPr lang="en-US" noProof="0" dirty="0"/>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losing Statement">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180000" y="71414"/>
            <a:ext cx="8792550" cy="1643521"/>
          </a:xfrm>
        </p:spPr>
        <p:txBody>
          <a:bodyPr/>
          <a:lstStyle>
            <a:lvl1pPr>
              <a:defRPr sz="4000">
                <a:solidFill>
                  <a:schemeClr val="accent1"/>
                </a:solidFill>
              </a:defRPr>
            </a:lvl1pPr>
          </a:lstStyle>
          <a:p>
            <a:r>
              <a:rPr lang="en-US" noProof="0"/>
              <a:t>Closing statement</a:t>
            </a:r>
            <a:endParaRPr lang="en-US" sz="2400" noProof="0">
              <a:solidFill>
                <a:schemeClr val="tx2"/>
              </a:solidFill>
            </a:endParaRPr>
          </a:p>
        </p:txBody>
      </p:sp>
      <p:sp>
        <p:nvSpPr>
          <p:cNvPr id="5" name="Text Placeholder 8"/>
          <p:cNvSpPr>
            <a:spLocks noGrp="1"/>
          </p:cNvSpPr>
          <p:nvPr>
            <p:ph type="body" sz="quarter" idx="10" hasCustomPrompt="1"/>
          </p:nvPr>
        </p:nvSpPr>
        <p:spPr>
          <a:xfrm>
            <a:off x="169863" y="6089650"/>
            <a:ext cx="5184652" cy="596900"/>
          </a:xfrm>
        </p:spPr>
        <p:txBody>
          <a:bodyPr anchor="b" anchorCtr="0"/>
          <a:lstStyle>
            <a:lvl1pPr>
              <a:spcBef>
                <a:spcPts val="0"/>
              </a:spcBef>
              <a:spcAft>
                <a:spcPts val="0"/>
              </a:spcAft>
              <a:defRPr sz="800">
                <a:solidFill>
                  <a:schemeClr val="accent1"/>
                </a:solidFill>
              </a:defRPr>
            </a:lvl1pPr>
          </a:lstStyle>
          <a:p>
            <a:pPr lvl="0"/>
            <a:r>
              <a:rPr lang="en-US" noProof="0"/>
              <a:t>Add legal text and copyright here.</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Footer Placeholder 2"/>
          <p:cNvSpPr>
            <a:spLocks noGrp="1"/>
          </p:cNvSpPr>
          <p:nvPr>
            <p:ph type="ftr" sz="quarter" idx="10"/>
          </p:nvPr>
        </p:nvSpPr>
        <p:spPr/>
        <p:txBody>
          <a:bodyPr/>
          <a:lstStyle>
            <a:lvl1pPr>
              <a:defRPr/>
            </a:lvl1pPr>
          </a:lstStyle>
          <a:p>
            <a:r>
              <a:rPr lang="de-DE" noProof="0" dirty="0"/>
              <a:t>Corporate Valuation</a:t>
            </a:r>
            <a:endParaRPr lang="en-US" noProof="0" dirty="0"/>
          </a:p>
        </p:txBody>
      </p:sp>
      <p:sp>
        <p:nvSpPr>
          <p:cNvPr id="4" name="Date Placeholder 3"/>
          <p:cNvSpPr>
            <a:spLocks noGrp="1"/>
          </p:cNvSpPr>
          <p:nvPr>
            <p:ph type="dt" sz="half" idx="11"/>
          </p:nvPr>
        </p:nvSpPr>
        <p:spPr/>
        <p:txBody>
          <a:bodyPr/>
          <a:lstStyle/>
          <a:p>
            <a:r>
              <a:rPr lang="en-US" noProof="0" dirty="0"/>
              <a:t>Course Slides</a:t>
            </a:r>
          </a:p>
        </p:txBody>
      </p:sp>
      <p:sp>
        <p:nvSpPr>
          <p:cNvPr id="5" name="Slide Number Placeholder 4"/>
          <p:cNvSpPr>
            <a:spLocks noGrp="1"/>
          </p:cNvSpPr>
          <p:nvPr>
            <p:ph type="sldNum" sz="quarter" idx="12"/>
          </p:nvPr>
        </p:nvSpPr>
        <p:spPr/>
        <p:txBody>
          <a:bodyPr/>
          <a:lstStyle/>
          <a:p>
            <a:fld id="{7937A420-EB0F-4350-9107-8179180E1145}" type="slidenum">
              <a:rPr lang="en-US" noProof="0" smtClean="0"/>
              <a:pPr/>
              <a:t>‹Nr.›</a:t>
            </a:fld>
            <a:endParaRPr lang="en-US" noProof="0"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slide with Two Images">
    <p:spTree>
      <p:nvGrpSpPr>
        <p:cNvPr id="1" name=""/>
        <p:cNvGrpSpPr/>
        <p:nvPr/>
      </p:nvGrpSpPr>
      <p:grpSpPr>
        <a:xfrm>
          <a:off x="0" y="0"/>
          <a:ext cx="0" cy="0"/>
          <a:chOff x="0" y="0"/>
          <a:chExt cx="0" cy="0"/>
        </a:xfrm>
      </p:grpSpPr>
      <p:sp>
        <p:nvSpPr>
          <p:cNvPr id="4" name="Text Box 2"/>
          <p:cNvSpPr txBox="1">
            <a:spLocks noChangeArrowheads="1"/>
          </p:cNvSpPr>
          <p:nvPr>
            <p:custDataLst>
              <p:tags r:id="rId1"/>
            </p:custDataLst>
          </p:nvPr>
        </p:nvSpPr>
        <p:spPr bwMode="auto">
          <a:xfrm>
            <a:off x="5813425" y="6338888"/>
            <a:ext cx="3187700" cy="361950"/>
          </a:xfrm>
          <a:prstGeom prst="rect">
            <a:avLst/>
          </a:prstGeom>
          <a:noFill/>
          <a:ln w="9525">
            <a:noFill/>
            <a:miter lim="800000"/>
            <a:headEnd/>
            <a:tailEnd/>
          </a:ln>
          <a:effectLst/>
        </p:spPr>
        <p:txBody>
          <a:bodyPr rIns="0" bIns="0" anchor="b"/>
          <a:lstStyle/>
          <a:p>
            <a:pPr algn="r">
              <a:spcBef>
                <a:spcPct val="50000"/>
              </a:spcBef>
              <a:spcAft>
                <a:spcPct val="0"/>
              </a:spcAft>
              <a:buSzTx/>
            </a:pPr>
            <a:endParaRPr lang="en-GB" sz="3000" b="0" i="0" dirty="0">
              <a:solidFill>
                <a:schemeClr val="tx2"/>
              </a:solidFill>
              <a:latin typeface="Arial" charset="0"/>
            </a:endParaRPr>
          </a:p>
        </p:txBody>
      </p:sp>
      <p:sp>
        <p:nvSpPr>
          <p:cNvPr id="13" name="Picture Placeholder 12"/>
          <p:cNvSpPr>
            <a:spLocks noGrp="1"/>
          </p:cNvSpPr>
          <p:nvPr>
            <p:ph type="pic" sz="quarter" idx="10"/>
          </p:nvPr>
        </p:nvSpPr>
        <p:spPr>
          <a:xfrm>
            <a:off x="180000" y="2163600"/>
            <a:ext cx="4305600" cy="3258000"/>
          </a:xfrm>
        </p:spPr>
        <p:txBody>
          <a:bodyPr/>
          <a:lstStyle/>
          <a:p>
            <a:r>
              <a:rPr lang="en-US" noProof="0" dirty="0"/>
              <a:t>Click icon to add picture</a:t>
            </a:r>
          </a:p>
        </p:txBody>
      </p:sp>
      <p:sp>
        <p:nvSpPr>
          <p:cNvPr id="14" name="Picture Placeholder 12"/>
          <p:cNvSpPr>
            <a:spLocks noGrp="1"/>
          </p:cNvSpPr>
          <p:nvPr>
            <p:ph type="pic" sz="quarter" idx="11"/>
          </p:nvPr>
        </p:nvSpPr>
        <p:spPr>
          <a:xfrm>
            <a:off x="4654800" y="2163600"/>
            <a:ext cx="4305600" cy="3258000"/>
          </a:xfrm>
        </p:spPr>
        <p:txBody>
          <a:bodyPr/>
          <a:lstStyle/>
          <a:p>
            <a:r>
              <a:rPr lang="en-US" noProof="0" dirty="0"/>
              <a:t>Click icon to add picture</a:t>
            </a:r>
          </a:p>
        </p:txBody>
      </p:sp>
      <p:sp>
        <p:nvSpPr>
          <p:cNvPr id="6" name="Rectangle 2050"/>
          <p:cNvSpPr>
            <a:spLocks noGrp="1" noChangeArrowheads="1"/>
          </p:cNvSpPr>
          <p:nvPr>
            <p:ph type="ctrTitle" hasCustomPrompt="1"/>
          </p:nvPr>
        </p:nvSpPr>
        <p:spPr bwMode="auto">
          <a:xfrm>
            <a:off x="180000" y="66561"/>
            <a:ext cx="8780400" cy="602956"/>
          </a:xfrm>
        </p:spPr>
        <p:txBody>
          <a:bodyPr rIns="91440" bIns="0" anchor="b" anchorCtr="0"/>
          <a:lstStyle>
            <a:lvl1pPr>
              <a:spcBef>
                <a:spcPct val="50000"/>
              </a:spcBef>
              <a:spcAft>
                <a:spcPct val="0"/>
              </a:spcAft>
              <a:defRPr sz="4000">
                <a:solidFill>
                  <a:schemeClr val="accent1"/>
                </a:solidFill>
              </a:defRPr>
            </a:lvl1pPr>
          </a:lstStyle>
          <a:p>
            <a:pPr>
              <a:spcBef>
                <a:spcPct val="50000"/>
              </a:spcBef>
              <a:spcAft>
                <a:spcPct val="0"/>
              </a:spcAft>
            </a:pPr>
            <a:r>
              <a:rPr lang="en-US" sz="4000" noProof="0"/>
              <a:t>Client name appears here</a:t>
            </a:r>
          </a:p>
        </p:txBody>
      </p:sp>
      <p:sp>
        <p:nvSpPr>
          <p:cNvPr id="7" name="Rectangle 2051"/>
          <p:cNvSpPr>
            <a:spLocks noGrp="1" noChangeArrowheads="1"/>
          </p:cNvSpPr>
          <p:nvPr>
            <p:ph type="subTitle" sz="quarter" idx="1" hasCustomPrompt="1"/>
          </p:nvPr>
        </p:nvSpPr>
        <p:spPr>
          <a:xfrm>
            <a:off x="180000" y="663457"/>
            <a:ext cx="8780400" cy="1195754"/>
          </a:xfrm>
        </p:spPr>
        <p:txBody>
          <a:bodyPr/>
          <a:lstStyle>
            <a:lvl1pPr>
              <a:spcBef>
                <a:spcPct val="0"/>
              </a:spcBef>
              <a:spcAft>
                <a:spcPct val="0"/>
              </a:spcAft>
              <a:defRPr sz="4000">
                <a:solidFill>
                  <a:schemeClr val="tx2"/>
                </a:solidFill>
              </a:defRPr>
            </a:lvl1pPr>
            <a:lvl2pPr marL="1588" lvl="1" indent="358775">
              <a:defRPr sz="4000"/>
            </a:lvl2pPr>
            <a:lvl3pPr marL="382588" lvl="2" indent="360363">
              <a:defRPr sz="4000"/>
            </a:lvl3pPr>
            <a:lvl4pPr marL="744538" lvl="3" indent="388938">
              <a:defRPr sz="4000"/>
            </a:lvl4pPr>
            <a:lvl5pPr marL="1135063" lvl="4" indent="379413">
              <a:defRPr sz="4000"/>
            </a:lvl5pPr>
          </a:lstStyle>
          <a:p>
            <a:pPr lvl="0"/>
            <a:r>
              <a:rPr lang="en-US" noProof="0"/>
              <a:t>Main presentation title</a:t>
            </a:r>
            <a:br>
              <a:rPr lang="en-US" noProof="0"/>
            </a:br>
            <a:r>
              <a:rPr lang="en-US" noProof="0"/>
              <a:t>Date appears here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180000" y="1778399"/>
            <a:ext cx="8769600" cy="4322363"/>
          </a:xfrm>
        </p:spPr>
        <p:txBody>
          <a:bodyPr/>
          <a:lstStyle/>
          <a:p>
            <a:r>
              <a:rPr lang="en-US" noProof="0" dirty="0"/>
              <a:t>Section title 1</a:t>
            </a:r>
          </a:p>
          <a:p>
            <a:r>
              <a:rPr lang="en-US" noProof="0" dirty="0"/>
              <a:t>Section title 2</a:t>
            </a:r>
          </a:p>
          <a:p>
            <a:r>
              <a:rPr lang="en-US" noProof="0" dirty="0"/>
              <a:t>Section title 3</a:t>
            </a:r>
          </a:p>
        </p:txBody>
      </p:sp>
      <p:sp>
        <p:nvSpPr>
          <p:cNvPr id="5" name="Title 4"/>
          <p:cNvSpPr>
            <a:spLocks noGrp="1"/>
          </p:cNvSpPr>
          <p:nvPr>
            <p:ph type="title" hasCustomPrompt="1"/>
          </p:nvPr>
        </p:nvSpPr>
        <p:spPr/>
        <p:txBody>
          <a:bodyPr/>
          <a:lstStyle/>
          <a:p>
            <a:r>
              <a:rPr lang="en-US" noProof="0"/>
              <a:t>Agenda/Contents/Section</a:t>
            </a:r>
          </a:p>
        </p:txBody>
      </p:sp>
      <p:sp>
        <p:nvSpPr>
          <p:cNvPr id="4" name="Date Placeholder 8"/>
          <p:cNvSpPr>
            <a:spLocks noGrp="1"/>
          </p:cNvSpPr>
          <p:nvPr>
            <p:ph type="dt" sz="half" idx="18"/>
          </p:nvPr>
        </p:nvSpPr>
        <p:spPr>
          <a:xfrm>
            <a:off x="6804664" y="6366618"/>
            <a:ext cx="2133600" cy="170916"/>
          </a:xfrm>
        </p:spPr>
        <p:txBody>
          <a:bodyPr/>
          <a:lstStyle/>
          <a:p>
            <a:r>
              <a:rPr lang="en-US" noProof="0" dirty="0"/>
              <a:t>Course Slides</a:t>
            </a:r>
          </a:p>
        </p:txBody>
      </p:sp>
      <p:sp>
        <p:nvSpPr>
          <p:cNvPr id="7" name="Footer Placeholder 9"/>
          <p:cNvSpPr>
            <a:spLocks noGrp="1"/>
          </p:cNvSpPr>
          <p:nvPr>
            <p:ph type="ftr" sz="quarter" idx="19"/>
          </p:nvPr>
        </p:nvSpPr>
        <p:spPr>
          <a:xfrm>
            <a:off x="185574" y="6366618"/>
            <a:ext cx="6243814" cy="159411"/>
          </a:xfrm>
        </p:spPr>
        <p:txBody>
          <a:bodyPr/>
          <a:lstStyle>
            <a:lvl1pPr>
              <a:defRPr/>
            </a:lvl1pPr>
          </a:lstStyle>
          <a:p>
            <a:r>
              <a:rPr lang="de-DE" noProof="0" dirty="0"/>
              <a:t>Corporate Valuation</a:t>
            </a:r>
            <a:endParaRPr lang="en-US" noProof="0" dirty="0"/>
          </a:p>
        </p:txBody>
      </p:sp>
      <p:sp>
        <p:nvSpPr>
          <p:cNvPr id="8" name="Slide Number Placeholder 10"/>
          <p:cNvSpPr>
            <a:spLocks noGrp="1"/>
          </p:cNvSpPr>
          <p:nvPr>
            <p:ph type="sldNum" sz="quarter" idx="20"/>
          </p:nvPr>
        </p:nvSpPr>
        <p:spPr>
          <a:xfrm>
            <a:off x="6804664" y="6526472"/>
            <a:ext cx="2133600" cy="150811"/>
          </a:xfrm>
        </p:spPr>
        <p:txBody>
          <a:bodyPr/>
          <a:lstStyle/>
          <a:p>
            <a:fld id="{D17876D8-BCC1-405D-8AD6-9C645F5D1D0C}" type="slidenum">
              <a:rPr lang="en-US" noProof="0" smtClean="0"/>
              <a:pPr/>
              <a:t>‹Nr.›</a:t>
            </a:fld>
            <a:endParaRPr lang="en-US" noProof="0" dirty="0"/>
          </a:p>
        </p:txBody>
      </p:sp>
      <p:sp>
        <p:nvSpPr>
          <p:cNvPr id="9" name="PwCFirm"/>
          <p:cNvSpPr txBox="1"/>
          <p:nvPr userDrawn="1"/>
        </p:nvSpPr>
        <p:spPr>
          <a:xfrm>
            <a:off x="185574" y="6516551"/>
            <a:ext cx="3090282"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One">
    <p:spTree>
      <p:nvGrpSpPr>
        <p:cNvPr id="1" name=""/>
        <p:cNvGrpSpPr/>
        <p:nvPr/>
      </p:nvGrpSpPr>
      <p:grpSpPr>
        <a:xfrm>
          <a:off x="0" y="0"/>
          <a:ext cx="0" cy="0"/>
          <a:chOff x="0" y="0"/>
          <a:chExt cx="0" cy="0"/>
        </a:xfrm>
      </p:grpSpPr>
      <p:sp>
        <p:nvSpPr>
          <p:cNvPr id="13" name="Inhaltsplatzhalter 12"/>
          <p:cNvSpPr>
            <a:spLocks noGrp="1"/>
          </p:cNvSpPr>
          <p:nvPr>
            <p:ph sz="quarter" idx="17"/>
          </p:nvPr>
        </p:nvSpPr>
        <p:spPr>
          <a:xfrm>
            <a:off x="179999" y="1778400"/>
            <a:ext cx="8780400" cy="4322363"/>
          </a:xfrm>
        </p:spPr>
        <p:txBody>
          <a:bodyPr/>
          <a:lstStyle>
            <a:lvl1pPr marL="0">
              <a:buFont typeface="Arial" pitchFamily="34" charset="0"/>
              <a:buNone/>
              <a:defRPr/>
            </a:lvl1pPr>
            <a:lvl5pPr>
              <a:defRPr/>
            </a:lvl5pPr>
            <a:lvl6pPr>
              <a:defRPr/>
            </a:lvl6pPr>
            <a:lvl7pPr>
              <a:defRPr/>
            </a:lvl7pPr>
            <a:lvl8pPr>
              <a:defRPr/>
            </a:lvl8pPr>
            <a:lvl9pPr>
              <a:defRPr/>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itle 13"/>
          <p:cNvSpPr>
            <a:spLocks noGrp="1"/>
          </p:cNvSpPr>
          <p:nvPr>
            <p:ph type="title"/>
          </p:nvPr>
        </p:nvSpPr>
        <p:spPr/>
        <p:txBody>
          <a:bodyPr/>
          <a:lstStyle/>
          <a:p>
            <a:r>
              <a:rPr lang="en-US" noProof="0" dirty="0"/>
              <a:t>Click to edit Master title style</a:t>
            </a:r>
          </a:p>
        </p:txBody>
      </p:sp>
      <p:sp>
        <p:nvSpPr>
          <p:cNvPr id="9" name="Date Placeholder 8"/>
          <p:cNvSpPr>
            <a:spLocks noGrp="1"/>
          </p:cNvSpPr>
          <p:nvPr>
            <p:ph type="dt" sz="half" idx="18"/>
          </p:nvPr>
        </p:nvSpPr>
        <p:spPr/>
        <p:txBody>
          <a:bodyPr/>
          <a:lstStyle/>
          <a:p>
            <a:r>
              <a:rPr lang="en-US" noProof="0" dirty="0"/>
              <a:t>Course Slides</a:t>
            </a:r>
          </a:p>
        </p:txBody>
      </p:sp>
      <p:sp>
        <p:nvSpPr>
          <p:cNvPr id="10" name="Footer Placeholder 9"/>
          <p:cNvSpPr>
            <a:spLocks noGrp="1"/>
          </p:cNvSpPr>
          <p:nvPr>
            <p:ph type="ftr" sz="quarter" idx="19"/>
          </p:nvPr>
        </p:nvSpPr>
        <p:spPr/>
        <p:txBody>
          <a:bodyPr/>
          <a:lstStyle>
            <a:lvl1pPr>
              <a:defRPr/>
            </a:lvl1pPr>
          </a:lstStyle>
          <a:p>
            <a:r>
              <a:rPr lang="de-DE" noProof="0" dirty="0"/>
              <a:t>Corporate Valuation</a:t>
            </a:r>
            <a:endParaRPr lang="en-US" noProof="0" dirty="0"/>
          </a:p>
        </p:txBody>
      </p:sp>
      <p:sp>
        <p:nvSpPr>
          <p:cNvPr id="11" name="Slide Number Placeholder 10"/>
          <p:cNvSpPr>
            <a:spLocks noGrp="1"/>
          </p:cNvSpPr>
          <p:nvPr>
            <p:ph type="sldNum" sz="quarter" idx="20"/>
          </p:nvPr>
        </p:nvSpPr>
        <p:spPr/>
        <p:txBody>
          <a:bodyPr/>
          <a:lstStyle/>
          <a:p>
            <a:fld id="{D17876D8-BCC1-405D-8AD6-9C645F5D1D0C}" type="slidenum">
              <a:rPr lang="en-US" noProof="0" smtClean="0"/>
              <a:pPr/>
              <a:t>‹Nr.›</a:t>
            </a:fld>
            <a:endParaRPr lang="en-US" noProof="0" dirty="0"/>
          </a:p>
        </p:txBody>
      </p:sp>
      <p:sp>
        <p:nvSpPr>
          <p:cNvPr id="12" name="PwCFirm"/>
          <p:cNvSpPr txBox="1"/>
          <p:nvPr userDrawn="1"/>
        </p:nvSpPr>
        <p:spPr>
          <a:xfrm>
            <a:off x="185574" y="6516551"/>
            <a:ext cx="3018274"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Footer Placeholder 2"/>
          <p:cNvSpPr>
            <a:spLocks noGrp="1"/>
          </p:cNvSpPr>
          <p:nvPr>
            <p:ph type="ftr" sz="quarter" idx="10"/>
          </p:nvPr>
        </p:nvSpPr>
        <p:spPr/>
        <p:txBody>
          <a:bodyPr/>
          <a:lstStyle>
            <a:lvl1pPr>
              <a:defRPr/>
            </a:lvl1pPr>
          </a:lstStyle>
          <a:p>
            <a:r>
              <a:rPr lang="de-DE" noProof="0" dirty="0"/>
              <a:t>Corporate Valuation</a:t>
            </a:r>
            <a:endParaRPr lang="en-US" noProof="0" dirty="0"/>
          </a:p>
        </p:txBody>
      </p:sp>
      <p:sp>
        <p:nvSpPr>
          <p:cNvPr id="4" name="Date Placeholder 3"/>
          <p:cNvSpPr>
            <a:spLocks noGrp="1"/>
          </p:cNvSpPr>
          <p:nvPr>
            <p:ph type="dt" sz="half" idx="11"/>
          </p:nvPr>
        </p:nvSpPr>
        <p:spPr/>
        <p:txBody>
          <a:bodyPr/>
          <a:lstStyle/>
          <a:p>
            <a:r>
              <a:rPr lang="en-US" noProof="0" dirty="0"/>
              <a:t>Course Slides</a:t>
            </a:r>
          </a:p>
        </p:txBody>
      </p:sp>
      <p:sp>
        <p:nvSpPr>
          <p:cNvPr id="5" name="Slide Number Placeholder 4"/>
          <p:cNvSpPr>
            <a:spLocks noGrp="1"/>
          </p:cNvSpPr>
          <p:nvPr>
            <p:ph type="sldNum" sz="quarter" idx="12"/>
          </p:nvPr>
        </p:nvSpPr>
        <p:spPr/>
        <p:txBody>
          <a:bodyPr/>
          <a:lstStyle/>
          <a:p>
            <a:fld id="{7937A420-EB0F-4350-9107-8179180E1145}" type="slidenum">
              <a:rPr lang="en-US" noProof="0" smtClean="0"/>
              <a:pPr/>
              <a:t>‹Nr.›</a:t>
            </a:fld>
            <a:endParaRPr lang="en-US" noProof="0"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Footer Placeholder 2"/>
          <p:cNvSpPr>
            <a:spLocks noGrp="1"/>
          </p:cNvSpPr>
          <p:nvPr>
            <p:ph type="ftr" sz="quarter" idx="10"/>
          </p:nvPr>
        </p:nvSpPr>
        <p:spPr/>
        <p:txBody>
          <a:bodyPr/>
          <a:lstStyle>
            <a:lvl1pPr>
              <a:defRPr/>
            </a:lvl1pPr>
          </a:lstStyle>
          <a:p>
            <a:r>
              <a:rPr lang="de-DE" noProof="0" dirty="0"/>
              <a:t>Corporate Valuation</a:t>
            </a:r>
            <a:endParaRPr lang="en-US" noProof="0" dirty="0"/>
          </a:p>
        </p:txBody>
      </p:sp>
      <p:sp>
        <p:nvSpPr>
          <p:cNvPr id="4" name="Date Placeholder 3"/>
          <p:cNvSpPr>
            <a:spLocks noGrp="1"/>
          </p:cNvSpPr>
          <p:nvPr>
            <p:ph type="dt" sz="half" idx="11"/>
          </p:nvPr>
        </p:nvSpPr>
        <p:spPr/>
        <p:txBody>
          <a:bodyPr/>
          <a:lstStyle/>
          <a:p>
            <a:r>
              <a:rPr lang="en-US" noProof="0" dirty="0"/>
              <a:t>Course Slides</a:t>
            </a:r>
          </a:p>
        </p:txBody>
      </p:sp>
      <p:sp>
        <p:nvSpPr>
          <p:cNvPr id="5" name="Slide Number Placeholder 4"/>
          <p:cNvSpPr>
            <a:spLocks noGrp="1"/>
          </p:cNvSpPr>
          <p:nvPr>
            <p:ph type="sldNum" sz="quarter" idx="12"/>
          </p:nvPr>
        </p:nvSpPr>
        <p:spPr/>
        <p:txBody>
          <a:bodyPr/>
          <a:lstStyle/>
          <a:p>
            <a:fld id="{7937A420-EB0F-4350-9107-8179180E1145}" type="slidenum">
              <a:rPr lang="en-US" noProof="0" smtClean="0"/>
              <a:pPr/>
              <a:t>‹Nr.›</a:t>
            </a:fld>
            <a:endParaRPr lang="en-US" noProof="0"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6" name="Date Placeholder 5"/>
          <p:cNvSpPr>
            <a:spLocks noGrp="1"/>
          </p:cNvSpPr>
          <p:nvPr>
            <p:ph type="dt" sz="half" idx="10"/>
          </p:nvPr>
        </p:nvSpPr>
        <p:spPr/>
        <p:txBody>
          <a:bodyPr/>
          <a:lstStyle/>
          <a:p>
            <a:r>
              <a:rPr lang="en-US" noProof="0" dirty="0"/>
              <a:t>Course Slides</a:t>
            </a:r>
          </a:p>
        </p:txBody>
      </p:sp>
      <p:sp>
        <p:nvSpPr>
          <p:cNvPr id="7" name="Slide Number Placeholder 6"/>
          <p:cNvSpPr>
            <a:spLocks noGrp="1"/>
          </p:cNvSpPr>
          <p:nvPr>
            <p:ph type="sldNum" sz="quarter" idx="11"/>
          </p:nvPr>
        </p:nvSpPr>
        <p:spPr/>
        <p:txBody>
          <a:bodyPr/>
          <a:lstStyle/>
          <a:p>
            <a:fld id="{7937A420-EB0F-4350-9107-8179180E1145}" type="slidenum">
              <a:rPr lang="en-US" noProof="0" smtClean="0"/>
              <a:pPr/>
              <a:t>‹Nr.›</a:t>
            </a:fld>
            <a:endParaRPr lang="en-US" noProof="0" dirty="0"/>
          </a:p>
        </p:txBody>
      </p:sp>
      <p:sp>
        <p:nvSpPr>
          <p:cNvPr id="8" name="Footer Placeholder 7"/>
          <p:cNvSpPr>
            <a:spLocks noGrp="1"/>
          </p:cNvSpPr>
          <p:nvPr>
            <p:ph type="ftr" sz="quarter" idx="12"/>
          </p:nvPr>
        </p:nvSpPr>
        <p:spPr/>
        <p:txBody>
          <a:bodyPr/>
          <a:lstStyle>
            <a:lvl1pPr>
              <a:defRPr/>
            </a:lvl1pPr>
          </a:lstStyle>
          <a:p>
            <a:r>
              <a:rPr lang="de-DE" noProof="0" dirty="0"/>
              <a:t>Corporate Valuation</a:t>
            </a:r>
            <a:endParaRPr lang="en-US" noProof="0"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Two">
    <p:spTree>
      <p:nvGrpSpPr>
        <p:cNvPr id="1" name=""/>
        <p:cNvGrpSpPr/>
        <p:nvPr/>
      </p:nvGrpSpPr>
      <p:grpSpPr>
        <a:xfrm>
          <a:off x="0" y="0"/>
          <a:ext cx="0" cy="0"/>
          <a:chOff x="0" y="0"/>
          <a:chExt cx="0" cy="0"/>
        </a:xfrm>
      </p:grpSpPr>
      <p:sp>
        <p:nvSpPr>
          <p:cNvPr id="10" name="Inhaltsplatzhalter 9"/>
          <p:cNvSpPr>
            <a:spLocks noGrp="1"/>
          </p:cNvSpPr>
          <p:nvPr>
            <p:ph sz="quarter" idx="21"/>
          </p:nvPr>
        </p:nvSpPr>
        <p:spPr>
          <a:xfrm>
            <a:off x="179999" y="1778400"/>
            <a:ext cx="4305600" cy="4322363"/>
          </a:xfrm>
        </p:spPr>
        <p:txBody>
          <a:bodyPr/>
          <a:lstStyle>
            <a:lvl5pPr>
              <a:defRPr/>
            </a:lvl5pPr>
            <a:lvl6pPr>
              <a:defRPr/>
            </a:lvl6pPr>
            <a:lvl7pPr>
              <a:defRPr/>
            </a:lvl7pPr>
            <a:lvl8pPr>
              <a:defRPr/>
            </a:lvl8pPr>
            <a:lvl9pPr>
              <a:defRPr/>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Inhaltsplatzhalter 9"/>
          <p:cNvSpPr>
            <a:spLocks noGrp="1"/>
          </p:cNvSpPr>
          <p:nvPr>
            <p:ph sz="quarter" idx="22"/>
          </p:nvPr>
        </p:nvSpPr>
        <p:spPr>
          <a:xfrm>
            <a:off x="4654800" y="1778400"/>
            <a:ext cx="4305600" cy="432236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tle 8"/>
          <p:cNvSpPr>
            <a:spLocks noGrp="1"/>
          </p:cNvSpPr>
          <p:nvPr>
            <p:ph type="title"/>
          </p:nvPr>
        </p:nvSpPr>
        <p:spPr/>
        <p:txBody>
          <a:bodyPr/>
          <a:lstStyle/>
          <a:p>
            <a:r>
              <a:rPr lang="en-US" noProof="0"/>
              <a:t>Click to edit Master title style</a:t>
            </a:r>
          </a:p>
        </p:txBody>
      </p:sp>
      <p:sp>
        <p:nvSpPr>
          <p:cNvPr id="12" name="Date Placeholder 11"/>
          <p:cNvSpPr>
            <a:spLocks noGrp="1"/>
          </p:cNvSpPr>
          <p:nvPr>
            <p:ph type="dt" sz="half" idx="23"/>
          </p:nvPr>
        </p:nvSpPr>
        <p:spPr/>
        <p:txBody>
          <a:bodyPr/>
          <a:lstStyle/>
          <a:p>
            <a:r>
              <a:rPr lang="en-US" noProof="0" dirty="0"/>
              <a:t>Course Slides</a:t>
            </a:r>
          </a:p>
        </p:txBody>
      </p:sp>
      <p:sp>
        <p:nvSpPr>
          <p:cNvPr id="13" name="Footer Placeholder 12"/>
          <p:cNvSpPr>
            <a:spLocks noGrp="1"/>
          </p:cNvSpPr>
          <p:nvPr>
            <p:ph type="ftr" sz="quarter" idx="24"/>
          </p:nvPr>
        </p:nvSpPr>
        <p:spPr/>
        <p:txBody>
          <a:bodyPr/>
          <a:lstStyle>
            <a:lvl1pPr>
              <a:defRPr/>
            </a:lvl1pPr>
          </a:lstStyle>
          <a:p>
            <a:r>
              <a:rPr lang="de-DE" noProof="0" dirty="0"/>
              <a:t>Corporate Valuation</a:t>
            </a:r>
            <a:endParaRPr lang="en-US" noProof="0" dirty="0"/>
          </a:p>
        </p:txBody>
      </p:sp>
      <p:sp>
        <p:nvSpPr>
          <p:cNvPr id="14" name="Slide Number Placeholder 13"/>
          <p:cNvSpPr>
            <a:spLocks noGrp="1"/>
          </p:cNvSpPr>
          <p:nvPr>
            <p:ph type="sldNum" sz="quarter" idx="25"/>
          </p:nvPr>
        </p:nvSpPr>
        <p:spPr/>
        <p:txBody>
          <a:bodyPr/>
          <a:lstStyle/>
          <a:p>
            <a:fld id="{879398B3-07AF-4F22-91BC-B92935FC44BC}" type="slidenum">
              <a:rPr lang="en-US" noProof="0" smtClean="0"/>
              <a:pPr/>
              <a:t>‹Nr.›</a:t>
            </a:fld>
            <a:endParaRPr lang="en-US" noProof="0" dirty="0"/>
          </a:p>
        </p:txBody>
      </p:sp>
      <p:sp>
        <p:nvSpPr>
          <p:cNvPr id="15" name="PwCFirm"/>
          <p:cNvSpPr txBox="1"/>
          <p:nvPr userDrawn="1"/>
        </p:nvSpPr>
        <p:spPr>
          <a:xfrm>
            <a:off x="185574" y="6516551"/>
            <a:ext cx="2928957" cy="169277"/>
          </a:xfrm>
          <a:prstGeom prst="rect">
            <a:avLst/>
          </a:prstGeom>
          <a:noFill/>
        </p:spPr>
        <p:txBody>
          <a:bodyPr vert="horz" wrap="square" lIns="0" tIns="0" rIns="0" bIns="0" rtlCol="0">
            <a:spAutoFit/>
          </a:bodyPr>
          <a:lstStyle/>
          <a:p>
            <a:pPr>
              <a:lnSpc>
                <a:spcPct val="100000"/>
              </a:lnSpc>
              <a:spcBef>
                <a:spcPct val="0"/>
              </a:spcBef>
              <a:spcAft>
                <a:spcPct val="0"/>
              </a:spcAft>
            </a:pPr>
            <a:r>
              <a:rPr kumimoji="0" lang="en-US" sz="1100" b="0" i="0" u="none" baseline="0" noProof="0" dirty="0">
                <a:solidFill>
                  <a:schemeClr val="accent1"/>
                </a:solidFill>
                <a:effectLst/>
                <a:latin typeface="Arial"/>
              </a:rPr>
              <a:t>Ralf Hafner, Veit Wohlgemuth</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p>
        </p:txBody>
      </p:sp>
      <p:sp>
        <p:nvSpPr>
          <p:cNvPr id="3" name="Footer Placeholder 2"/>
          <p:cNvSpPr>
            <a:spLocks noGrp="1"/>
          </p:cNvSpPr>
          <p:nvPr>
            <p:ph type="ftr" sz="quarter" idx="10"/>
          </p:nvPr>
        </p:nvSpPr>
        <p:spPr/>
        <p:txBody>
          <a:bodyPr/>
          <a:lstStyle>
            <a:lvl1pPr>
              <a:defRPr/>
            </a:lvl1pPr>
          </a:lstStyle>
          <a:p>
            <a:r>
              <a:rPr lang="de-DE" noProof="0" dirty="0"/>
              <a:t>Corporate Valuation</a:t>
            </a:r>
            <a:endParaRPr lang="en-US" noProof="0" dirty="0"/>
          </a:p>
        </p:txBody>
      </p:sp>
      <p:sp>
        <p:nvSpPr>
          <p:cNvPr id="4" name="Date Placeholder 3"/>
          <p:cNvSpPr>
            <a:spLocks noGrp="1"/>
          </p:cNvSpPr>
          <p:nvPr>
            <p:ph type="dt" sz="half" idx="11"/>
          </p:nvPr>
        </p:nvSpPr>
        <p:spPr/>
        <p:txBody>
          <a:bodyPr/>
          <a:lstStyle/>
          <a:p>
            <a:r>
              <a:rPr lang="en-US" noProof="0" dirty="0"/>
              <a:t>Course Slides</a:t>
            </a:r>
          </a:p>
        </p:txBody>
      </p:sp>
      <p:sp>
        <p:nvSpPr>
          <p:cNvPr id="5" name="Slide Number Placeholder 4"/>
          <p:cNvSpPr>
            <a:spLocks noGrp="1"/>
          </p:cNvSpPr>
          <p:nvPr>
            <p:ph type="sldNum" sz="quarter" idx="12"/>
          </p:nvPr>
        </p:nvSpPr>
        <p:spPr/>
        <p:txBody>
          <a:bodyPr/>
          <a:lstStyle/>
          <a:p>
            <a:fld id="{7937A420-EB0F-4350-9107-8179180E1145}" type="slidenum">
              <a:rPr lang="en-US" noProof="0" smtClean="0"/>
              <a:pPr/>
              <a:t>‹Nr.›</a:t>
            </a:fld>
            <a:endParaRPr lang="en-US" noProof="0"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80000" y="621100"/>
            <a:ext cx="8780400" cy="756000"/>
          </a:xfrm>
          <a:prstGeom prst="rect">
            <a:avLst/>
          </a:prstGeom>
        </p:spPr>
        <p:txBody>
          <a:bodyPr vert="horz" lIns="0" tIns="0" rIns="0" bIns="0" rtlCol="0" anchor="t" anchorCtr="0">
            <a:noAutofit/>
          </a:bodyPr>
          <a:lstStyle/>
          <a:p>
            <a:endParaRPr lang="en-US" noProof="0" dirty="0"/>
          </a:p>
        </p:txBody>
      </p:sp>
      <p:sp>
        <p:nvSpPr>
          <p:cNvPr id="3" name="Textplatzhalter 2"/>
          <p:cNvSpPr>
            <a:spLocks noGrp="1"/>
          </p:cNvSpPr>
          <p:nvPr>
            <p:ph type="body" idx="1"/>
          </p:nvPr>
        </p:nvSpPr>
        <p:spPr>
          <a:xfrm>
            <a:off x="180000" y="1778399"/>
            <a:ext cx="8780400" cy="43223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Fußzeilenplatzhalter 4"/>
          <p:cNvSpPr>
            <a:spLocks noGrp="1"/>
          </p:cNvSpPr>
          <p:nvPr>
            <p:ph type="ftr" sz="quarter" idx="3"/>
          </p:nvPr>
        </p:nvSpPr>
        <p:spPr>
          <a:xfrm>
            <a:off x="185574" y="6366618"/>
            <a:ext cx="6243814" cy="159411"/>
          </a:xfrm>
          <a:prstGeom prst="rect">
            <a:avLst/>
          </a:prstGeom>
        </p:spPr>
        <p:txBody>
          <a:bodyPr vert="horz" lIns="0" tIns="0" rIns="0" bIns="0" rtlCol="0" anchor="t" anchorCtr="0"/>
          <a:lstStyle>
            <a:lvl1pPr algn="l">
              <a:defRPr sz="1100">
                <a:solidFill>
                  <a:schemeClr val="accent1"/>
                </a:solidFill>
              </a:defRPr>
            </a:lvl1pPr>
          </a:lstStyle>
          <a:p>
            <a:r>
              <a:rPr lang="de-DE" noProof="0" dirty="0"/>
              <a:t>Corporate Valuation</a:t>
            </a:r>
            <a:endParaRPr lang="en-US" noProof="0" dirty="0"/>
          </a:p>
        </p:txBody>
      </p:sp>
      <p:sp>
        <p:nvSpPr>
          <p:cNvPr id="11" name="Datumsplatzhalter 3"/>
          <p:cNvSpPr>
            <a:spLocks noGrp="1"/>
          </p:cNvSpPr>
          <p:nvPr>
            <p:ph type="dt" sz="half" idx="2"/>
          </p:nvPr>
        </p:nvSpPr>
        <p:spPr>
          <a:xfrm>
            <a:off x="6804664" y="6366618"/>
            <a:ext cx="2133600" cy="170916"/>
          </a:xfrm>
          <a:prstGeom prst="rect">
            <a:avLst/>
          </a:prstGeom>
        </p:spPr>
        <p:txBody>
          <a:bodyPr vert="horz" lIns="0" tIns="0" rIns="0" bIns="0" rtlCol="0" anchor="t" anchorCtr="0"/>
          <a:lstStyle>
            <a:lvl1pPr algn="r">
              <a:defRPr sz="1100">
                <a:solidFill>
                  <a:schemeClr val="accent1"/>
                </a:solidFill>
              </a:defRPr>
            </a:lvl1pPr>
          </a:lstStyle>
          <a:p>
            <a:r>
              <a:rPr lang="en-US" noProof="0" dirty="0"/>
              <a:t>Course Slides</a:t>
            </a:r>
          </a:p>
        </p:txBody>
      </p:sp>
      <p:sp>
        <p:nvSpPr>
          <p:cNvPr id="12" name="Foliennummernplatzhalter 5"/>
          <p:cNvSpPr>
            <a:spLocks noGrp="1"/>
          </p:cNvSpPr>
          <p:nvPr>
            <p:ph type="sldNum" sz="quarter" idx="4"/>
          </p:nvPr>
        </p:nvSpPr>
        <p:spPr>
          <a:xfrm>
            <a:off x="6804664" y="6526472"/>
            <a:ext cx="2133600" cy="150811"/>
          </a:xfrm>
          <a:prstGeom prst="rect">
            <a:avLst/>
          </a:prstGeom>
        </p:spPr>
        <p:txBody>
          <a:bodyPr vert="horz" lIns="0" tIns="0" rIns="0" bIns="0" rtlCol="0" anchor="ctr"/>
          <a:lstStyle>
            <a:lvl1pPr algn="r">
              <a:defRPr sz="1100">
                <a:solidFill>
                  <a:schemeClr val="accent1"/>
                </a:solidFill>
              </a:defRPr>
            </a:lvl1pPr>
          </a:lstStyle>
          <a:p>
            <a:fld id="{7937A420-EB0F-4350-9107-8179180E1145}" type="slidenum">
              <a:rPr lang="en-US" noProof="0" smtClean="0"/>
              <a:pPr/>
              <a:t>‹Nr.›</a:t>
            </a:fld>
            <a:endParaRPr lang="en-US" noProof="0"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hf hdr="0"/>
  <p:txStyles>
    <p:titleStyle>
      <a:lvl1pPr algn="l" defTabSz="914400" rtl="0" eaLnBrk="1" latinLnBrk="0" hangingPunct="1">
        <a:spcBef>
          <a:spcPct val="0"/>
        </a:spcBef>
        <a:buNone/>
        <a:defRPr sz="2400" kern="1200">
          <a:solidFill>
            <a:schemeClr val="tx2"/>
          </a:solidFill>
          <a:latin typeface="+mj-lt"/>
          <a:ea typeface="+mj-ea"/>
          <a:cs typeface="+mj-cs"/>
        </a:defRPr>
      </a:lvl1pPr>
    </p:titleStyle>
    <p:bodyStyle>
      <a:lvl1pPr marL="0" indent="0" algn="l" defTabSz="914400" rtl="0" eaLnBrk="1" latinLnBrk="0" hangingPunct="1">
        <a:spcBef>
          <a:spcPts val="0"/>
        </a:spcBef>
        <a:buFont typeface="Arial" pitchFamily="34" charset="0"/>
        <a:buNone/>
        <a:defRPr sz="2000" kern="1200">
          <a:solidFill>
            <a:schemeClr val="accent1"/>
          </a:solidFill>
          <a:latin typeface="+mn-lt"/>
          <a:ea typeface="+mn-ea"/>
          <a:cs typeface="+mn-cs"/>
        </a:defRPr>
      </a:lvl1pPr>
      <a:lvl2pPr marL="180000" indent="-180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2pPr>
      <a:lvl3pPr marL="396000" indent="-216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3pPr>
      <a:lvl4pPr marL="612000" indent="-180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4pPr>
      <a:lvl5pPr marL="900000" indent="-216000" algn="l" defTabSz="914400" rtl="0" eaLnBrk="1" latinLnBrk="0" hangingPunct="1">
        <a:lnSpc>
          <a:spcPct val="100000"/>
        </a:lnSpc>
        <a:spcBef>
          <a:spcPts val="1000"/>
        </a:spcBef>
        <a:buFont typeface="Arial" pitchFamily="34" charset="0"/>
        <a:buChar char="−"/>
        <a:defRPr sz="2000" kern="1200">
          <a:solidFill>
            <a:schemeClr val="accent1"/>
          </a:solidFill>
          <a:latin typeface="+mn-lt"/>
          <a:ea typeface="+mn-ea"/>
          <a:cs typeface="+mn-cs"/>
        </a:defRPr>
      </a:lvl5pPr>
      <a:lvl6pPr marL="1076325"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6pPr>
      <a:lvl7pPr marL="1257300"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7pPr>
      <a:lvl8pPr marL="1438275"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8pPr>
      <a:lvl9pPr marL="1619250" indent="-180975" algn="l" defTabSz="914400" rtl="0" eaLnBrk="1" latinLnBrk="0" hangingPunct="1">
        <a:spcBef>
          <a:spcPct val="20000"/>
        </a:spcBef>
        <a:buFont typeface="Arial" pitchFamily="34" charset="0"/>
        <a:buChar char="−"/>
        <a:defRPr sz="2000" kern="1200">
          <a:solidFill>
            <a:schemeClr val="accent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hyperlink" Target="http://people.stern.nyu.edu/adamodar/New_Home_Page/datafile/ratings.html" TargetMode="External"/><Relationship Id="rId2" Type="http://schemas.openxmlformats.org/officeDocument/2006/relationships/notesSlide" Target="../notesSlides/notesSlide101.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10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5.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106.xml.rels><?xml version="1.0" encoding="UTF-8" standalone="yes"?>
<Relationships xmlns="http://schemas.openxmlformats.org/package/2006/relationships"><Relationship Id="rId3" Type="http://schemas.openxmlformats.org/officeDocument/2006/relationships/hyperlink" Target="http://pwc-tools.de/kapitalkosten/kapitalmarktdaten-handel-konsumgueter/" TargetMode="External"/><Relationship Id="rId2" Type="http://schemas.openxmlformats.org/officeDocument/2006/relationships/notesSlide" Target="../notesSlides/notesSlide106.xml"/><Relationship Id="rId1" Type="http://schemas.openxmlformats.org/officeDocument/2006/relationships/slideLayout" Target="../slideLayouts/slideLayout8.xml"/><Relationship Id="rId5" Type="http://schemas.openxmlformats.org/officeDocument/2006/relationships/image" Target="../media/image47.png"/><Relationship Id="rId4" Type="http://schemas.openxmlformats.org/officeDocument/2006/relationships/hyperlink" Target="http://people.stern.nyu.edu/adamodar/New_Home_Page/webcasteqfall16.htm" TargetMode="External"/></Relationships>
</file>

<file path=ppt/slides/_rels/slide10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470.png"/><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3.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1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4.xml"/><Relationship Id="rId1" Type="http://schemas.openxmlformats.org/officeDocument/2006/relationships/slideLayout" Target="../slideLayouts/slideLayout4.xml"/><Relationship Id="rId5" Type="http://schemas.openxmlformats.org/officeDocument/2006/relationships/image" Target="../media/image58.png"/><Relationship Id="rId4" Type="http://schemas.openxmlformats.org/officeDocument/2006/relationships/image" Target="../media/image57.png"/></Relationships>
</file>

<file path=ppt/slides/_rels/slide1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5.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7.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680.pn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690.pn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6.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1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760.png"/><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2.xml"/><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16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3.xml"/><Relationship Id="rId1" Type="http://schemas.openxmlformats.org/officeDocument/2006/relationships/slideLayout" Target="../slideLayouts/slideLayout4.xml"/><Relationship Id="rId4" Type="http://schemas.openxmlformats.org/officeDocument/2006/relationships/image" Target="../media/image82.pn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65.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78.xml"/><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3" Type="http://schemas.openxmlformats.org/officeDocument/2006/relationships/image" Target="../media/image870.png"/><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3" Type="http://schemas.openxmlformats.org/officeDocument/2006/relationships/image" Target="../media/image880.png"/><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18/10/relationships/comments" Target="../comments/modernComment_1FA_0.xm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moodle.htw-berlin.de/course/view.php?id=52140"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10.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20.xml"/><Relationship Id="rId1" Type="http://schemas.openxmlformats.org/officeDocument/2006/relationships/slideLayout" Target="../slideLayouts/slideLayout4.xml"/><Relationship Id="rId5" Type="http://schemas.openxmlformats.org/officeDocument/2006/relationships/image" Target="../media/image98.png"/><Relationship Id="rId4" Type="http://schemas.openxmlformats.org/officeDocument/2006/relationships/image" Target="../media/image97.png"/></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26.xml"/><Relationship Id="rId1" Type="http://schemas.openxmlformats.org/officeDocument/2006/relationships/slideLayout" Target="../slideLayouts/slideLayout4.xml"/><Relationship Id="rId4" Type="http://schemas.openxmlformats.org/officeDocument/2006/relationships/image" Target="../media/image100.png"/></Relationships>
</file>

<file path=ppt/slides/_rels/slide227.xml.rels><?xml version="1.0" encoding="UTF-8" standalone="yes"?>
<Relationships xmlns="http://schemas.openxmlformats.org/package/2006/relationships"><Relationship Id="rId3" Type="http://schemas.openxmlformats.org/officeDocument/2006/relationships/hyperlink" Target="https://www.henkel.com/resource/blob/1153204/26adc3cf774202cf1f6964e550f5d54b/data/2020-information-on-shares.pdf" TargetMode="External"/><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229.xml"/><Relationship Id="rId1" Type="http://schemas.openxmlformats.org/officeDocument/2006/relationships/slideLayout" Target="../slideLayouts/slideLayout4.xml"/><Relationship Id="rId4" Type="http://schemas.openxmlformats.org/officeDocument/2006/relationships/image" Target="../media/image10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33.xml"/><Relationship Id="rId1" Type="http://schemas.openxmlformats.org/officeDocument/2006/relationships/slideLayout" Target="../slideLayouts/slideLayout4.xml"/><Relationship Id="rId4" Type="http://schemas.openxmlformats.org/officeDocument/2006/relationships/image" Target="../media/image104.png"/></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3" Type="http://schemas.openxmlformats.org/officeDocument/2006/relationships/hyperlink" Target="http://people.stern.nyu.edu/adamodar/New_Home_Page/spreadsh.htm" TargetMode="External"/><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37.xml"/><Relationship Id="rId1" Type="http://schemas.openxmlformats.org/officeDocument/2006/relationships/slideLayout" Target="../slideLayouts/slideLayout4.xml"/><Relationship Id="rId4" Type="http://schemas.openxmlformats.org/officeDocument/2006/relationships/image" Target="../media/image106.png"/></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45.xml"/><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51.xml"/><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70.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83.xml"/><Relationship Id="rId1" Type="http://schemas.openxmlformats.org/officeDocument/2006/relationships/slideLayout" Target="../slideLayouts/slideLayout4.xml"/><Relationship Id="rId4" Type="http://schemas.openxmlformats.org/officeDocument/2006/relationships/image" Target="../media/image120.png"/></Relationships>
</file>

<file path=ppt/slides/_rels/slide28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4.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mailto:ralf.hafner@htw-berlin.de)"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http://www.henkel.com/company" TargetMode="External"/><Relationship Id="rId7"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hyperlink" Target="http://www.henkel.com/company/milestones-and-achievements/history" TargetMode="External"/><Relationship Id="rId5" Type="http://schemas.openxmlformats.org/officeDocument/2006/relationships/hyperlink" Target="https://www.google.com/finance/quote/HEN3:ETR" TargetMode="External"/><Relationship Id="rId10" Type="http://schemas.openxmlformats.org/officeDocument/2006/relationships/image" Target="../media/image12.png"/><Relationship Id="rId4" Type="http://schemas.openxmlformats.org/officeDocument/2006/relationships/hyperlink" Target="http://www.henkel.com/investors-and-analysts/strategy-and-facts" TargetMode="External"/><Relationship Id="rId9" Type="http://schemas.openxmlformats.org/officeDocument/2006/relationships/image" Target="../media/image11.pn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s://www.henkel.com/company" TargetMode="External"/><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hyperlink" Target="http://www.henkel.com/brands-and-businesses"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mailto:ralf.hafner@htw-berlin.de"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mailto:ralf.hafner@htw-berlin.de"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hyperlink" Target="http://www.damodaran.com/" TargetMode="External"/><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78.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www.damodaran.com/"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https://www.bundesbank.de/resource/blob/650674/e13aa22e5f67d6a4bf6961d7c51db051/mL/urwpart-data.pdf" TargetMode="Externa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hyperlink" Target="http://www.ecb.europa.eu/stats/money/long/html/index.en.html" TargetMode="External"/><Relationship Id="rId2" Type="http://schemas.openxmlformats.org/officeDocument/2006/relationships/notesSlide" Target="../notesSlides/notesSlide81.xml"/><Relationship Id="rId1" Type="http://schemas.openxmlformats.org/officeDocument/2006/relationships/slideLayout" Target="../slideLayouts/slideLayout4.xml"/><Relationship Id="rId4" Type="http://schemas.openxmlformats.org/officeDocument/2006/relationships/hyperlink" Target="https://fred.stlouisfed.org/series/DGS10" TargetMode="External"/></Relationships>
</file>

<file path=ppt/slides/_rels/slide82.xml.rels><?xml version="1.0" encoding="UTF-8" standalone="yes"?>
<Relationships xmlns="http://schemas.openxmlformats.org/package/2006/relationships"><Relationship Id="rId3" Type="http://schemas.openxmlformats.org/officeDocument/2006/relationships/hyperlink" Target="https://kleeberg-valuation.de/aktuell/basiszinssatz/" TargetMode="External"/><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hyperlink" Target="http://people.stern.nyu.edu/adamodar/New_Home_Page/datafile/histretSP.html" TargetMode="External"/><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hyperlink" Target="http://www.market-risk-premia.com/market-risk-premia.html" TargetMode="External"/><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hyperlink" Target="http://www.stat.ucla.edu/~nchristo/statistics_c183_c283/blume_betas.pdf" TargetMode="External"/><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hyperlink" Target="http://people.stern.nyu.edu/adamodar/New_Home_Page/datafile/Betas.html" TargetMode="External"/><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340.png"/><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sz="quarter" idx="1"/>
          </p:nvPr>
        </p:nvSpPr>
        <p:spPr>
          <a:xfrm>
            <a:off x="180000" y="2971800"/>
            <a:ext cx="8780400" cy="3352800"/>
          </a:xfrm>
        </p:spPr>
        <p:txBody>
          <a:bodyPr/>
          <a:lstStyle/>
          <a:p>
            <a:r>
              <a:rPr lang="en-US" sz="1800" dirty="0">
                <a:solidFill>
                  <a:srgbClr val="00A700"/>
                </a:solidFill>
                <a:latin typeface="Verdana"/>
              </a:rPr>
              <a:t>			 International Business – Master</a:t>
            </a:r>
          </a:p>
          <a:p>
            <a:endParaRPr lang="en-US" sz="1800" dirty="0">
              <a:latin typeface="Verdana"/>
            </a:endParaRPr>
          </a:p>
          <a:p>
            <a:endParaRPr lang="en-US" sz="1800" dirty="0">
              <a:latin typeface="Verdana"/>
            </a:endParaRPr>
          </a:p>
          <a:p>
            <a:r>
              <a:rPr lang="en-US" sz="3600" dirty="0"/>
              <a:t>Corporate Valuation Course Slides</a:t>
            </a:r>
            <a:endParaRPr lang="en-US" sz="3200" dirty="0"/>
          </a:p>
          <a:p>
            <a:endParaRPr lang="en-US" sz="2000" dirty="0"/>
          </a:p>
          <a:p>
            <a:endParaRPr lang="en-US" sz="2000" dirty="0"/>
          </a:p>
          <a:p>
            <a:endParaRPr lang="en-US" sz="2000" dirty="0"/>
          </a:p>
          <a:p>
            <a:r>
              <a:rPr lang="en-US" sz="2000" dirty="0"/>
              <a:t>Prof. Dr. Ralf Hafner, Prof. Dr. Veit Wohlgemuth</a:t>
            </a:r>
          </a:p>
        </p:txBody>
      </p:sp>
      <p:pic>
        <p:nvPicPr>
          <p:cNvPr id="4" name="Bild 3" descr="Bildschirmfoto 2013-01-11 um 18.21.51.png"/>
          <p:cNvPicPr>
            <a:picLocks noChangeAspect="1"/>
          </p:cNvPicPr>
          <p:nvPr/>
        </p:nvPicPr>
        <p:blipFill>
          <a:blip r:embed="rId3"/>
          <a:stretch>
            <a:fillRect/>
          </a:stretch>
        </p:blipFill>
        <p:spPr>
          <a:xfrm>
            <a:off x="152400" y="1295400"/>
            <a:ext cx="6477000" cy="1535161"/>
          </a:xfrm>
          <a:prstGeom prst="rect">
            <a:avLst/>
          </a:prstGeom>
        </p:spPr>
      </p:pic>
      <p:pic>
        <p:nvPicPr>
          <p:cNvPr id="6" name="Bild 5" descr="Bildschirmfoto 2013-01-11 um 18.26.22.png"/>
          <p:cNvPicPr>
            <a:picLocks noChangeAspect="1"/>
          </p:cNvPicPr>
          <p:nvPr/>
        </p:nvPicPr>
        <p:blipFill>
          <a:blip r:embed="rId4"/>
          <a:stretch>
            <a:fillRect/>
          </a:stretch>
        </p:blipFill>
        <p:spPr>
          <a:xfrm>
            <a:off x="6934200" y="1219200"/>
            <a:ext cx="1513702" cy="152400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nhaltsplatzhalter 8"/>
          <p:cNvGraphicFramePr>
            <a:graphicFrameLocks noGrp="1"/>
          </p:cNvGraphicFramePr>
          <p:nvPr>
            <p:ph sz="quarter" idx="17"/>
            <p:extLst>
              <p:ext uri="{D42A27DB-BD31-4B8C-83A1-F6EECF244321}">
                <p14:modId xmlns:p14="http://schemas.microsoft.com/office/powerpoint/2010/main" val="1019810225"/>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el 2"/>
          <p:cNvSpPr>
            <a:spLocks noGrp="1"/>
          </p:cNvSpPr>
          <p:nvPr>
            <p:ph type="title"/>
          </p:nvPr>
        </p:nvSpPr>
        <p:spPr/>
        <p:txBody>
          <a:bodyPr/>
          <a:lstStyle/>
          <a:p>
            <a:r>
              <a:rPr lang="en-US" dirty="0"/>
              <a:t>1	Introduction</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a:t>
            </a:fld>
            <a:endParaRPr lang="en-US" noProof="0" dirty="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need a current long-term rate. What would be the pre-tax cost of debt if we had to refinance the entire debt of the company today? Historical interest rates are not relevant. Due to the long-term character of corporate valuation, the long-term rate is what we look for. </a:t>
            </a:r>
          </a:p>
          <a:p>
            <a:pPr marL="180000" indent="-180000">
              <a:spcBef>
                <a:spcPts val="1000"/>
              </a:spcBef>
              <a:buFont typeface="Arial" charset="0"/>
              <a:buChar char="•"/>
            </a:pPr>
            <a:r>
              <a:rPr lang="en-US" dirty="0"/>
              <a:t>As an insider or as an adviser with access to management, you will know this rate. As an outsider you have to estimate this rate.</a:t>
            </a:r>
          </a:p>
          <a:p>
            <a:pPr marL="180000" indent="-180000">
              <a:spcBef>
                <a:spcPts val="1000"/>
              </a:spcBef>
              <a:buFont typeface="Arial" charset="0"/>
              <a:buChar char="•"/>
            </a:pPr>
            <a:r>
              <a:rPr lang="en-US" dirty="0"/>
              <a:t>The easiest way to estimate is when the company has a long-term bond with a maturity of ideally 10 years outstanding that is quoted on an exchange. Just look up the yield to maturity.</a:t>
            </a:r>
          </a:p>
          <a:p>
            <a:pPr marL="180000" indent="-180000">
              <a:spcBef>
                <a:spcPts val="1000"/>
              </a:spcBef>
              <a:buFont typeface="Arial" charset="0"/>
              <a:buChar char="•"/>
            </a:pPr>
            <a:r>
              <a:rPr lang="en-US" dirty="0"/>
              <a:t>Option 2: If the company has a rating, look up the typical spread for corporate bonds with this rating. Option 3: If the company is not rated, calculate a synthetic rating based on the interest coverage ratio (EBIT/Interest Expense).</a:t>
            </a:r>
          </a:p>
          <a:p>
            <a:endParaRPr lang="en-US" dirty="0"/>
          </a:p>
        </p:txBody>
      </p:sp>
      <p:sp>
        <p:nvSpPr>
          <p:cNvPr id="3" name="Titel 2"/>
          <p:cNvSpPr>
            <a:spLocks noGrp="1"/>
          </p:cNvSpPr>
          <p:nvPr>
            <p:ph type="title"/>
          </p:nvPr>
        </p:nvSpPr>
        <p:spPr/>
        <p:txBody>
          <a:bodyPr/>
          <a:lstStyle/>
          <a:p>
            <a:r>
              <a:rPr lang="en-US" dirty="0"/>
              <a:t>Cost of Debt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100</a:t>
            </a:fld>
            <a:endParaRPr lang="en-US" noProof="0" dirty="0"/>
          </a:p>
        </p:txBody>
      </p:sp>
    </p:spTree>
    <p:extLst>
      <p:ext uri="{BB962C8B-B14F-4D97-AF65-F5344CB8AC3E}">
        <p14:creationId xmlns:p14="http://schemas.microsoft.com/office/powerpoint/2010/main" val="933237904"/>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Ratings, Interest Coverage Ratios and Default Spreads – Data from Damodaran‘s Website </a:t>
            </a:r>
            <a:r>
              <a:rPr lang="en-US" sz="1000" dirty="0"/>
              <a:t>(</a:t>
            </a:r>
            <a:r>
              <a:rPr lang="en-US" sz="1000" dirty="0">
                <a:hlinkClick r:id="rId3"/>
              </a:rPr>
              <a:t>http://people.stern.nyu.edu/adamodar/New_Home_Page/datafile/ratings.html</a:t>
            </a:r>
            <a:r>
              <a:rPr lang="en-US" sz="1000" dirty="0"/>
              <a: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101</a:t>
            </a:fld>
            <a:endParaRPr lang="en-US" noProof="0" dirty="0"/>
          </a:p>
        </p:txBody>
      </p:sp>
      <p:pic>
        <p:nvPicPr>
          <p:cNvPr id="11" name="Picture 10">
            <a:extLst>
              <a:ext uri="{FF2B5EF4-FFF2-40B4-BE49-F238E27FC236}">
                <a16:creationId xmlns:a16="http://schemas.microsoft.com/office/drawing/2014/main" id="{09748AF6-BE5A-B743-851F-2AA7B11924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1628800"/>
            <a:ext cx="3672408" cy="4768530"/>
          </a:xfrm>
          <a:prstGeom prst="rect">
            <a:avLst/>
          </a:prstGeom>
        </p:spPr>
      </p:pic>
      <p:pic>
        <p:nvPicPr>
          <p:cNvPr id="13" name="Picture 12">
            <a:extLst>
              <a:ext uri="{FF2B5EF4-FFF2-40B4-BE49-F238E27FC236}">
                <a16:creationId xmlns:a16="http://schemas.microsoft.com/office/drawing/2014/main" id="{1C8BEF85-3B25-F447-8ED9-D433053401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7906" y="2394132"/>
            <a:ext cx="3670259" cy="4003198"/>
          </a:xfrm>
          <a:prstGeom prst="rect">
            <a:avLst/>
          </a:prstGeom>
        </p:spPr>
      </p:pic>
    </p:spTree>
    <p:extLst>
      <p:ext uri="{BB962C8B-B14F-4D97-AF65-F5344CB8AC3E}">
        <p14:creationId xmlns:p14="http://schemas.microsoft.com/office/powerpoint/2010/main" val="2127337327"/>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Interest on debt reduces the tax base of the company, i.e., leads to lower taxes. This must be reflected in the rate </a:t>
                </a:r>
                <a:r>
                  <a:rPr lang="mr-IN" dirty="0"/>
                  <a:t>–</a:t>
                </a:r>
                <a:r>
                  <a:rPr lang="en-US" dirty="0"/>
                  <a:t> the after-tax cost of debt are relevant (pre-tax cost of debt multiplied by 1 minus the marginal tax rate). </a:t>
                </a:r>
              </a:p>
              <a:p>
                <a:pPr marL="180000" indent="-180000">
                  <a:spcBef>
                    <a:spcPts val="1000"/>
                  </a:spcBef>
                  <a:buFont typeface="Arial" charset="0"/>
                  <a:buChar char="•"/>
                </a:pPr>
                <a:r>
                  <a:rPr lang="en-US" dirty="0"/>
                  <a:t>Special tax regulations should be taken into consideration. In Germany for example, only 75% of the interest expense is deductible for trade tax (Gewerbesteuer) purposes, leading to a rate of 27.2% compared to the normal marginal tax rate of about 31% in Germany.</a:t>
                </a:r>
              </a:p>
              <a:p>
                <a:pPr marL="180000" indent="-180000">
                  <a:spcBef>
                    <a:spcPts val="1000"/>
                  </a:spcBef>
                  <a:buFont typeface="Arial" charset="0"/>
                  <a:buChar char="•"/>
                </a:pPr>
                <a:r>
                  <a:rPr lang="en-US" dirty="0"/>
                  <a:t>So finally we arrive at the company’s weighted average cost of capital (WACC):</a:t>
                </a:r>
              </a:p>
              <a:p>
                <a:pPr>
                  <a:spcBef>
                    <a:spcPts val="1000"/>
                  </a:spcBef>
                </a:pPr>
                <a14:m>
                  <m:oMathPara xmlns:m="http://schemas.openxmlformats.org/officeDocument/2006/math">
                    <m:oMathParaPr>
                      <m:jc m:val="centerGroup"/>
                    </m:oMathParaPr>
                    <m:oMath xmlns:m="http://schemas.openxmlformats.org/officeDocument/2006/math">
                      <m:r>
                        <a:rPr lang="de-DE" i="1">
                          <a:latin typeface="Cambria Math" charset="0"/>
                        </a:rPr>
                        <m:t>𝑊𝐴𝐶𝐶</m:t>
                      </m:r>
                      <m:r>
                        <a:rPr lang="de-DE" i="1">
                          <a:latin typeface="Cambria Math" charset="0"/>
                        </a:rPr>
                        <m:t> = </m:t>
                      </m:r>
                      <m:r>
                        <a:rPr lang="de-DE" b="0" i="1" smtClean="0">
                          <a:latin typeface="Cambria Math" charset="0"/>
                        </a:rPr>
                        <m:t>𝐶𝑜𝑠𝑡</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r>
                        <a:rPr lang="de-DE" b="0" i="1" smtClean="0">
                          <a:latin typeface="Cambria Math" charset="0"/>
                        </a:rPr>
                        <m:t> × </m:t>
                      </m:r>
                      <m:f>
                        <m:fPr>
                          <m:ctrlPr>
                            <a:rPr lang="de-DE" i="1">
                              <a:latin typeface="Cambria Math" panose="02040503050406030204" pitchFamily="18" charset="0"/>
                              <a:ea typeface="Cambria Math" charset="0"/>
                              <a:cs typeface="Cambria Math" charset="0"/>
                            </a:rPr>
                          </m:ctrlPr>
                        </m:fPr>
                        <m:num>
                          <m:r>
                            <a:rPr lang="de-DE" i="1">
                              <a:latin typeface="Cambria Math" charset="0"/>
                              <a:ea typeface="Cambria Math" charset="0"/>
                              <a:cs typeface="Cambria Math" charset="0"/>
                            </a:rPr>
                            <m:t>𝐸</m:t>
                          </m:r>
                        </m:num>
                        <m:den>
                          <m:r>
                            <a:rPr lang="de-DE" i="1">
                              <a:latin typeface="Cambria Math" charset="0"/>
                              <a:ea typeface="Cambria Math" charset="0"/>
                              <a:cs typeface="Cambria Math" charset="0"/>
                            </a:rPr>
                            <m:t>𝐸</m:t>
                          </m:r>
                          <m:r>
                            <a:rPr lang="de-DE" i="1">
                              <a:latin typeface="Cambria Math" charset="0"/>
                              <a:ea typeface="Cambria Math" charset="0"/>
                              <a:cs typeface="Cambria Math" charset="0"/>
                            </a:rPr>
                            <m:t>+</m:t>
                          </m:r>
                          <m:r>
                            <a:rPr lang="de-DE" i="1">
                              <a:latin typeface="Cambria Math" charset="0"/>
                              <a:ea typeface="Cambria Math" charset="0"/>
                              <a:cs typeface="Cambria Math" charset="0"/>
                            </a:rPr>
                            <m:t>𝐷</m:t>
                          </m:r>
                        </m:den>
                      </m:f>
                      <m:r>
                        <a:rPr lang="de-DE" i="1">
                          <a:latin typeface="Cambria Math" charset="0"/>
                          <a:ea typeface="Cambria Math" charset="0"/>
                          <a:cs typeface="Cambria Math" charset="0"/>
                        </a:rPr>
                        <m:t> + </m:t>
                      </m:r>
                      <m:r>
                        <a:rPr lang="de-DE" b="0" i="1" smtClean="0">
                          <a:latin typeface="Cambria Math" charset="0"/>
                          <a:ea typeface="Cambria Math" charset="0"/>
                          <a:cs typeface="Cambria Math" charset="0"/>
                        </a:rPr>
                        <m:t>𝐴𝑓𝑡𝑒𝑟</m:t>
                      </m:r>
                      <m:r>
                        <m:rPr>
                          <m:nor/>
                        </m:rPr>
                        <a:rPr lang="de-DE" b="0" i="0" smtClean="0">
                          <a:latin typeface="Cambria Math" charset="0"/>
                          <a:ea typeface="Cambria Math" charset="0"/>
                          <a:cs typeface="Cambria Math" charset="0"/>
                        </a:rPr>
                        <m:t>−</m:t>
                      </m:r>
                      <m:r>
                        <a:rPr lang="de-DE" b="0" i="1" smtClean="0">
                          <a:latin typeface="Cambria Math" charset="0"/>
                          <a:ea typeface="Cambria Math" charset="0"/>
                          <a:cs typeface="Cambria Math" charset="0"/>
                        </a:rPr>
                        <m:t>𝑇𝑎𝑥</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𝐶𝑜𝑠𝑡</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𝑜𝑓</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𝐷𝑒𝑏𝑡</m:t>
                      </m:r>
                      <m:r>
                        <a:rPr lang="de-DE" b="0" i="1" smtClean="0">
                          <a:latin typeface="Cambria Math" charset="0"/>
                          <a:ea typeface="Cambria Math" charset="0"/>
                          <a:cs typeface="Cambria Math" charset="0"/>
                        </a:rPr>
                        <m:t> × </m:t>
                      </m:r>
                      <m:f>
                        <m:fPr>
                          <m:ctrlPr>
                            <a:rPr lang="de-DE" i="1">
                              <a:latin typeface="Cambria Math" panose="02040503050406030204" pitchFamily="18" charset="0"/>
                              <a:ea typeface="Cambria Math" charset="0"/>
                              <a:cs typeface="Cambria Math" charset="0"/>
                            </a:rPr>
                          </m:ctrlPr>
                        </m:fPr>
                        <m:num>
                          <m:r>
                            <a:rPr lang="de-DE" i="1">
                              <a:latin typeface="Cambria Math" charset="0"/>
                              <a:ea typeface="Cambria Math" charset="0"/>
                              <a:cs typeface="Cambria Math" charset="0"/>
                            </a:rPr>
                            <m:t>𝐷</m:t>
                          </m:r>
                        </m:num>
                        <m:den>
                          <m:r>
                            <a:rPr lang="de-DE" i="1">
                              <a:latin typeface="Cambria Math" charset="0"/>
                              <a:ea typeface="Cambria Math" charset="0"/>
                              <a:cs typeface="Cambria Math" charset="0"/>
                            </a:rPr>
                            <m:t>𝐷</m:t>
                          </m:r>
                          <m:r>
                            <a:rPr lang="de-DE" i="1">
                              <a:latin typeface="Cambria Math" charset="0"/>
                              <a:ea typeface="Cambria Math" charset="0"/>
                              <a:cs typeface="Cambria Math" charset="0"/>
                            </a:rPr>
                            <m:t>+</m:t>
                          </m:r>
                          <m:r>
                            <a:rPr lang="de-DE" i="1">
                              <a:latin typeface="Cambria Math" charset="0"/>
                              <a:ea typeface="Cambria Math" charset="0"/>
                              <a:cs typeface="Cambria Math" charset="0"/>
                            </a:rPr>
                            <m:t>𝐸</m:t>
                          </m:r>
                        </m:den>
                      </m:f>
                      <m:r>
                        <a:rPr lang="de-DE" i="1">
                          <a:latin typeface="Cambria Math" charset="0"/>
                        </a:rPr>
                        <m:t> </m:t>
                      </m:r>
                    </m:oMath>
                  </m:oMathPara>
                </a14:m>
                <a:endParaRPr lang="de-DE" dirty="0"/>
              </a:p>
              <a:p>
                <a:pPr marL="180000" indent="-180000">
                  <a:spcBef>
                    <a:spcPts val="1000"/>
                  </a:spcBef>
                  <a:buFont typeface="Arial" charset="0"/>
                  <a:buChar char="•"/>
                </a:pPr>
                <a:endParaRPr lang="en-US"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After-Tax Cost of Debt, Cost of Equity and WACC</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102</a:t>
            </a:fld>
            <a:endParaRPr lang="en-US" noProof="0" dirty="0"/>
          </a:p>
        </p:txBody>
      </p:sp>
    </p:spTree>
    <p:extLst>
      <p:ext uri="{BB962C8B-B14F-4D97-AF65-F5344CB8AC3E}">
        <p14:creationId xmlns:p14="http://schemas.microsoft.com/office/powerpoint/2010/main" val="1212500917"/>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Henkel has bonds outstanding. The ones with the longest remaining time to maturity (2025) are not quoted, most of the others are in different currencies. Bottom line, this does not help us here </a:t>
            </a:r>
            <a:r>
              <a:rPr lang="mr-IN" dirty="0"/>
              <a:t>–</a:t>
            </a:r>
            <a:r>
              <a:rPr lang="en-US" dirty="0"/>
              <a:t> it’s too far off a 10 year euro bond yield. </a:t>
            </a:r>
          </a:p>
          <a:p>
            <a:pPr marL="180000" indent="-180000">
              <a:spcBef>
                <a:spcPts val="1000"/>
              </a:spcBef>
              <a:buFont typeface="Arial" charset="0"/>
              <a:buChar char="•"/>
            </a:pPr>
            <a:r>
              <a:rPr lang="en-US" dirty="0"/>
              <a:t>Henkel’s credit rating in June 2021 was A2/A. This would translate into a spread of 1.18% according to the table two pages before. At a risk-free rate of -0.25%, my estimate for Henkel’s pre-tax cost of debt would amount to 0.93%.</a:t>
            </a:r>
          </a:p>
          <a:p>
            <a:pPr marL="180000" indent="-180000">
              <a:spcBef>
                <a:spcPts val="1000"/>
              </a:spcBef>
              <a:buFont typeface="Arial" charset="0"/>
              <a:buChar char="•"/>
            </a:pPr>
            <a:r>
              <a:rPr lang="en-US" dirty="0"/>
              <a:t>If Henkel had no rating, the synthetic rating I would get would be an Aaa/AAA, leading to a spread of 0.69% and a pre-tax cost of debt of 0.44%.</a:t>
            </a:r>
          </a:p>
          <a:p>
            <a:endParaRPr lang="en-US" dirty="0"/>
          </a:p>
        </p:txBody>
      </p:sp>
      <p:sp>
        <p:nvSpPr>
          <p:cNvPr id="3" name="Titel 2"/>
          <p:cNvSpPr>
            <a:spLocks noGrp="1"/>
          </p:cNvSpPr>
          <p:nvPr>
            <p:ph type="title"/>
          </p:nvPr>
        </p:nvSpPr>
        <p:spPr/>
        <p:txBody>
          <a:bodyPr/>
          <a:lstStyle/>
          <a:p>
            <a:r>
              <a:rPr lang="en-US" dirty="0"/>
              <a:t>Application: Henkel‘s Cost of Debt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103</a:t>
            </a:fld>
            <a:endParaRPr lang="en-US" noProof="0" dirty="0"/>
          </a:p>
        </p:txBody>
      </p:sp>
    </p:spTree>
    <p:extLst>
      <p:ext uri="{BB962C8B-B14F-4D97-AF65-F5344CB8AC3E}">
        <p14:creationId xmlns:p14="http://schemas.microsoft.com/office/powerpoint/2010/main" val="120607825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after-tax cost of debt amounts to 0.6766%:</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𝐴𝑓𝑡𝑒𝑟</m:t>
                      </m:r>
                      <m:r>
                        <m:rPr>
                          <m:nor/>
                        </m:rPr>
                        <a:rPr lang="de-DE" b="0" i="0" smtClean="0">
                          <a:latin typeface="Cambria Math" charset="0"/>
                        </a:rPr>
                        <m:t>−</m:t>
                      </m:r>
                      <m:r>
                        <a:rPr lang="de-DE" b="0" i="1" smtClean="0">
                          <a:latin typeface="Cambria Math" charset="0"/>
                        </a:rPr>
                        <m:t>𝑇𝑎𝑥</m:t>
                      </m:r>
                      <m:r>
                        <a:rPr lang="de-DE" b="0" i="1" smtClean="0">
                          <a:latin typeface="Cambria Math" charset="0"/>
                        </a:rPr>
                        <m:t> </m:t>
                      </m:r>
                      <m:r>
                        <a:rPr lang="de-DE" b="0" i="1" smtClean="0">
                          <a:latin typeface="Cambria Math" charset="0"/>
                        </a:rPr>
                        <m:t>𝐶𝑜𝑠𝑡</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𝐷𝑒𝑏𝑡</m:t>
                      </m:r>
                      <m:r>
                        <a:rPr lang="de-DE" b="0" i="1" smtClean="0">
                          <a:latin typeface="Cambria Math" charset="0"/>
                        </a:rPr>
                        <m:t>=0.93% × </m:t>
                      </m:r>
                      <m:d>
                        <m:dPr>
                          <m:ctrlPr>
                            <a:rPr lang="de-DE" b="0" i="1" smtClean="0">
                              <a:latin typeface="Cambria Math" panose="02040503050406030204" pitchFamily="18" charset="0"/>
                              <a:ea typeface="Cambria Math" charset="0"/>
                              <a:cs typeface="Cambria Math" charset="0"/>
                            </a:rPr>
                          </m:ctrlPr>
                        </m:dPr>
                        <m:e>
                          <m:r>
                            <a:rPr lang="de-DE" b="0" i="1" smtClean="0">
                              <a:latin typeface="Cambria Math" charset="0"/>
                              <a:ea typeface="Cambria Math" charset="0"/>
                              <a:cs typeface="Cambria Math" charset="0"/>
                            </a:rPr>
                            <m:t>1−0.2</m:t>
                          </m:r>
                          <m:r>
                            <a:rPr lang="de-DE" b="0" i="1" smtClean="0">
                              <a:latin typeface="Cambria Math" panose="02040503050406030204" pitchFamily="18" charset="0"/>
                              <a:ea typeface="Cambria Math" charset="0"/>
                              <a:cs typeface="Cambria Math" charset="0"/>
                            </a:rPr>
                            <m:t>724375</m:t>
                          </m:r>
                        </m:e>
                      </m:d>
                    </m:oMath>
                    <m:oMath xmlns:m="http://schemas.openxmlformats.org/officeDocument/2006/math">
                      <m:r>
                        <a:rPr lang="de-DE" b="0" i="0" smtClean="0">
                          <a:latin typeface="Cambria Math" charset="0"/>
                        </a:rPr>
                        <m:t>                                                 </m:t>
                      </m:r>
                      <m:r>
                        <a:rPr lang="de-DE" b="0" i="1" smtClean="0">
                          <a:latin typeface="Cambria Math" charset="0"/>
                        </a:rPr>
                        <m:t>=0.</m:t>
                      </m:r>
                      <m:r>
                        <a:rPr lang="de-DE" b="0" i="1" smtClean="0">
                          <a:latin typeface="Cambria Math" panose="02040503050406030204" pitchFamily="18" charset="0"/>
                        </a:rPr>
                        <m:t>6766</m:t>
                      </m:r>
                      <m:r>
                        <a:rPr lang="de-DE" b="0" i="1" smtClean="0">
                          <a:latin typeface="Cambria Math" charset="0"/>
                        </a:rPr>
                        <m:t>%</m:t>
                      </m:r>
                    </m:oMath>
                  </m:oMathPara>
                </a14:m>
                <a:endParaRPr lang="en-US"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We have the cost of equity, the after-tax cost of debt and the weights. Henkel’s weighted average cost of capital (WACC) can now be calculated:</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𝑊𝐴𝐶𝐶</m:t>
                      </m:r>
                      <m:r>
                        <a:rPr lang="de-DE" b="0" i="1" smtClean="0">
                          <a:latin typeface="Cambria Math" charset="0"/>
                        </a:rPr>
                        <m:t>=0.9115 × 5.00%+0.0885 ×0.6766%</m:t>
                      </m:r>
                    </m:oMath>
                    <m:oMath xmlns:m="http://schemas.openxmlformats.org/officeDocument/2006/math">
                      <m:r>
                        <a:rPr lang="de-DE" b="0" i="0" smtClean="0">
                          <a:latin typeface="Cambria Math" charset="0"/>
                          <a:ea typeface="Cambria Math" charset="0"/>
                          <a:cs typeface="Cambria Math" charset="0"/>
                        </a:rPr>
                        <m:t>              </m:t>
                      </m:r>
                      <m:r>
                        <a:rPr lang="de-DE" b="0" i="1" smtClean="0">
                          <a:latin typeface="Cambria Math" charset="0"/>
                          <a:ea typeface="Cambria Math" charset="0"/>
                          <a:cs typeface="Cambria Math" charset="0"/>
                        </a:rPr>
                        <m:t>=</m:t>
                      </m:r>
                      <m:r>
                        <a:rPr lang="de-DE" b="0" i="1" smtClean="0">
                          <a:latin typeface="Cambria Math" panose="02040503050406030204" pitchFamily="18" charset="0"/>
                          <a:ea typeface="Cambria Math" charset="0"/>
                          <a:cs typeface="Cambria Math" charset="0"/>
                        </a:rPr>
                        <m:t>4</m:t>
                      </m:r>
                      <m:r>
                        <a:rPr lang="de-DE" b="0" i="1" smtClean="0">
                          <a:latin typeface="Cambria Math" charset="0"/>
                          <a:ea typeface="Cambria Math" charset="0"/>
                          <a:cs typeface="Cambria Math" charset="0"/>
                        </a:rPr>
                        <m:t>.</m:t>
                      </m:r>
                      <m:r>
                        <a:rPr lang="de-DE" b="0" i="1" smtClean="0">
                          <a:latin typeface="Cambria Math" panose="02040503050406030204" pitchFamily="18" charset="0"/>
                          <a:ea typeface="Cambria Math" charset="0"/>
                          <a:cs typeface="Cambria Math" charset="0"/>
                        </a:rPr>
                        <m:t>62</m:t>
                      </m:r>
                      <m:r>
                        <a:rPr lang="de-DE" b="0" i="1" smtClean="0">
                          <a:latin typeface="Cambria Math" charset="0"/>
                          <a:ea typeface="Cambria Math" charset="0"/>
                          <a:cs typeface="Cambria Math" charset="0"/>
                        </a:rPr>
                        <m:t>%</m:t>
                      </m:r>
                    </m:oMath>
                  </m:oMathPara>
                </a14:m>
                <a:endParaRPr lang="en-US"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Application: Henkel‘s After-Tax Cost of Debt and Weighted Average Cost of Capital (WACC)</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104</a:t>
            </a:fld>
            <a:endParaRPr lang="en-US" noProof="0" dirty="0"/>
          </a:p>
        </p:txBody>
      </p:sp>
    </p:spTree>
    <p:extLst>
      <p:ext uri="{BB962C8B-B14F-4D97-AF65-F5344CB8AC3E}">
        <p14:creationId xmlns:p14="http://schemas.microsoft.com/office/powerpoint/2010/main" val="552563380"/>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Henkel’s WACC </a:t>
            </a:r>
            <a:r>
              <a:rPr lang="mr-IN" dirty="0"/>
              <a:t>–</a:t>
            </a:r>
            <a:r>
              <a:rPr lang="en-US" dirty="0"/>
              <a:t> Other Sources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105</a:t>
            </a:fld>
            <a:endParaRPr lang="en-US" noProof="0" dirty="0"/>
          </a:p>
        </p:txBody>
      </p:sp>
      <p:sp>
        <p:nvSpPr>
          <p:cNvPr id="8" name="Textfeld 7"/>
          <p:cNvSpPr txBox="1"/>
          <p:nvPr/>
        </p:nvSpPr>
        <p:spPr>
          <a:xfrm>
            <a:off x="395536" y="1556792"/>
            <a:ext cx="2298130" cy="276999"/>
          </a:xfrm>
          <a:prstGeom prst="rect">
            <a:avLst/>
          </a:prstGeom>
          <a:noFill/>
        </p:spPr>
        <p:txBody>
          <a:bodyPr wrap="none" rtlCol="0">
            <a:spAutoFit/>
          </a:bodyPr>
          <a:lstStyle/>
          <a:p>
            <a:r>
              <a:rPr lang="en-US" sz="1200" b="1" dirty="0">
                <a:solidFill>
                  <a:schemeClr val="tx2"/>
                </a:solidFill>
              </a:rPr>
              <a:t>Henkel‘s Annual Report 2020</a:t>
            </a:r>
          </a:p>
        </p:txBody>
      </p:sp>
      <p:sp>
        <p:nvSpPr>
          <p:cNvPr id="9" name="Textfeld 8"/>
          <p:cNvSpPr txBox="1"/>
          <p:nvPr/>
        </p:nvSpPr>
        <p:spPr>
          <a:xfrm>
            <a:off x="4998774" y="1556792"/>
            <a:ext cx="3173626" cy="276999"/>
          </a:xfrm>
          <a:prstGeom prst="rect">
            <a:avLst/>
          </a:prstGeom>
          <a:noFill/>
        </p:spPr>
        <p:txBody>
          <a:bodyPr wrap="none" rtlCol="0">
            <a:spAutoFit/>
          </a:bodyPr>
          <a:lstStyle/>
          <a:p>
            <a:r>
              <a:rPr lang="en-US" sz="1200" b="1" dirty="0">
                <a:solidFill>
                  <a:schemeClr val="tx2"/>
                </a:solidFill>
              </a:rPr>
              <a:t>Bloomberg’s Estimate of Henkel’s WACC</a:t>
            </a:r>
          </a:p>
        </p:txBody>
      </p:sp>
      <p:pic>
        <p:nvPicPr>
          <p:cNvPr id="13" name="Content Placeholder 12">
            <a:extLst>
              <a:ext uri="{FF2B5EF4-FFF2-40B4-BE49-F238E27FC236}">
                <a16:creationId xmlns:a16="http://schemas.microsoft.com/office/drawing/2014/main" id="{68FEF4EE-AF7D-BB4A-8426-DFA6E6D53FB1}"/>
              </a:ext>
            </a:extLst>
          </p:cNvPr>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284194" y="2128691"/>
            <a:ext cx="4149916" cy="3388541"/>
          </a:xfrm>
        </p:spPr>
      </p:pic>
      <p:pic>
        <p:nvPicPr>
          <p:cNvPr id="15" name="Picture 14">
            <a:extLst>
              <a:ext uri="{FF2B5EF4-FFF2-40B4-BE49-F238E27FC236}">
                <a16:creationId xmlns:a16="http://schemas.microsoft.com/office/drawing/2014/main" id="{0755ADCC-5827-B74E-BE3C-EF886D1BDE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1508"/>
          <a:stretch/>
        </p:blipFill>
        <p:spPr>
          <a:xfrm>
            <a:off x="5100844" y="1993645"/>
            <a:ext cx="3503604" cy="3739611"/>
          </a:xfrm>
          <a:prstGeom prst="rect">
            <a:avLst/>
          </a:prstGeom>
        </p:spPr>
      </p:pic>
    </p:spTree>
    <p:extLst>
      <p:ext uri="{BB962C8B-B14F-4D97-AF65-F5344CB8AC3E}">
        <p14:creationId xmlns:p14="http://schemas.microsoft.com/office/powerpoint/2010/main" val="302605649"/>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p:cNvSpPr txBox="1">
            <a:spLocks noGrp="1"/>
          </p:cNvSpPr>
          <p:nvPr>
            <p:ph sz="quarter" idx="21"/>
          </p:nvPr>
        </p:nvSpPr>
        <p:spPr>
          <a:xfrm>
            <a:off x="179999" y="1778400"/>
            <a:ext cx="4122924" cy="323165"/>
          </a:xfrm>
          <a:prstGeom prst="rect">
            <a:avLst/>
          </a:prstGeom>
          <a:noFill/>
        </p:spPr>
        <p:txBody>
          <a:bodyPr wrap="none" rtlCol="0">
            <a:spAutoFit/>
          </a:bodyPr>
          <a:lstStyle/>
          <a:p>
            <a:r>
              <a:rPr lang="en-US" sz="1200" b="1" dirty="0">
                <a:solidFill>
                  <a:schemeClr val="tx2"/>
                </a:solidFill>
              </a:rPr>
              <a:t>PwC’s Valuation Corner</a:t>
            </a:r>
            <a:br>
              <a:rPr lang="en-US" sz="1200" b="1" dirty="0">
                <a:solidFill>
                  <a:schemeClr val="tx2"/>
                </a:solidFill>
              </a:rPr>
            </a:br>
            <a:r>
              <a:rPr lang="en-US" sz="900" b="1" dirty="0">
                <a:solidFill>
                  <a:schemeClr val="tx2"/>
                </a:solidFill>
                <a:hlinkClick r:id="rId3"/>
              </a:rPr>
              <a:t> http://pwc-tools.de/kapitalkosten/kapitalmarktdaten-handel-konsumgueter/</a:t>
            </a:r>
            <a:endParaRPr lang="en-US" sz="900" b="1" dirty="0">
              <a:solidFill>
                <a:schemeClr val="tx2"/>
              </a:solidFill>
            </a:endParaRPr>
          </a:p>
        </p:txBody>
      </p:sp>
      <p:sp>
        <p:nvSpPr>
          <p:cNvPr id="11" name="Inhaltsplatzhalter 10"/>
          <p:cNvSpPr>
            <a:spLocks noGrp="1"/>
          </p:cNvSpPr>
          <p:nvPr>
            <p:ph sz="quarter" idx="22"/>
          </p:nvPr>
        </p:nvSpPr>
        <p:spPr/>
        <p:txBody>
          <a:bodyPr/>
          <a:lstStyle/>
          <a:p>
            <a:pPr>
              <a:spcBef>
                <a:spcPts val="1000"/>
              </a:spcBef>
            </a:pPr>
            <a:r>
              <a:rPr lang="en-US" sz="1200" b="1" dirty="0"/>
              <a:t>Other Valuations</a:t>
            </a:r>
          </a:p>
          <a:p>
            <a:pPr marL="180000" indent="-180000">
              <a:spcBef>
                <a:spcPts val="1000"/>
              </a:spcBef>
              <a:buFont typeface="Arial" charset="0"/>
              <a:buChar char="•"/>
            </a:pPr>
            <a:r>
              <a:rPr lang="en-US" sz="1800" dirty="0"/>
              <a:t>Look at the other sources and learn. But please don’t get exited when other valuations come to different results.</a:t>
            </a:r>
          </a:p>
          <a:p>
            <a:pPr marL="180000" indent="-180000">
              <a:spcBef>
                <a:spcPts val="1000"/>
              </a:spcBef>
              <a:buFont typeface="Arial" charset="0"/>
              <a:buChar char="•"/>
            </a:pPr>
            <a:r>
              <a:rPr lang="en-US" sz="1800" dirty="0"/>
              <a:t>Do your own thing! Stay with your own numbers! That’s the only way you can keep on top of them.</a:t>
            </a:r>
          </a:p>
          <a:p>
            <a:pPr marL="180000" indent="-180000">
              <a:spcBef>
                <a:spcPts val="1000"/>
              </a:spcBef>
              <a:buFont typeface="Arial" charset="0"/>
              <a:buChar char="•"/>
            </a:pPr>
            <a:r>
              <a:rPr lang="en-US" sz="1800" dirty="0"/>
              <a:t>And please don’t try to hit the market value if you are valuing a quoted company! (We’ll talk about the anchoring effect later in our class.) </a:t>
            </a:r>
          </a:p>
          <a:p>
            <a:endParaRPr lang="de-DE" sz="800" dirty="0">
              <a:hlinkClick r:id="rId4"/>
            </a:endParaRPr>
          </a:p>
          <a:p>
            <a:endParaRPr lang="de-DE" sz="800" dirty="0">
              <a:hlinkClick r:id="rId4"/>
            </a:endParaRPr>
          </a:p>
          <a:p>
            <a:endParaRPr lang="de-DE" sz="800" dirty="0">
              <a:hlinkClick r:id="rId4"/>
            </a:endParaRPr>
          </a:p>
          <a:p>
            <a:endParaRPr lang="de-DE" sz="800" dirty="0">
              <a:hlinkClick r:id="rId4"/>
            </a:endParaRPr>
          </a:p>
          <a:p>
            <a:endParaRPr lang="de-DE" sz="800" dirty="0">
              <a:hlinkClick r:id="rId4"/>
            </a:endParaRPr>
          </a:p>
        </p:txBody>
      </p:sp>
      <p:sp>
        <p:nvSpPr>
          <p:cNvPr id="7" name="Titel 2"/>
          <p:cNvSpPr>
            <a:spLocks noGrp="1"/>
          </p:cNvSpPr>
          <p:nvPr>
            <p:ph type="title"/>
          </p:nvPr>
        </p:nvSpPr>
        <p:spPr/>
        <p:txBody>
          <a:bodyPr/>
          <a:lstStyle/>
          <a:p>
            <a:r>
              <a:rPr lang="en-US" dirty="0"/>
              <a:t>Henkel’s WACC </a:t>
            </a:r>
            <a:r>
              <a:rPr lang="mr-IN" dirty="0"/>
              <a:t>–</a:t>
            </a:r>
            <a:r>
              <a:rPr lang="en-US" dirty="0"/>
              <a:t> Other Sources (Continued)</a:t>
            </a:r>
          </a:p>
        </p:txBody>
      </p:sp>
      <p:sp>
        <p:nvSpPr>
          <p:cNvPr id="4" name="Datumsplatzhalter 3"/>
          <p:cNvSpPr>
            <a:spLocks noGrp="1"/>
          </p:cNvSpPr>
          <p:nvPr>
            <p:ph type="dt" sz="half" idx="23"/>
          </p:nvPr>
        </p:nvSpPr>
        <p:spPr/>
        <p:txBody>
          <a:bodyPr/>
          <a:lstStyle/>
          <a:p>
            <a:r>
              <a:rPr lang="en-US" noProof="0" dirty="0"/>
              <a:t>Course Slides</a:t>
            </a:r>
          </a:p>
        </p:txBody>
      </p:sp>
      <p:sp>
        <p:nvSpPr>
          <p:cNvPr id="5" name="Fußzeilenplatzhalter 4"/>
          <p:cNvSpPr>
            <a:spLocks noGrp="1"/>
          </p:cNvSpPr>
          <p:nvPr>
            <p:ph type="ftr" sz="quarter" idx="24"/>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5"/>
          </p:nvPr>
        </p:nvSpPr>
        <p:spPr/>
        <p:txBody>
          <a:bodyPr/>
          <a:lstStyle/>
          <a:p>
            <a:fld id="{D17876D8-BCC1-405D-8AD6-9C645F5D1D0C}" type="slidenum">
              <a:rPr lang="en-US" noProof="0" smtClean="0"/>
              <a:pPr/>
              <a:t>106</a:t>
            </a:fld>
            <a:endParaRPr lang="en-US" noProof="0" dirty="0"/>
          </a:p>
        </p:txBody>
      </p:sp>
      <p:pic>
        <p:nvPicPr>
          <p:cNvPr id="3" name="Picture 2">
            <a:extLst>
              <a:ext uri="{FF2B5EF4-FFF2-40B4-BE49-F238E27FC236}">
                <a16:creationId xmlns:a16="http://schemas.microsoft.com/office/drawing/2014/main" id="{F87E4E98-B31B-554D-99E6-98DEE9E0EB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998" y="2513615"/>
            <a:ext cx="4306977" cy="2715585"/>
          </a:xfrm>
          <a:prstGeom prst="rect">
            <a:avLst/>
          </a:prstGeom>
        </p:spPr>
      </p:pic>
    </p:spTree>
    <p:extLst>
      <p:ext uri="{BB962C8B-B14F-4D97-AF65-F5344CB8AC3E}">
        <p14:creationId xmlns:p14="http://schemas.microsoft.com/office/powerpoint/2010/main" val="577689232"/>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en-US" dirty="0"/>
              <a:t>Step 4: Calculation of Terminal Value</a:t>
            </a:r>
          </a:p>
        </p:txBody>
      </p:sp>
      <p:sp>
        <p:nvSpPr>
          <p:cNvPr id="5" name="Datumsplatzhalter 4"/>
          <p:cNvSpPr>
            <a:spLocks noGrp="1"/>
          </p:cNvSpPr>
          <p:nvPr>
            <p:ph type="dt" sz="half" idx="18"/>
          </p:nvPr>
        </p:nvSpPr>
        <p:spPr/>
        <p:txBody>
          <a:bodyPr/>
          <a:lstStyle/>
          <a:p>
            <a:r>
              <a:rPr lang="en-US" noProof="0" dirty="0"/>
              <a:t>Course Slides</a:t>
            </a:r>
          </a:p>
        </p:txBody>
      </p:sp>
      <p:sp>
        <p:nvSpPr>
          <p:cNvPr id="6" name="Fußzeilenplatzhalter 5"/>
          <p:cNvSpPr>
            <a:spLocks noGrp="1"/>
          </p:cNvSpPr>
          <p:nvPr>
            <p:ph type="ftr" sz="quarter" idx="19"/>
          </p:nvPr>
        </p:nvSpPr>
        <p:spPr/>
        <p:txBody>
          <a:bodyPr/>
          <a:lstStyle/>
          <a:p>
            <a:r>
              <a:rPr lang="de-DE" noProof="0" dirty="0"/>
              <a:t>Corporate Valuation</a:t>
            </a:r>
            <a:endParaRPr lang="en-US" noProof="0" dirty="0"/>
          </a:p>
        </p:txBody>
      </p:sp>
      <p:sp>
        <p:nvSpPr>
          <p:cNvPr id="7" name="Foliennummernplatzhalter 6"/>
          <p:cNvSpPr>
            <a:spLocks noGrp="1"/>
          </p:cNvSpPr>
          <p:nvPr>
            <p:ph type="sldNum" sz="quarter" idx="20"/>
          </p:nvPr>
        </p:nvSpPr>
        <p:spPr/>
        <p:txBody>
          <a:bodyPr/>
          <a:lstStyle/>
          <a:p>
            <a:fld id="{879398B3-07AF-4F22-91BC-B92935FC44BC}" type="slidenum">
              <a:rPr lang="en-US" noProof="0" smtClean="0"/>
              <a:pPr/>
              <a:t>107</a:t>
            </a:fld>
            <a:endParaRPr lang="en-US" noProof="0" dirty="0"/>
          </a:p>
        </p:txBody>
      </p:sp>
      <p:graphicFrame>
        <p:nvGraphicFramePr>
          <p:cNvPr id="10" name="Inhaltsplatzhalter 3"/>
          <p:cNvGraphicFramePr>
            <a:graphicFrameLocks noGrp="1"/>
          </p:cNvGraphicFramePr>
          <p:nvPr>
            <p:ph sz="quarter" idx="17"/>
            <p:extLst>
              <p:ext uri="{D42A27DB-BD31-4B8C-83A1-F6EECF244321}">
                <p14:modId xmlns:p14="http://schemas.microsoft.com/office/powerpoint/2010/main" val="2036154082"/>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4177703"/>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terminal value typically represents the much larger portion of the value of the company (75% and more is normal) compared to the discounted free cash flows of the detailed planning period. This requires that the determination of the terminal value should be done with extreme diligence.</a:t>
            </a:r>
            <a:endParaRPr lang="de-DE" dirty="0"/>
          </a:p>
          <a:p>
            <a:pPr marL="180000" indent="-180000">
              <a:spcBef>
                <a:spcPts val="1000"/>
              </a:spcBef>
              <a:buFont typeface="Arial" charset="0"/>
              <a:buChar char="•"/>
            </a:pPr>
            <a:r>
              <a:rPr lang="en-US" dirty="0"/>
              <a:t>First, the detailed planning period should be chosen in a way that the last year of the budget can be regarded as “representative” for the future development, for the so-called “steady state”. It should not represent the upper or the lower end of a cycle – for cyclical companies an average year should be taken.</a:t>
            </a:r>
            <a:endParaRPr lang="de-DE" dirty="0"/>
          </a:p>
          <a:p>
            <a:pPr marL="180000" indent="-180000">
              <a:spcBef>
                <a:spcPts val="1000"/>
              </a:spcBef>
              <a:buFont typeface="Arial" charset="0"/>
              <a:buChar char="•"/>
            </a:pPr>
            <a:r>
              <a:rPr lang="en-US" dirty="0"/>
              <a:t>There are two common methods to calculate a terminal value:</a:t>
            </a:r>
          </a:p>
          <a:p>
            <a:pPr marL="522900" lvl="1" indent="-342900">
              <a:buFont typeface="Symbol" charset="2"/>
              <a:buChar char="-"/>
            </a:pPr>
            <a:r>
              <a:rPr lang="en-US" dirty="0"/>
              <a:t>Perpetuity growth method</a:t>
            </a:r>
          </a:p>
          <a:p>
            <a:pPr marL="522900" lvl="1" indent="-342900">
              <a:buFont typeface="Symbol" charset="2"/>
              <a:buChar char="-"/>
            </a:pPr>
            <a:r>
              <a:rPr lang="en-US" dirty="0"/>
              <a:t>Exit multiple method.</a:t>
            </a:r>
          </a:p>
        </p:txBody>
      </p:sp>
      <p:sp>
        <p:nvSpPr>
          <p:cNvPr id="3" name="Titel 2"/>
          <p:cNvSpPr>
            <a:spLocks noGrp="1"/>
          </p:cNvSpPr>
          <p:nvPr>
            <p:ph type="title"/>
          </p:nvPr>
        </p:nvSpPr>
        <p:spPr/>
        <p:txBody>
          <a:bodyPr/>
          <a:lstStyle/>
          <a:p>
            <a:r>
              <a:rPr lang="en-US" dirty="0"/>
              <a:t>Overview on Terminal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108</a:t>
            </a:fld>
            <a:endParaRPr lang="en-US" noProof="0" dirty="0"/>
          </a:p>
        </p:txBody>
      </p:sp>
    </p:spTree>
    <p:extLst>
      <p:ext uri="{BB962C8B-B14F-4D97-AF65-F5344CB8AC3E}">
        <p14:creationId xmlns:p14="http://schemas.microsoft.com/office/powerpoint/2010/main" val="2016337398"/>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terminal value is calculated as follows: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𝑇𝑒𝑟𝑚𝑖𝑛𝑎𝑙</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𝑡</m:t>
                              </m:r>
                              <m:r>
                                <a:rPr lang="en-US" i="1">
                                  <a:latin typeface="Cambria Math" charset="0"/>
                                </a:rPr>
                                <m:t>+1</m:t>
                              </m:r>
                            </m:sub>
                          </m:sSub>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 xmlns:m="http://schemas.openxmlformats.org/officeDocument/2006/math">
                      <m:r>
                        <a:rPr lang="en-US" i="1">
                          <a:latin typeface="Cambria Math" charset="0"/>
                        </a:rPr>
                        <m:t>𝑤𝑖𝑡h</m:t>
                      </m:r>
                    </m:oMath>
                    <m:oMath xmlns:m="http://schemas.openxmlformats.org/officeDocument/2006/math">
                      <m:sSub>
                        <m:sSubPr>
                          <m:ctrlPr>
                            <a:rPr lang="de-DE"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𝑡h𝑒</m:t>
                      </m:r>
                      <m:r>
                        <a:rPr lang="en-US" i="1">
                          <a:latin typeface="Cambria Math" charset="0"/>
                        </a:rPr>
                        <m:t> </m:t>
                      </m:r>
                      <m:r>
                        <a:rPr lang="en-US" i="1">
                          <a:latin typeface="Cambria Math" charset="0"/>
                        </a:rPr>
                        <m:t>𝑓𝑖𝑟𝑠𝑡</m:t>
                      </m:r>
                      <m:r>
                        <a:rPr lang="en-US" i="1">
                          <a:latin typeface="Cambria Math" charset="0"/>
                        </a:rPr>
                        <m:t> </m:t>
                      </m:r>
                      <m:r>
                        <a:rPr lang="en-US" i="1">
                          <a:latin typeface="Cambria Math" charset="0"/>
                        </a:rPr>
                        <m:t>𝑦𝑒𝑎𝑟</m:t>
                      </m:r>
                      <m:r>
                        <a:rPr lang="en-US" i="1">
                          <a:latin typeface="Cambria Math" charset="0"/>
                        </a:rPr>
                        <m:t> </m:t>
                      </m:r>
                      <m:r>
                        <a:rPr lang="en-US" i="1">
                          <a:latin typeface="Cambria Math" charset="0"/>
                        </a:rPr>
                        <m:t>𝑎𝑓𝑡𝑒𝑟</m:t>
                      </m:r>
                    </m:oMath>
                    <m:oMath xmlns:m="http://schemas.openxmlformats.org/officeDocument/2006/math">
                      <m:r>
                        <a:rPr lang="en-US" i="1">
                          <a:latin typeface="Cambria Math" charset="0"/>
                        </a:rPr>
                        <m:t>                                           </m:t>
                      </m:r>
                      <m:r>
                        <a:rPr lang="en-US" i="1">
                          <a:latin typeface="Cambria Math" charset="0"/>
                        </a:rPr>
                        <m:t>𝑡h𝑒</m:t>
                      </m:r>
                      <m:r>
                        <a:rPr lang="en-US" i="1">
                          <a:latin typeface="Cambria Math" charset="0"/>
                        </a:rPr>
                        <m:t> </m:t>
                      </m:r>
                      <m:r>
                        <a:rPr lang="en-US" i="1">
                          <a:latin typeface="Cambria Math" charset="0"/>
                        </a:rPr>
                        <m:t>𝑑𝑒𝑡𝑎𝑖𝑙𝑒𝑑</m:t>
                      </m:r>
                      <m:r>
                        <a:rPr lang="en-US" i="1">
                          <a:latin typeface="Cambria Math" charset="0"/>
                        </a:rPr>
                        <m:t> </m:t>
                      </m:r>
                      <m:r>
                        <a:rPr lang="en-US" i="1">
                          <a:latin typeface="Cambria Math" charset="0"/>
                        </a:rPr>
                        <m:t>𝑝𝑙𝑎𝑛𝑛𝑖𝑛𝑔</m:t>
                      </m:r>
                      <m:r>
                        <a:rPr lang="en-US" i="1">
                          <a:latin typeface="Cambria Math" charset="0"/>
                        </a:rPr>
                        <m:t> </m:t>
                      </m:r>
                      <m:r>
                        <a:rPr lang="en-US" i="1">
                          <a:latin typeface="Cambria Math" charset="0"/>
                        </a:rPr>
                        <m:t>𝑝𝑒𝑟𝑖𝑜𝑑</m:t>
                      </m:r>
                    </m:oMath>
                    <m:oMath xmlns:m="http://schemas.openxmlformats.org/officeDocument/2006/math">
                      <m:r>
                        <a:rPr lang="en-US" i="1">
                          <a:latin typeface="Cambria Math" charset="0"/>
                        </a:rPr>
                        <m:t>                                      =</m:t>
                      </m:r>
                      <m:sSub>
                        <m:sSubPr>
                          <m:ctrlPr>
                            <a:rPr lang="de-DE"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𝑡</m:t>
                          </m:r>
                        </m:sub>
                      </m:sSub>
                      <m:r>
                        <a:rPr lang="en-US" i="1">
                          <a:latin typeface="Cambria Math" charset="0"/>
                        </a:rPr>
                        <m:t> × </m:t>
                      </m:r>
                      <m:d>
                        <m:dPr>
                          <m:ctrlPr>
                            <a:rPr lang="de-DE" i="1">
                              <a:latin typeface="Cambria Math" panose="02040503050406030204" pitchFamily="18" charset="0"/>
                            </a:rPr>
                          </m:ctrlPr>
                        </m:dPr>
                        <m:e>
                          <m:r>
                            <a:rPr lang="en-US" i="1">
                              <a:latin typeface="Cambria Math" charset="0"/>
                            </a:rPr>
                            <m:t>1+</m:t>
                          </m:r>
                          <m:r>
                            <a:rPr lang="en-US" i="1">
                              <a:latin typeface="Cambria Math" charset="0"/>
                            </a:rPr>
                            <m:t>𝑔</m:t>
                          </m:r>
                        </m:e>
                      </m:d>
                    </m:oMath>
                    <m:oMath xmlns:m="http://schemas.openxmlformats.org/officeDocument/2006/math">
                      <m:sSub>
                        <m:sSubPr>
                          <m:ctrlPr>
                            <a:rPr lang="de-DE" i="1">
                              <a:latin typeface="Cambria Math" panose="02040503050406030204" pitchFamily="18" charset="0"/>
                            </a:rPr>
                          </m:ctrlPr>
                        </m:sSubPr>
                        <m:e>
                          <m:r>
                            <a:rPr lang="en-US" i="1">
                              <a:latin typeface="Cambria Math" charset="0"/>
                            </a:rPr>
                            <m:t>                   </m:t>
                          </m:r>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𝑊𝐴𝐶𝐶</m:t>
                      </m:r>
                      <m:r>
                        <a:rPr lang="en-US" i="1">
                          <a:latin typeface="Cambria Math" charset="0"/>
                        </a:rPr>
                        <m:t> </m:t>
                      </m:r>
                      <m:r>
                        <a:rPr lang="en-US" i="1">
                          <a:latin typeface="Cambria Math" charset="0"/>
                        </a:rPr>
                        <m:t>𝑓𝑜𝑟</m:t>
                      </m:r>
                      <m:r>
                        <a:rPr lang="en-US" i="1">
                          <a:latin typeface="Cambria Math" charset="0"/>
                        </a:rPr>
                        <m:t> </m:t>
                      </m:r>
                      <m:r>
                        <a:rPr lang="en-US" i="1">
                          <a:latin typeface="Cambria Math" charset="0"/>
                        </a:rPr>
                        <m:t>𝑝𝑒𝑟𝑝𝑒𝑡𝑢𝑖𝑡𝑦</m:t>
                      </m:r>
                      <m:r>
                        <a:rPr lang="en-US" i="1">
                          <a:latin typeface="Cambria Math" charset="0"/>
                        </a:rPr>
                        <m:t> </m:t>
                      </m:r>
                      <m:r>
                        <a:rPr lang="en-US" i="1">
                          <a:latin typeface="Cambria Math" charset="0"/>
                        </a:rPr>
                        <m:t>𝑤h𝑖𝑐h</m:t>
                      </m:r>
                      <m:r>
                        <a:rPr lang="en-US" i="1">
                          <a:latin typeface="Cambria Math" charset="0"/>
                        </a:rPr>
                        <m:t> </m:t>
                      </m:r>
                      <m:r>
                        <a:rPr lang="en-US" i="1">
                          <a:latin typeface="Cambria Math" charset="0"/>
                        </a:rPr>
                        <m:t>𝑚𝑎𝑦</m:t>
                      </m:r>
                    </m:oMath>
                    <m:oMath xmlns:m="http://schemas.openxmlformats.org/officeDocument/2006/math">
                      <m:r>
                        <a:rPr lang="en-US" i="1">
                          <a:latin typeface="Cambria Math" charset="0"/>
                        </a:rPr>
                        <m:t>                                           </m:t>
                      </m:r>
                      <m:r>
                        <a:rPr lang="en-US" i="1">
                          <a:latin typeface="Cambria Math" charset="0"/>
                        </a:rPr>
                        <m:t>𝑏𝑒</m:t>
                      </m:r>
                      <m:r>
                        <a:rPr lang="en-US" i="1">
                          <a:latin typeface="Cambria Math" charset="0"/>
                        </a:rPr>
                        <m:t> </m:t>
                      </m:r>
                      <m:r>
                        <a:rPr lang="en-US" i="1">
                          <a:latin typeface="Cambria Math" charset="0"/>
                        </a:rPr>
                        <m:t>𝑑𝑖𝑓𝑓𝑒𝑟𝑒𝑛𝑡</m:t>
                      </m:r>
                      <m:r>
                        <a:rPr lang="en-US" i="1">
                          <a:latin typeface="Cambria Math" charset="0"/>
                        </a:rPr>
                        <m:t> </m:t>
                      </m:r>
                      <m:r>
                        <a:rPr lang="en-US" i="1">
                          <a:latin typeface="Cambria Math" charset="0"/>
                        </a:rPr>
                        <m:t>𝑓𝑟𝑜𝑚</m:t>
                      </m:r>
                      <m:r>
                        <a:rPr lang="en-US" i="1">
                          <a:latin typeface="Cambria Math" charset="0"/>
                        </a:rPr>
                        <m:t> </m:t>
                      </m:r>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sub>
                      </m:sSub>
                    </m:oMath>
                    <m:oMath xmlns:m="http://schemas.openxmlformats.org/officeDocument/2006/math">
                      <m:r>
                        <a:rPr lang="en-US" i="1">
                          <a:latin typeface="Cambria Math" charset="0"/>
                        </a:rPr>
                        <m:t>                                  </m:t>
                      </m:r>
                      <m:r>
                        <a:rPr lang="en-US" i="1">
                          <a:latin typeface="Cambria Math" charset="0"/>
                        </a:rPr>
                        <m:t>𝑔</m:t>
                      </m:r>
                      <m:r>
                        <a:rPr lang="en-US" i="1">
                          <a:latin typeface="Cambria Math" charset="0"/>
                        </a:rPr>
                        <m:t>=</m:t>
                      </m:r>
                      <m:r>
                        <a:rPr lang="en-US" i="1">
                          <a:latin typeface="Cambria Math" charset="0"/>
                        </a:rPr>
                        <m:t>𝑃𝑒𝑟𝑝𝑒𝑡𝑢𝑖𝑡𝑦</m:t>
                      </m:r>
                      <m:r>
                        <a:rPr lang="en-US" i="1">
                          <a:latin typeface="Cambria Math" charset="0"/>
                        </a:rPr>
                        <m:t> </m:t>
                      </m:r>
                      <m:r>
                        <a:rPr lang="en-US" i="1">
                          <a:latin typeface="Cambria Math" charset="0"/>
                        </a:rPr>
                        <m:t>𝐺𝑟𝑜𝑤𝑡h</m:t>
                      </m:r>
                      <m:r>
                        <a:rPr lang="en-US" i="1">
                          <a:latin typeface="Cambria Math" charset="0"/>
                        </a:rPr>
                        <m:t> </m:t>
                      </m:r>
                      <m:r>
                        <a:rPr lang="en-US" i="1">
                          <a:latin typeface="Cambria Math" charset="0"/>
                        </a:rPr>
                        <m:t>𝑅𝑎𝑡𝑒</m:t>
                      </m:r>
                    </m:oMath>
                  </m:oMathPara>
                </a14:m>
                <a:endParaRPr lang="de-DE"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de-DE" dirty="0"/>
              <a:t>Perpetuity Growth Method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109</a:t>
            </a:fld>
            <a:endParaRPr lang="en-US" noProof="0" dirty="0"/>
          </a:p>
        </p:txBody>
      </p:sp>
    </p:spTree>
    <p:extLst>
      <p:ext uri="{BB962C8B-B14F-4D97-AF65-F5344CB8AC3E}">
        <p14:creationId xmlns:p14="http://schemas.microsoft.com/office/powerpoint/2010/main" val="22668282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Inhaltsplatzhalter 7"/>
          <p:cNvGraphicFramePr>
            <a:graphicFrameLocks noGrp="1"/>
          </p:cNvGraphicFramePr>
          <p:nvPr>
            <p:ph sz="quarter" idx="17"/>
            <p:extLst>
              <p:ext uri="{D42A27DB-BD31-4B8C-83A1-F6EECF244321}">
                <p14:modId xmlns:p14="http://schemas.microsoft.com/office/powerpoint/2010/main" val="1719887573"/>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el 2"/>
          <p:cNvSpPr>
            <a:spLocks noGrp="1"/>
          </p:cNvSpPr>
          <p:nvPr>
            <p:ph type="title"/>
          </p:nvPr>
        </p:nvSpPr>
        <p:spPr/>
        <p:txBody>
          <a:bodyPr/>
          <a:lstStyle/>
          <a:p>
            <a:r>
              <a:rPr lang="en-US" dirty="0"/>
              <a:t>Occasions for the Valuation of Enterprises (Non-Exhaustive Selection)</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a:t>
            </a:fld>
            <a:endParaRPr lang="en-US" noProof="0" dirty="0"/>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constant perpetuity growth rate g has the biggest influence on the terminal value. It increases as g approaches the weighted average cost of capital (WACC).</a:t>
            </a:r>
          </a:p>
          <a:p>
            <a:pPr marL="180000" indent="-180000">
              <a:spcBef>
                <a:spcPts val="1000"/>
              </a:spcBef>
              <a:buFont typeface="Arial" charset="0"/>
              <a:buChar char="•"/>
            </a:pPr>
            <a:r>
              <a:rPr lang="en-US" dirty="0"/>
              <a:t>However, the growth rate g should not exceed the expected growth rate of the economy, for globally active companies the expected global growth rate. Any value above this would lead at some point in the future to the situation that the company would be larger than the economy.</a:t>
            </a:r>
          </a:p>
          <a:p>
            <a:pPr marL="180000" indent="-180000">
              <a:spcBef>
                <a:spcPts val="1000"/>
              </a:spcBef>
              <a:buFont typeface="Arial" charset="0"/>
              <a:buChar char="•"/>
            </a:pPr>
            <a:r>
              <a:rPr lang="en-US" dirty="0"/>
              <a:t>For companies in mature industries the growth rate g can be well below the growth rate of the economy. And in special cases the growth rate g can also be negative.</a:t>
            </a:r>
          </a:p>
          <a:p>
            <a:pPr marL="180000" indent="-180000">
              <a:spcBef>
                <a:spcPts val="1000"/>
              </a:spcBef>
              <a:buFont typeface="Arial" charset="0"/>
              <a:buChar char="•"/>
            </a:pPr>
            <a:r>
              <a:rPr lang="en-US" dirty="0"/>
              <a:t>Damodaran suggests the risk-free rate of an economy as a proxy for its long-term nominal growth rate.</a:t>
            </a:r>
            <a:endParaRPr lang="de-DE" dirty="0"/>
          </a:p>
        </p:txBody>
      </p:sp>
      <p:sp>
        <p:nvSpPr>
          <p:cNvPr id="3" name="Titel 2"/>
          <p:cNvSpPr>
            <a:spLocks noGrp="1"/>
          </p:cNvSpPr>
          <p:nvPr>
            <p:ph type="title"/>
          </p:nvPr>
        </p:nvSpPr>
        <p:spPr/>
        <p:txBody>
          <a:bodyPr/>
          <a:lstStyle/>
          <a:p>
            <a:r>
              <a:rPr lang="en-US" dirty="0"/>
              <a:t>The Constant Perpetuity Growth Rate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110</a:t>
            </a:fld>
            <a:endParaRPr lang="en-US" noProof="0" dirty="0"/>
          </a:p>
        </p:txBody>
      </p:sp>
    </p:spTree>
    <p:extLst>
      <p:ext uri="{BB962C8B-B14F-4D97-AF65-F5344CB8AC3E}">
        <p14:creationId xmlns:p14="http://schemas.microsoft.com/office/powerpoint/2010/main" val="850222199"/>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are in the last stage, past the detailed planning period. This is the stage where there should be constant moderate growth.</a:t>
            </a:r>
          </a:p>
          <a:p>
            <a:pPr marL="180000" indent="-180000">
              <a:spcBef>
                <a:spcPts val="1000"/>
              </a:spcBef>
              <a:buFont typeface="Arial" charset="0"/>
              <a:buChar char="•"/>
            </a:pPr>
            <a:r>
              <a:rPr lang="en-US" dirty="0"/>
              <a:t>As a result, the beta might be different from the beta we used in prior stages with higher growth. Typically, higher growth implies higher risk. So we should consider adjusting the beta.</a:t>
            </a:r>
          </a:p>
          <a:p>
            <a:pPr marL="180000" indent="-180000">
              <a:spcBef>
                <a:spcPts val="1000"/>
              </a:spcBef>
              <a:buFont typeface="Arial" charset="0"/>
              <a:buChar char="•"/>
            </a:pPr>
            <a:r>
              <a:rPr lang="en-US" dirty="0"/>
              <a:t>Capital structure could also change </a:t>
            </a:r>
            <a:r>
              <a:rPr lang="mr-IN" dirty="0"/>
              <a:t>–</a:t>
            </a:r>
            <a:r>
              <a:rPr lang="en-US" dirty="0"/>
              <a:t> stable growth companies can afford higher debt levels.</a:t>
            </a:r>
          </a:p>
          <a:p>
            <a:pPr marL="180000" indent="-180000">
              <a:spcBef>
                <a:spcPts val="1000"/>
              </a:spcBef>
              <a:buFont typeface="Arial" charset="0"/>
              <a:buChar char="•"/>
            </a:pPr>
            <a:r>
              <a:rPr lang="en-US" dirty="0"/>
              <a:t>As a result, the WACC for the perpetuity might be different from the WACC for the detailed planning period.</a:t>
            </a:r>
          </a:p>
          <a:p>
            <a:endParaRPr lang="de-DE" dirty="0"/>
          </a:p>
        </p:txBody>
      </p:sp>
      <p:sp>
        <p:nvSpPr>
          <p:cNvPr id="3" name="Titel 2"/>
          <p:cNvSpPr>
            <a:spLocks noGrp="1"/>
          </p:cNvSpPr>
          <p:nvPr>
            <p:ph type="title"/>
          </p:nvPr>
        </p:nvSpPr>
        <p:spPr/>
        <p:txBody>
          <a:bodyPr/>
          <a:lstStyle/>
          <a:p>
            <a:r>
              <a:rPr lang="en-US" dirty="0"/>
              <a:t>Other Things to Consider – Beta, Leverage and WACC</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111</a:t>
            </a:fld>
            <a:endParaRPr lang="en-US" noProof="0" dirty="0"/>
          </a:p>
        </p:txBody>
      </p:sp>
    </p:spTree>
    <p:extLst>
      <p:ext uri="{BB962C8B-B14F-4D97-AF65-F5344CB8AC3E}">
        <p14:creationId xmlns:p14="http://schemas.microsoft.com/office/powerpoint/2010/main" val="766439241"/>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Finally, the reinvestment needs for mature companies with industry average growth rates differ from the reinvestment needs of young, high-growth companies. Insofar it does make sense to rearrange the formula for the terminal value in the following way:</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𝑇𝑒𝑟𝑚𝑖𝑛𝑎𝑙</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 </m:t>
                          </m:r>
                          <m:d>
                            <m:dPr>
                              <m:ctrlPr>
                                <a:rPr lang="de-DE" i="1">
                                  <a:latin typeface="Cambria Math" panose="02040503050406030204" pitchFamily="18" charset="0"/>
                                </a:rPr>
                              </m:ctrlPr>
                            </m:dPr>
                            <m:e>
                              <m:r>
                                <a:rPr lang="en-US" i="1">
                                  <a:latin typeface="Cambria Math" charset="0"/>
                                </a:rPr>
                                <m:t>1−</m:t>
                              </m:r>
                              <m:sSub>
                                <m:sSubPr>
                                  <m:ctrlPr>
                                    <a:rPr lang="de-DE" i="1">
                                      <a:latin typeface="Cambria Math" panose="02040503050406030204" pitchFamily="18" charset="0"/>
                                    </a:rPr>
                                  </m:ctrlPr>
                                </m:sSubPr>
                                <m:e>
                                  <m:r>
                                    <a:rPr lang="en-US" i="1">
                                      <a:latin typeface="Cambria Math" charset="0"/>
                                    </a:rPr>
                                    <m:t>𝑅𝑒𝑖𝑛𝑣𝑒𝑠𝑡𝑚𝑒𝑛𝑡</m:t>
                                  </m:r>
                                  <m:r>
                                    <a:rPr lang="en-US" i="1">
                                      <a:latin typeface="Cambria Math" charset="0"/>
                                    </a:rPr>
                                    <m:t> </m:t>
                                  </m:r>
                                  <m:r>
                                    <a:rPr lang="en-US" i="1">
                                      <a:latin typeface="Cambria Math" charset="0"/>
                                    </a:rPr>
                                    <m:t>𝑅𝑎𝑡𝑒</m:t>
                                  </m:r>
                                </m:e>
                                <m:sub>
                                  <m:r>
                                    <a:rPr lang="en-US" i="1">
                                      <a:latin typeface="Cambria Math" charset="0"/>
                                    </a:rPr>
                                    <m:t>𝑡</m:t>
                                  </m:r>
                                  <m:r>
                                    <a:rPr lang="en-US" i="1">
                                      <a:latin typeface="Cambria Math" charset="0"/>
                                    </a:rPr>
                                    <m:t>+1</m:t>
                                  </m:r>
                                </m:sub>
                              </m:sSub>
                            </m:e>
                          </m:d>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 xmlns:m="http://schemas.openxmlformats.org/officeDocument/2006/math">
                      <m:r>
                        <a:rPr lang="en-US" i="1">
                          <a:latin typeface="Cambria Math" charset="0"/>
                        </a:rPr>
                        <m:t>𝑤𝑖𝑡h</m:t>
                      </m:r>
                    </m:oMath>
                  </m:oMathPara>
                </a14:m>
                <a:br>
                  <a:rPr lang="de-DE" dirty="0"/>
                </a:br>
                <a14:m>
                  <m:oMath xmlns:m="http://schemas.openxmlformats.org/officeDocument/2006/math">
                    <m:sSub>
                      <m:sSubPr>
                        <m:ctrlPr>
                          <a:rPr lang="de-DE" i="1">
                            <a:latin typeface="Cambria Math" panose="02040503050406030204" pitchFamily="18" charset="0"/>
                          </a:rPr>
                        </m:ctrlPr>
                      </m:sSubPr>
                      <m:e>
                        <m:r>
                          <a:rPr lang="de-DE" b="0" i="1" smtClean="0">
                            <a:latin typeface="Cambria Math" charset="0"/>
                          </a:rPr>
                          <m:t>                   </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e>
                      <m:sub>
                        <m:r>
                          <a:rPr lang="en-US" i="1">
                            <a:latin typeface="Cambria Math" charset="0"/>
                          </a:rPr>
                          <m:t>𝑡</m:t>
                        </m:r>
                        <m:r>
                          <a:rPr lang="en-US" i="1">
                            <a:latin typeface="Cambria Math" charset="0"/>
                          </a:rPr>
                          <m:t>+1</m:t>
                        </m:r>
                      </m:sub>
                    </m:sSub>
                    <m:r>
                      <a:rPr lang="en-US" i="1">
                        <a:latin typeface="Cambria Math" charset="0"/>
                      </a:rPr>
                      <m:t>=</m:t>
                    </m:r>
                    <m:r>
                      <a:rPr lang="de-DE" b="0" i="1" smtClean="0">
                        <a:latin typeface="Cambria Math" charset="0"/>
                      </a:rPr>
                      <m:t>                                 </m:t>
                    </m:r>
                    <m:f>
                      <m:fPr>
                        <m:ctrlPr>
                          <a:rPr lang="de-DE" i="1" smtClean="0">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𝐶𝑎𝑝𝑖𝑡𝑎𝑙</m:t>
                            </m:r>
                            <m:r>
                              <a:rPr lang="en-US" i="1">
                                <a:latin typeface="Cambria Math" charset="0"/>
                              </a:rPr>
                              <m:t> </m:t>
                            </m:r>
                            <m:r>
                              <a:rPr lang="en-US" i="1">
                                <a:latin typeface="Cambria Math" charset="0"/>
                              </a:rPr>
                              <m:t>𝐸𝑥𝑝𝑒𝑛𝑑𝑖𝑡𝑢𝑟𝑒𝑠</m:t>
                            </m:r>
                          </m:e>
                          <m:sub>
                            <m:r>
                              <a:rPr lang="en-US" i="1">
                                <a:latin typeface="Cambria Math" charset="0"/>
                              </a:rPr>
                              <m:t>𝑡</m:t>
                            </m:r>
                            <m:r>
                              <a:rPr lang="en-US" i="1">
                                <a:latin typeface="Cambria Math" charset="0"/>
                              </a:rPr>
                              <m:t>+1</m:t>
                            </m:r>
                          </m:sub>
                        </m:sSub>
                        <m:r>
                          <a:rPr lang="en-US" i="1">
                            <a:latin typeface="Cambria Math" charset="0"/>
                          </a:rPr>
                          <m:t>+</m:t>
                        </m:r>
                        <m:sSub>
                          <m:sSubPr>
                            <m:ctrlPr>
                              <a:rPr lang="de-DE" i="1">
                                <a:latin typeface="Cambria Math" panose="02040503050406030204" pitchFamily="18" charset="0"/>
                              </a:rPr>
                            </m:ctrlPr>
                          </m:sSubPr>
                          <m:e>
                            <m:r>
                              <a:rPr lang="en-US" i="1">
                                <a:latin typeface="Cambria Math" charset="0"/>
                              </a:rPr>
                              <m:t>𝐼𝑛𝑐𝑟𝑒𝑎𝑠𝑒</m:t>
                            </m:r>
                            <m:r>
                              <a:rPr lang="en-US" i="1">
                                <a:latin typeface="Cambria Math" charset="0"/>
                              </a:rPr>
                              <m:t> </m:t>
                            </m:r>
                            <m:r>
                              <a:rPr lang="en-US" i="1">
                                <a:latin typeface="Cambria Math" charset="0"/>
                              </a:rPr>
                              <m:t>𝑖𝑛</m:t>
                            </m:r>
                            <m:r>
                              <a:rPr lang="en-US" i="1">
                                <a:latin typeface="Cambria Math" charset="0"/>
                              </a:rPr>
                              <m:t> </m:t>
                            </m:r>
                            <m:r>
                              <a:rPr lang="en-US" i="1">
                                <a:latin typeface="Cambria Math" charset="0"/>
                              </a:rPr>
                              <m:t>𝑊𝑜𝑟𝑘𝑖𝑛𝑔</m:t>
                            </m:r>
                            <m:r>
                              <a:rPr lang="en-US" i="1">
                                <a:latin typeface="Cambria Math" charset="0"/>
                              </a:rPr>
                              <m:t> </m:t>
                            </m:r>
                            <m:r>
                              <a:rPr lang="en-US" i="1">
                                <a:latin typeface="Cambria Math" charset="0"/>
                              </a:rPr>
                              <m:t>𝐶𝑎𝑝𝑖𝑡𝑎𝑙</m:t>
                            </m:r>
                          </m:e>
                          <m:sub>
                            <m:r>
                              <a:rPr lang="en-US" i="1">
                                <a:latin typeface="Cambria Math" charset="0"/>
                              </a:rPr>
                              <m:t>𝑡</m:t>
                            </m:r>
                            <m:r>
                              <a:rPr lang="en-US" i="1">
                                <a:latin typeface="Cambria Math" charset="0"/>
                              </a:rPr>
                              <m:t>+1</m:t>
                            </m:r>
                          </m:sub>
                        </m:sSub>
                        <m:r>
                          <a:rPr lang="en-US" i="1">
                            <a:latin typeface="Cambria Math" charset="0"/>
                          </a:rPr>
                          <m:t>−</m:t>
                        </m:r>
                        <m:sSub>
                          <m:sSubPr>
                            <m:ctrlPr>
                              <a:rPr lang="de-DE" i="1">
                                <a:latin typeface="Cambria Math" panose="02040503050406030204" pitchFamily="18" charset="0"/>
                              </a:rPr>
                            </m:ctrlPr>
                          </m:sSubPr>
                          <m:e>
                            <m:r>
                              <a:rPr lang="en-US" i="1">
                                <a:latin typeface="Cambria Math" charset="0"/>
                              </a:rPr>
                              <m:t>𝐷𝑒𝑝𝑟𝑒𝑐𝑖𝑎𝑡𝑖𝑜𝑛</m:t>
                            </m:r>
                          </m:e>
                          <m:sub>
                            <m:r>
                              <a:rPr lang="en-US" i="1">
                                <a:latin typeface="Cambria Math" charset="0"/>
                              </a:rPr>
                              <m:t>𝑡</m:t>
                            </m:r>
                            <m:r>
                              <a:rPr lang="en-US" i="1">
                                <a:latin typeface="Cambria Math" charset="0"/>
                              </a:rPr>
                              <m:t>+1</m:t>
                            </m:r>
                          </m:sub>
                        </m:sSub>
                      </m:num>
                      <m:den>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den>
                    </m:f>
                  </m:oMath>
                </a14:m>
                <a:r>
                  <a:rPr lang="de-DE" dirty="0">
                    <a:effectLst/>
                  </a:rPr>
                  <a:t> </a:t>
                </a: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1181"/>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Reinvestment and Terminal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112</a:t>
            </a:fld>
            <a:endParaRPr lang="en-US" noProof="0" dirty="0"/>
          </a:p>
        </p:txBody>
      </p:sp>
    </p:spTree>
    <p:extLst>
      <p:ext uri="{BB962C8B-B14F-4D97-AF65-F5344CB8AC3E}">
        <p14:creationId xmlns:p14="http://schemas.microsoft.com/office/powerpoint/2010/main" val="1525749538"/>
      </p:ext>
    </p:extLst>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constant growth rate g can be written as:</a:t>
                </a:r>
                <a:br>
                  <a:rPr lang="en-US" dirty="0"/>
                </a:b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𝑔</m:t>
                      </m:r>
                      <m:r>
                        <a:rPr lang="en-US" i="1">
                          <a:latin typeface="Cambria Math" charset="0"/>
                        </a:rPr>
                        <m:t>=</m:t>
                      </m:r>
                      <m:sSub>
                        <m:sSubPr>
                          <m:ctrlPr>
                            <a:rPr lang="de-DE" i="1">
                              <a:latin typeface="Cambria Math" panose="02040503050406030204" pitchFamily="18" charset="0"/>
                            </a:rPr>
                          </m:ctrlPr>
                        </m:sSubPr>
                        <m:e>
                          <m:r>
                            <a:rPr lang="en-US" i="1">
                              <a:latin typeface="Cambria Math" charset="0"/>
                            </a:rPr>
                            <m:t>𝑅𝑒𝑖𝑛𝑣𝑒𝑠𝑡𝑚𝑒𝑛𝑡</m:t>
                          </m:r>
                          <m:r>
                            <a:rPr lang="en-US" i="1">
                              <a:latin typeface="Cambria Math" charset="0"/>
                            </a:rPr>
                            <m:t> </m:t>
                          </m:r>
                          <m:r>
                            <a:rPr lang="en-US" i="1">
                              <a:latin typeface="Cambria Math" charset="0"/>
                            </a:rPr>
                            <m:t>𝑅𝑎𝑡𝑒</m:t>
                          </m:r>
                        </m:e>
                        <m:sub>
                          <m:r>
                            <a:rPr lang="en-US" i="1">
                              <a:latin typeface="Cambria Math" charset="0"/>
                            </a:rPr>
                            <m:t>𝑡</m:t>
                          </m:r>
                          <m:r>
                            <a:rPr lang="en-US" i="1">
                              <a:latin typeface="Cambria Math" charset="0"/>
                            </a:rPr>
                            <m:t>+1</m:t>
                          </m:r>
                        </m:sub>
                      </m:sSub>
                      <m:r>
                        <a:rPr lang="en-US" i="1">
                          <a:latin typeface="Cambria Math" charset="0"/>
                        </a:rPr>
                        <m:t> × </m:t>
                      </m:r>
                      <m:sSub>
                        <m:sSubPr>
                          <m:ctrlPr>
                            <a:rPr lang="de-DE" i="1">
                              <a:latin typeface="Cambria Math" panose="02040503050406030204" pitchFamily="18" charset="0"/>
                            </a:rPr>
                          </m:ctrlPr>
                        </m:sSubPr>
                        <m:e>
                          <m:r>
                            <a:rPr lang="en-US" i="1">
                              <a:latin typeface="Cambria Math" charset="0"/>
                            </a:rPr>
                            <m:t>𝑅𝑂𝐶</m:t>
                          </m:r>
                        </m:e>
                        <m:sub>
                          <m:r>
                            <a:rPr lang="en-US" i="1">
                              <a:latin typeface="Cambria Math" charset="0"/>
                            </a:rPr>
                            <m:t>𝑡</m:t>
                          </m:r>
                          <m:r>
                            <a:rPr lang="en-US" i="1">
                              <a:latin typeface="Cambria Math" charset="0"/>
                            </a:rPr>
                            <m:t>+1</m:t>
                          </m:r>
                        </m:sub>
                      </m:sSub>
                    </m:oMath>
                  </m:oMathPara>
                </a14:m>
                <a:endParaRPr lang="de-DE" dirty="0"/>
              </a:p>
              <a:p>
                <a:pPr>
                  <a:spcBef>
                    <a:spcPts val="1000"/>
                  </a:spcBef>
                </a:pPr>
                <a:endParaRPr lang="en-US" dirty="0"/>
              </a:p>
              <a:p>
                <a:pPr marL="180000" indent="-180000">
                  <a:spcBef>
                    <a:spcPts val="1000"/>
                  </a:spcBef>
                  <a:buFont typeface="Arial" charset="0"/>
                  <a:buChar char="•"/>
                </a:pPr>
                <a:r>
                  <a:rPr lang="en-US" dirty="0"/>
                  <a:t>The reinvestment rate is then:</a:t>
                </a:r>
              </a:p>
              <a:p>
                <a:pPr>
                  <a:spcBef>
                    <a:spcPts val="1000"/>
                  </a:spcBef>
                </a:pPr>
                <a14:m>
                  <m:oMathPara xmlns:m="http://schemas.openxmlformats.org/officeDocument/2006/math">
                    <m:oMathParaPr>
                      <m:jc m:val="centerGroup"/>
                    </m:oMathParaPr>
                    <m:oMath xmlns:m="http://schemas.openxmlformats.org/officeDocument/2006/math">
                      <m:sSub>
                        <m:sSubPr>
                          <m:ctrlPr>
                            <a:rPr lang="de-DE" i="1">
                              <a:latin typeface="Cambria Math" panose="02040503050406030204" pitchFamily="18" charset="0"/>
                            </a:rPr>
                          </m:ctrlPr>
                        </m:sSubPr>
                        <m:e>
                          <m:r>
                            <a:rPr lang="en-US" i="1">
                              <a:latin typeface="Cambria Math" charset="0"/>
                            </a:rPr>
                            <m:t>𝑅𝑒𝑖𝑛𝑣𝑒𝑠𝑡𝑚𝑒𝑛𝑡</m:t>
                          </m:r>
                          <m:r>
                            <a:rPr lang="en-US" i="1">
                              <a:latin typeface="Cambria Math" charset="0"/>
                            </a:rPr>
                            <m:t> </m:t>
                          </m:r>
                          <m:r>
                            <a:rPr lang="en-US" i="1">
                              <a:latin typeface="Cambria Math" charset="0"/>
                            </a:rPr>
                            <m:t>𝑅𝑎𝑡𝑒</m:t>
                          </m:r>
                        </m:e>
                        <m:sub>
                          <m:r>
                            <a:rPr lang="en-US" i="1">
                              <a:latin typeface="Cambria Math" charset="0"/>
                            </a:rPr>
                            <m:t>𝑡</m:t>
                          </m:r>
                          <m:r>
                            <a:rPr lang="en-US" i="1">
                              <a:latin typeface="Cambria Math" charset="0"/>
                            </a:rPr>
                            <m:t>+1</m:t>
                          </m:r>
                        </m:sub>
                      </m:sSub>
                      <m:r>
                        <a:rPr lang="en-US" i="1">
                          <a:latin typeface="Cambria Math" charset="0"/>
                        </a:rPr>
                        <m:t>=</m:t>
                      </m:r>
                      <m:f>
                        <m:fPr>
                          <m:ctrlPr>
                            <a:rPr lang="de-DE" i="1">
                              <a:latin typeface="Cambria Math" panose="02040503050406030204" pitchFamily="18" charset="0"/>
                            </a:rPr>
                          </m:ctrlPr>
                        </m:fPr>
                        <m:num>
                          <m:r>
                            <a:rPr lang="en-US" i="1">
                              <a:latin typeface="Cambria Math" charset="0"/>
                            </a:rPr>
                            <m:t>𝑔</m:t>
                          </m:r>
                        </m:num>
                        <m:den>
                          <m:sSub>
                            <m:sSubPr>
                              <m:ctrlPr>
                                <a:rPr lang="de-DE" i="1">
                                  <a:latin typeface="Cambria Math" panose="02040503050406030204" pitchFamily="18" charset="0"/>
                                </a:rPr>
                              </m:ctrlPr>
                            </m:sSubPr>
                            <m:e>
                              <m:r>
                                <a:rPr lang="en-US" i="1">
                                  <a:latin typeface="Cambria Math" charset="0"/>
                                </a:rPr>
                                <m:t>𝑅𝑂𝐶</m:t>
                              </m:r>
                            </m:e>
                            <m:sub>
                              <m:r>
                                <a:rPr lang="en-US" i="1">
                                  <a:latin typeface="Cambria Math" charset="0"/>
                                </a:rPr>
                                <m:t>𝑡</m:t>
                              </m:r>
                              <m:r>
                                <a:rPr lang="en-US" i="1">
                                  <a:latin typeface="Cambria Math" charset="0"/>
                                </a:rPr>
                                <m:t>+1</m:t>
                              </m:r>
                            </m:sub>
                          </m:sSub>
                        </m:den>
                      </m:f>
                    </m:oMath>
                  </m:oMathPara>
                </a14:m>
                <a:endParaRPr lang="de-DE"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And the terminal value:</a:t>
                </a:r>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𝑇𝑒𝑟𝑚𝑖𝑛𝑎𝑙</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 (1−</m:t>
                          </m:r>
                          <m:f>
                            <m:fPr>
                              <m:ctrlPr>
                                <a:rPr lang="de-DE" i="1">
                                  <a:latin typeface="Cambria Math" panose="02040503050406030204" pitchFamily="18" charset="0"/>
                                </a:rPr>
                              </m:ctrlPr>
                            </m:fPr>
                            <m:num>
                              <m:r>
                                <a:rPr lang="en-US" i="1">
                                  <a:latin typeface="Cambria Math" charset="0"/>
                                </a:rPr>
                                <m:t>𝑔</m:t>
                              </m:r>
                            </m:num>
                            <m:den>
                              <m:sSub>
                                <m:sSubPr>
                                  <m:ctrlPr>
                                    <a:rPr lang="de-DE" i="1">
                                      <a:latin typeface="Cambria Math" panose="02040503050406030204" pitchFamily="18" charset="0"/>
                                    </a:rPr>
                                  </m:ctrlPr>
                                </m:sSubPr>
                                <m:e>
                                  <m:r>
                                    <a:rPr lang="en-US" i="1">
                                      <a:latin typeface="Cambria Math" charset="0"/>
                                    </a:rPr>
                                    <m:t>𝑅𝑂𝐶</m:t>
                                  </m:r>
                                </m:e>
                                <m:sub>
                                  <m:r>
                                    <a:rPr lang="en-US" i="1">
                                      <a:latin typeface="Cambria Math" charset="0"/>
                                    </a:rPr>
                                    <m:t>𝑡</m:t>
                                  </m:r>
                                  <m:r>
                                    <a:rPr lang="en-US" i="1">
                                      <a:latin typeface="Cambria Math" charset="0"/>
                                    </a:rPr>
                                    <m:t>+1</m:t>
                                  </m:r>
                                </m:sub>
                              </m:sSub>
                            </m:den>
                          </m:f>
                          <m:r>
                            <a:rPr lang="en-US" i="1">
                              <a:latin typeface="Cambria Math" charset="0"/>
                            </a:rPr>
                            <m:t>)</m:t>
                          </m:r>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Para>
                </a14:m>
                <a:endParaRPr lang="de-DE" dirty="0"/>
              </a:p>
              <a:p>
                <a:pPr marL="180000" indent="-180000">
                  <a:spcBef>
                    <a:spcPts val="1000"/>
                  </a:spcBef>
                  <a:buFont typeface="Arial" charset="0"/>
                  <a:buChar char="•"/>
                </a:pPr>
                <a:endParaRPr lang="en-US" dirty="0"/>
              </a:p>
              <a:p>
                <a:pPr>
                  <a:spcBef>
                    <a:spcPts val="1000"/>
                  </a:spcBef>
                </a:pPr>
                <a:endParaRPr lang="de-DE" dirty="0"/>
              </a:p>
              <a:p>
                <a:pPr marL="180000" indent="-180000">
                  <a:spcBef>
                    <a:spcPts val="1000"/>
                  </a:spcBef>
                  <a:buFont typeface="Arial" charset="0"/>
                  <a:buChar char="•"/>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Reinvestment and Terminal Value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113</a:t>
            </a:fld>
            <a:endParaRPr lang="en-US" noProof="0" dirty="0"/>
          </a:p>
        </p:txBody>
      </p:sp>
    </p:spTree>
    <p:extLst>
      <p:ext uri="{BB962C8B-B14F-4D97-AF65-F5344CB8AC3E}">
        <p14:creationId xmlns:p14="http://schemas.microsoft.com/office/powerpoint/2010/main" val="1265331249"/>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question to analyze now is whether the company will be able to achieve excess returns in the final phase of the staged valuation model, the phase of moderate growth. If the answer is no, ROC will become equal to WACC, and the terminal value will be:</a:t>
                </a:r>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𝑇𝑒𝑟𝑚𝑖𝑛𝑎𝑙</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 </m:t>
                          </m:r>
                          <m:d>
                            <m:dPr>
                              <m:ctrlPr>
                                <a:rPr lang="de-DE" i="1">
                                  <a:latin typeface="Cambria Math" panose="02040503050406030204" pitchFamily="18" charset="0"/>
                                </a:rPr>
                              </m:ctrlPr>
                            </m:dPr>
                            <m:e>
                              <m:r>
                                <a:rPr lang="en-US" i="1">
                                  <a:latin typeface="Cambria Math" charset="0"/>
                                </a:rPr>
                                <m:t>1−</m:t>
                              </m:r>
                              <m:f>
                                <m:fPr>
                                  <m:ctrlPr>
                                    <a:rPr lang="de-DE" i="1">
                                      <a:latin typeface="Cambria Math" panose="02040503050406030204" pitchFamily="18" charset="0"/>
                                    </a:rPr>
                                  </m:ctrlPr>
                                </m:fPr>
                                <m:num>
                                  <m:r>
                                    <a:rPr lang="en-US" i="1">
                                      <a:latin typeface="Cambria Math" charset="0"/>
                                    </a:rPr>
                                    <m:t>𝑔</m:t>
                                  </m:r>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den>
                              </m:f>
                            </m:e>
                          </m:d>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Para>
                </a14:m>
                <a:endParaRPr lang="de-DE" dirty="0"/>
              </a:p>
              <a:p>
                <a:pPr>
                  <a:spcBef>
                    <a:spcPts val="1000"/>
                  </a:spcBef>
                </a:pPr>
                <a:br>
                  <a:rPr lang="de-DE" dirty="0"/>
                </a:br>
                <a14:m>
                  <m:oMathPara xmlns:m="http://schemas.openxmlformats.org/officeDocument/2006/math">
                    <m:oMathParaPr>
                      <m:jc m:val="centerGroup"/>
                    </m:oMathParaPr>
                    <m:oMath xmlns:m="http://schemas.openxmlformats.org/officeDocument/2006/math">
                      <m:r>
                        <a:rPr lang="de-DE" b="0" i="0" smtClean="0">
                          <a:latin typeface="Cambria Math" charset="0"/>
                        </a:rPr>
                        <m:t>                                 </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 </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den>
                          </m:f>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Para>
                </a14:m>
                <a:endParaRPr lang="de-DE" dirty="0"/>
              </a:p>
              <a:p>
                <a:pPr>
                  <a:spcBef>
                    <a:spcPts val="1000"/>
                  </a:spcBef>
                </a:pPr>
                <a:br>
                  <a:rPr lang="de-DE" dirty="0"/>
                </a:br>
                <a14:m>
                  <m:oMathPara xmlns:m="http://schemas.openxmlformats.org/officeDocument/2006/math">
                    <m:oMathParaPr>
                      <m:jc m:val="centerGroup"/>
                    </m:oMathParaPr>
                    <m:oMath xmlns:m="http://schemas.openxmlformats.org/officeDocument/2006/math">
                      <m:r>
                        <a:rPr lang="de-DE" b="0" i="0" smtClean="0">
                          <a:latin typeface="Cambria Math" charset="0"/>
                        </a:rPr>
                        <m:t>  </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m:t>
                          </m:r>
                        </m:num>
                        <m:den>
                          <m:sSub>
                            <m:sSubPr>
                              <m:ctrlPr>
                                <a:rPr lang="de-DE"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den>
                      </m:f>
                    </m:oMath>
                  </m:oMathPara>
                </a14:m>
                <a:br>
                  <a:rPr lang="de-DE" dirty="0"/>
                </a:br>
                <a:br>
                  <a:rPr lang="de-DE" dirty="0"/>
                </a:br>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292" b="-3667"/>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Excess Returns in Final Stage? The Real Issue of Terminal Value Calculation.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114</a:t>
            </a:fld>
            <a:endParaRPr lang="en-US" noProof="0" dirty="0"/>
          </a:p>
        </p:txBody>
      </p:sp>
    </p:spTree>
    <p:extLst>
      <p:ext uri="{BB962C8B-B14F-4D97-AF65-F5344CB8AC3E}">
        <p14:creationId xmlns:p14="http://schemas.microsoft.com/office/powerpoint/2010/main" val="735200692"/>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What do the equations on the preceding page tell us?</a:t>
            </a:r>
          </a:p>
          <a:p>
            <a:pPr marL="180000" indent="-180000">
              <a:spcBef>
                <a:spcPts val="1000"/>
              </a:spcBef>
              <a:buFont typeface="Arial" charset="0"/>
              <a:buChar char="•"/>
            </a:pPr>
            <a:r>
              <a:rPr lang="en-US" dirty="0"/>
              <a:t>In case new investments earn only their cost of capital, the growth rate g has no influence on the terminal value.</a:t>
            </a:r>
          </a:p>
          <a:p>
            <a:pPr marL="180000" indent="-180000">
              <a:spcBef>
                <a:spcPts val="1000"/>
              </a:spcBef>
              <a:buFont typeface="Arial" charset="0"/>
              <a:buChar char="•"/>
            </a:pPr>
            <a:r>
              <a:rPr lang="en-US" dirty="0"/>
              <a:t>Intuitively that does make sense – an increase in value requires that you earn more than your cost of capital.</a:t>
            </a:r>
            <a:endParaRPr lang="de-DE" dirty="0"/>
          </a:p>
          <a:p>
            <a:pPr marL="180000" indent="-180000">
              <a:spcBef>
                <a:spcPts val="1000"/>
              </a:spcBef>
              <a:buFont typeface="Arial" charset="0"/>
              <a:buChar char="•"/>
            </a:pPr>
            <a:r>
              <a:rPr lang="en-US" dirty="0"/>
              <a:t>As this is not the case under our assumption (WACC</a:t>
            </a:r>
            <a:r>
              <a:rPr lang="en-US" baseline="-25000" dirty="0"/>
              <a:t> t+1</a:t>
            </a:r>
            <a:r>
              <a:rPr lang="en-US" dirty="0"/>
              <a:t> = ROC</a:t>
            </a:r>
            <a:r>
              <a:rPr lang="en-US" baseline="-25000" dirty="0"/>
              <a:t> t+1</a:t>
            </a:r>
            <a:r>
              <a:rPr lang="en-US" dirty="0"/>
              <a:t>), we can stop our forecast after the calculation of EBIAT</a:t>
            </a:r>
            <a:r>
              <a:rPr lang="en-US" baseline="-25000" dirty="0"/>
              <a:t> t+1</a:t>
            </a:r>
            <a:r>
              <a:rPr lang="en-US" dirty="0"/>
              <a:t> and we don’t have to calculate the free cash flow. What is below EBIAT does not affect the value under the specific assumptions we made here.</a:t>
            </a:r>
            <a:r>
              <a:rPr lang="de-DE" dirty="0"/>
              <a:t> </a:t>
            </a:r>
            <a:endParaRPr lang="en-US" dirty="0"/>
          </a:p>
          <a:p>
            <a:endParaRPr lang="de-DE" dirty="0"/>
          </a:p>
        </p:txBody>
      </p:sp>
      <p:sp>
        <p:nvSpPr>
          <p:cNvPr id="3" name="Titel 2"/>
          <p:cNvSpPr>
            <a:spLocks noGrp="1"/>
          </p:cNvSpPr>
          <p:nvPr>
            <p:ph type="title"/>
          </p:nvPr>
        </p:nvSpPr>
        <p:spPr/>
        <p:txBody>
          <a:bodyPr/>
          <a:lstStyle/>
          <a:p>
            <a:r>
              <a:rPr lang="en-US" dirty="0"/>
              <a:t>Terminal Value – The Case of “No Excess Returns”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115</a:t>
            </a:fld>
            <a:endParaRPr lang="en-US" noProof="0" dirty="0"/>
          </a:p>
        </p:txBody>
      </p:sp>
    </p:spTree>
    <p:extLst>
      <p:ext uri="{BB962C8B-B14F-4D97-AF65-F5344CB8AC3E}">
        <p14:creationId xmlns:p14="http://schemas.microsoft.com/office/powerpoint/2010/main" val="1430066361"/>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What we practically do is to assume a resale of the company at the end of the detailed planning period, i.e., after t years. The calculated purchase price represents the value of the free cash flows after the detailed planning period.</a:t>
            </a:r>
          </a:p>
          <a:p>
            <a:pPr marL="180000" indent="-180000">
              <a:spcBef>
                <a:spcPts val="1000"/>
              </a:spcBef>
              <a:buFont typeface="Arial" charset="0"/>
              <a:buChar char="•"/>
            </a:pPr>
            <a:r>
              <a:rPr lang="en-US" dirty="0"/>
              <a:t>You will find EBIT, EBITDA, sales, sometimes even book value of equity multiples. The market multiples are derived from multiples of comparable quoted companies or from precedent transactions of comparable companies (we will come back to this later).</a:t>
            </a:r>
          </a:p>
          <a:p>
            <a:pPr marL="180000" indent="-180000">
              <a:spcBef>
                <a:spcPts val="1000"/>
              </a:spcBef>
              <a:buFont typeface="Arial" charset="0"/>
              <a:buChar char="•"/>
            </a:pPr>
            <a:r>
              <a:rPr lang="en-US" dirty="0"/>
              <a:t>As in the perpetuity growth method, it is essential that the last year of the detailed planning period can be regarded as representative for the (longer) future. In addition, the multiples derived from comparable companies and/or transactions should also not contain any cyclical effects.</a:t>
            </a: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endParaRPr lang="en-US" dirty="0"/>
          </a:p>
          <a:p>
            <a:endParaRPr lang="de-DE" dirty="0"/>
          </a:p>
        </p:txBody>
      </p:sp>
      <p:sp>
        <p:nvSpPr>
          <p:cNvPr id="3" name="Titel 2"/>
          <p:cNvSpPr>
            <a:spLocks noGrp="1"/>
          </p:cNvSpPr>
          <p:nvPr>
            <p:ph type="title"/>
          </p:nvPr>
        </p:nvSpPr>
        <p:spPr/>
        <p:txBody>
          <a:bodyPr/>
          <a:lstStyle/>
          <a:p>
            <a:r>
              <a:rPr lang="en-US" dirty="0"/>
              <a:t>Exit Multiple Method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116</a:t>
            </a:fld>
            <a:endParaRPr lang="en-US" noProof="0" dirty="0"/>
          </a:p>
        </p:txBody>
      </p:sp>
    </p:spTree>
    <p:extLst>
      <p:ext uri="{BB962C8B-B14F-4D97-AF65-F5344CB8AC3E}">
        <p14:creationId xmlns:p14="http://schemas.microsoft.com/office/powerpoint/2010/main" val="1350522791"/>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What is the problem with the exit multiple method? When applying the exit multiple method, the by far largest component of the company’s value, the terminal value, is not determined by discounting future free cash flows, but by applying market multiples, which is an alternative valuation approach.</a:t>
                </a:r>
                <a:r>
                  <a:rPr lang="de-DE" dirty="0"/>
                  <a:t> </a:t>
                </a:r>
              </a:p>
              <a:p>
                <a:pPr marL="180000" indent="-180000">
                  <a:spcBef>
                    <a:spcPts val="1000"/>
                  </a:spcBef>
                  <a:buFont typeface="Arial" charset="0"/>
                  <a:buChar char="•"/>
                </a:pPr>
                <a:r>
                  <a:rPr lang="en-US" dirty="0"/>
                  <a:t>Despite that, the exit multiple method is very common in valuation practice. And it is usually a good idea to use one calculation method as a sanity check of the other calculation method.</a:t>
                </a:r>
              </a:p>
              <a:p>
                <a:pPr marL="180000" indent="-180000">
                  <a:spcBef>
                    <a:spcPts val="1000"/>
                  </a:spcBef>
                  <a:buFont typeface="Arial" charset="0"/>
                  <a:buChar char="•"/>
                </a:pPr>
                <a:r>
                  <a:rPr lang="en-US" dirty="0"/>
                  <a:t>The implied multiple (here EBITDA) is: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𝐼𝑚𝑝𝑙𝑖𝑒𝑑</m:t>
                      </m:r>
                      <m:r>
                        <a:rPr lang="en-US" i="1">
                          <a:latin typeface="Cambria Math" charset="0"/>
                        </a:rPr>
                        <m:t> </m:t>
                      </m:r>
                      <m:r>
                        <a:rPr lang="en-US" i="1">
                          <a:latin typeface="Cambria Math" charset="0"/>
                        </a:rPr>
                        <m:t>𝐸𝐵𝐼𝑇𝐷𝐴</m:t>
                      </m:r>
                      <m:r>
                        <a:rPr lang="en-US" i="1">
                          <a:latin typeface="Cambria Math" charset="0"/>
                        </a:rPr>
                        <m:t> </m:t>
                      </m:r>
                      <m:r>
                        <a:rPr lang="en-US" i="1">
                          <a:latin typeface="Cambria Math" charset="0"/>
                        </a:rPr>
                        <m:t>𝑀𝑢𝑙𝑡𝑖𝑝𝑙𝑒</m:t>
                      </m:r>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𝑇𝑒𝑟𝑚𝑖𝑛𝑎𝑙</m:t>
                              </m:r>
                              <m:r>
                                <a:rPr lang="en-US" i="1">
                                  <a:latin typeface="Cambria Math" charset="0"/>
                                </a:rPr>
                                <m:t> </m:t>
                              </m:r>
                              <m:r>
                                <a:rPr lang="en-US" i="1">
                                  <a:latin typeface="Cambria Math" charset="0"/>
                                </a:rPr>
                                <m:t>𝑉𝑎𝑙𝑢𝑒</m:t>
                              </m:r>
                            </m:e>
                            <m:sub>
                              <m:r>
                                <a:rPr lang="en-US" i="1">
                                  <a:latin typeface="Cambria Math" charset="0"/>
                                </a:rPr>
                                <m:t>𝑃𝑒𝑟𝑝𝑒𝑡𝑢𝑖𝑡𝑦</m:t>
                              </m:r>
                              <m:r>
                                <a:rPr lang="en-US" i="1">
                                  <a:latin typeface="Cambria Math" charset="0"/>
                                </a:rPr>
                                <m:t> </m:t>
                              </m:r>
                              <m:r>
                                <a:rPr lang="en-US" i="1">
                                  <a:latin typeface="Cambria Math" charset="0"/>
                                </a:rPr>
                                <m:t>𝐺𝑟𝑜𝑤𝑡h</m:t>
                              </m:r>
                              <m:r>
                                <a:rPr lang="en-US" i="1">
                                  <a:latin typeface="Cambria Math" charset="0"/>
                                </a:rPr>
                                <m:t> </m:t>
                              </m:r>
                              <m:r>
                                <a:rPr lang="en-US" i="1">
                                  <a:latin typeface="Cambria Math" charset="0"/>
                                </a:rPr>
                                <m:t>𝑀𝑒𝑡h𝑜𝑑</m:t>
                              </m:r>
                            </m:sub>
                          </m:sSub>
                        </m:num>
                        <m:den>
                          <m:sSub>
                            <m:sSubPr>
                              <m:ctrlPr>
                                <a:rPr lang="de-DE" i="1">
                                  <a:latin typeface="Cambria Math" panose="02040503050406030204" pitchFamily="18" charset="0"/>
                                </a:rPr>
                              </m:ctrlPr>
                            </m:sSubPr>
                            <m:e>
                              <m:r>
                                <a:rPr lang="en-US" i="1">
                                  <a:latin typeface="Cambria Math" charset="0"/>
                                </a:rPr>
                                <m:t>𝐸𝐵𝐼𝑇𝐷𝐴</m:t>
                              </m:r>
                            </m:e>
                            <m:sub>
                              <m:r>
                                <a:rPr lang="en-US" i="1">
                                  <a:latin typeface="Cambria Math" charset="0"/>
                                </a:rPr>
                                <m:t>𝑡</m:t>
                              </m:r>
                            </m:sub>
                          </m:sSub>
                        </m:den>
                      </m:f>
                    </m:oMath>
                  </m:oMathPara>
                </a14:m>
                <a:endParaRPr lang="de-DE" dirty="0"/>
              </a:p>
              <a:p>
                <a:pPr marL="180000" indent="-180000">
                  <a:spcBef>
                    <a:spcPts val="1000"/>
                  </a:spcBef>
                  <a:buFont typeface="Arial" charset="0"/>
                  <a:buChar char="•"/>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78"/>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Exit Multiple Method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117</a:t>
            </a:fld>
            <a:endParaRPr lang="en-US" noProof="0" dirty="0"/>
          </a:p>
        </p:txBody>
      </p:sp>
    </p:spTree>
    <p:extLst>
      <p:ext uri="{BB962C8B-B14F-4D97-AF65-F5344CB8AC3E}">
        <p14:creationId xmlns:p14="http://schemas.microsoft.com/office/powerpoint/2010/main" val="1560913407"/>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This is the equation:</a:t>
                </a:r>
                <a:endParaRPr lang="en-US" i="1" dirty="0"/>
              </a:p>
              <a:p>
                <a:endParaRPr lang="en-US" i="1" dirty="0"/>
              </a:p>
              <a:p>
                <a:endParaRPr lang="en-US" i="1" dirty="0"/>
              </a:p>
              <a:p>
                <a:pPr/>
                <a14:m>
                  <m:oMathPara xmlns:m="http://schemas.openxmlformats.org/officeDocument/2006/math">
                    <m:oMathParaPr>
                      <m:jc m:val="centerGroup"/>
                    </m:oMathParaPr>
                    <m:oMath xmlns:m="http://schemas.openxmlformats.org/officeDocument/2006/math">
                      <m:r>
                        <a:rPr lang="en-US" i="1">
                          <a:latin typeface="Cambria Math" charset="0"/>
                        </a:rPr>
                        <m:t>𝑔</m:t>
                      </m:r>
                      <m:r>
                        <a:rPr lang="en-US" i="1">
                          <a:latin typeface="Cambria Math"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charset="0"/>
                                </a:rPr>
                                <m:t>𝑇𝑒𝑟𝑚𝑖𝑛𝑎𝑙</m:t>
                              </m:r>
                              <m:r>
                                <a:rPr lang="en-US" i="1">
                                  <a:latin typeface="Cambria Math" charset="0"/>
                                </a:rPr>
                                <m:t> </m:t>
                              </m:r>
                              <m:r>
                                <a:rPr lang="en-US" i="1">
                                  <a:latin typeface="Cambria Math" charset="0"/>
                                </a:rPr>
                                <m:t>𝑉𝑎𝑙𝑢𝑒</m:t>
                              </m:r>
                            </m:e>
                            <m:sub>
                              <m:r>
                                <a:rPr lang="en-US" i="1">
                                  <a:latin typeface="Cambria Math" charset="0"/>
                                </a:rPr>
                                <m:t>𝐸𝑥𝑖𝑡</m:t>
                              </m:r>
                              <m:r>
                                <a:rPr lang="en-US" i="1">
                                  <a:latin typeface="Cambria Math" charset="0"/>
                                </a:rPr>
                                <m:t> </m:t>
                              </m:r>
                              <m:r>
                                <a:rPr lang="en-US" i="1">
                                  <a:latin typeface="Cambria Math" charset="0"/>
                                </a:rPr>
                                <m:t>𝑀𝑢𝑙𝑡𝑖𝑝𝑙𝑒</m:t>
                              </m:r>
                              <m:r>
                                <a:rPr lang="en-US" i="1">
                                  <a:latin typeface="Cambria Math" charset="0"/>
                                </a:rPr>
                                <m:t> </m:t>
                              </m:r>
                              <m:r>
                                <a:rPr lang="en-US" i="1">
                                  <a:latin typeface="Cambria Math" charset="0"/>
                                </a:rPr>
                                <m:t>𝑀𝑒𝑡h𝑜𝑑</m:t>
                              </m:r>
                            </m:sub>
                          </m:sSub>
                          <m:r>
                            <a:rPr lang="en-US" i="1">
                              <a:latin typeface="Cambria Math" charset="0"/>
                            </a:rPr>
                            <m:t> × </m:t>
                          </m:r>
                          <m:sSub>
                            <m:sSubPr>
                              <m:ctrlPr>
                                <a:rPr lang="en-US"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sSub>
                            <m:sSubPr>
                              <m:ctrlPr>
                                <a:rPr lang="en-US"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𝑡</m:t>
                              </m:r>
                            </m:sub>
                          </m:sSub>
                        </m:num>
                        <m:den>
                          <m:sSub>
                            <m:sSubPr>
                              <m:ctrlPr>
                                <a:rPr lang="en-US" i="1">
                                  <a:latin typeface="Cambria Math" panose="02040503050406030204" pitchFamily="18" charset="0"/>
                                </a:rPr>
                              </m:ctrlPr>
                            </m:sSubPr>
                            <m:e>
                              <m:r>
                                <a:rPr lang="en-US" i="1">
                                  <a:latin typeface="Cambria Math" charset="0"/>
                                </a:rPr>
                                <m:t>𝑇𝑒𝑟𝑚𝑖𝑛𝑎𝑙</m:t>
                              </m:r>
                              <m:r>
                                <a:rPr lang="en-US" i="1">
                                  <a:latin typeface="Cambria Math" charset="0"/>
                                </a:rPr>
                                <m:t> </m:t>
                              </m:r>
                              <m:r>
                                <a:rPr lang="en-US" i="1">
                                  <a:latin typeface="Cambria Math" charset="0"/>
                                </a:rPr>
                                <m:t>𝑉𝑎𝑙𝑢𝑒</m:t>
                              </m:r>
                            </m:e>
                            <m:sub>
                              <m:r>
                                <a:rPr lang="en-US" i="1">
                                  <a:latin typeface="Cambria Math" charset="0"/>
                                </a:rPr>
                                <m:t>𝐸𝑥𝑖𝑡</m:t>
                              </m:r>
                              <m:r>
                                <a:rPr lang="en-US" i="1">
                                  <a:latin typeface="Cambria Math" charset="0"/>
                                </a:rPr>
                                <m:t> </m:t>
                              </m:r>
                              <m:r>
                                <a:rPr lang="en-US" i="1">
                                  <a:latin typeface="Cambria Math" charset="0"/>
                                </a:rPr>
                                <m:t>𝑀𝑢𝑙𝑡𝑖𝑝𝑙𝑒</m:t>
                              </m:r>
                              <m:r>
                                <a:rPr lang="en-US" i="1">
                                  <a:latin typeface="Cambria Math" charset="0"/>
                                </a:rPr>
                                <m:t> </m:t>
                              </m:r>
                              <m:r>
                                <a:rPr lang="en-US" i="1">
                                  <a:latin typeface="Cambria Math" charset="0"/>
                                </a:rPr>
                                <m:t>𝑀𝑒𝑡h𝑜𝑑</m:t>
                              </m:r>
                            </m:sub>
                          </m:sSub>
                          <m:r>
                            <a:rPr lang="en-US" i="1">
                              <a:latin typeface="Cambria Math" charset="0"/>
                            </a:rPr>
                            <m:t>+</m:t>
                          </m:r>
                          <m:sSub>
                            <m:sSubPr>
                              <m:ctrlPr>
                                <a:rPr lang="en-US"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𝑡</m:t>
                              </m:r>
                            </m:sub>
                          </m:sSub>
                        </m:den>
                      </m:f>
                    </m:oMath>
                  </m:oMathPara>
                </a14:m>
                <a:endParaRPr lang="en-US" dirty="0"/>
              </a:p>
              <a:p>
                <a:endParaRPr lang="en-US" dirty="0"/>
              </a:p>
              <a:p>
                <a:pPr marL="180000" indent="-180000">
                  <a:spcBef>
                    <a:spcPts val="1000"/>
                  </a:spcBef>
                  <a:buFont typeface="Arial" charset="0"/>
                  <a:buChar char="•"/>
                </a:pPr>
                <a:r>
                  <a:rPr lang="en-US" dirty="0"/>
                  <a:t>I do this regularly as a sanity check – you will be surprised what growth rates other evaluators implicitly assume when they apply the exit multiple method.</a:t>
                </a:r>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Determining the Implied Growth Rate in a Terminal Value Calculated with an Exit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118</a:t>
            </a:fld>
            <a:endParaRPr lang="en-US" noProof="0" dirty="0"/>
          </a:p>
        </p:txBody>
      </p:sp>
    </p:spTree>
    <p:extLst>
      <p:ext uri="{BB962C8B-B14F-4D97-AF65-F5344CB8AC3E}">
        <p14:creationId xmlns:p14="http://schemas.microsoft.com/office/powerpoint/2010/main" val="626944400"/>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Henkel is already a mature company and grows at moderate rates. I will not adjust the beta therefore.</a:t>
            </a:r>
          </a:p>
          <a:p>
            <a:pPr marL="180000" indent="-180000">
              <a:spcBef>
                <a:spcPts val="1000"/>
              </a:spcBef>
              <a:buFont typeface="Arial" charset="0"/>
              <a:buChar char="•"/>
            </a:pPr>
            <a:r>
              <a:rPr lang="en-US" dirty="0"/>
              <a:t>With a debt to equity ratio of only 10%, there is room for more debt. This is something I would explore further if I would do the valuation for a strategic or a larger financial buyer. From the viewpoint of a private investor looking at Henkel, the D/E ratio should not be adjusted. There are no announcements that the management intends to increase debt.</a:t>
            </a:r>
          </a:p>
          <a:p>
            <a:pPr marL="180000" indent="-180000">
              <a:spcBef>
                <a:spcPts val="1000"/>
              </a:spcBef>
              <a:buFont typeface="Arial" charset="0"/>
              <a:buChar char="•"/>
            </a:pPr>
            <a:r>
              <a:rPr lang="en-US" dirty="0"/>
              <a:t>Consequently, I set WACC</a:t>
            </a:r>
            <a:r>
              <a:rPr lang="en-US" baseline="-25000" dirty="0"/>
              <a:t> t+1</a:t>
            </a:r>
            <a:r>
              <a:rPr lang="en-US" dirty="0"/>
              <a:t> equal to WACC</a:t>
            </a:r>
            <a:r>
              <a:rPr lang="en-US" baseline="-25000" dirty="0"/>
              <a:t> t</a:t>
            </a:r>
            <a:r>
              <a:rPr lang="en-US" dirty="0"/>
              <a:t>.</a:t>
            </a:r>
          </a:p>
        </p:txBody>
      </p:sp>
      <p:sp>
        <p:nvSpPr>
          <p:cNvPr id="3" name="Titel 2"/>
          <p:cNvSpPr>
            <a:spLocks noGrp="1"/>
          </p:cNvSpPr>
          <p:nvPr>
            <p:ph type="title"/>
          </p:nvPr>
        </p:nvSpPr>
        <p:spPr/>
        <p:txBody>
          <a:bodyPr/>
          <a:lstStyle/>
          <a:p>
            <a:r>
              <a:rPr lang="en-US" dirty="0"/>
              <a:t>Application: Henkel‘s Terminal Value – The Assumptions (Beta, D/E, WACC)</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119</a:t>
            </a:fld>
            <a:endParaRPr lang="en-US" noProof="0" dirty="0"/>
          </a:p>
        </p:txBody>
      </p:sp>
    </p:spTree>
    <p:extLst>
      <p:ext uri="{BB962C8B-B14F-4D97-AF65-F5344CB8AC3E}">
        <p14:creationId xmlns:p14="http://schemas.microsoft.com/office/powerpoint/2010/main" val="172108711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feil nach links 9"/>
          <p:cNvSpPr/>
          <p:nvPr/>
        </p:nvSpPr>
        <p:spPr>
          <a:xfrm rot="10800000">
            <a:off x="1952767" y="4992674"/>
            <a:ext cx="1683129" cy="524557"/>
          </a:xfrm>
          <a:prstGeom prst="leftArrow">
            <a:avLst>
              <a:gd name="adj1" fmla="val 60000"/>
              <a:gd name="adj2" fmla="val 50000"/>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a:endParaRPr lang="de-DE" dirty="0"/>
          </a:p>
        </p:txBody>
      </p:sp>
      <p:graphicFrame>
        <p:nvGraphicFramePr>
          <p:cNvPr id="9" name="Inhaltsplatzhalter 6"/>
          <p:cNvGraphicFramePr>
            <a:graphicFrameLocks noGrp="1"/>
          </p:cNvGraphicFramePr>
          <p:nvPr>
            <p:ph sz="quarter" idx="17"/>
            <p:extLst>
              <p:ext uri="{D42A27DB-BD31-4B8C-83A1-F6EECF244321}">
                <p14:modId xmlns:p14="http://schemas.microsoft.com/office/powerpoint/2010/main" val="2105547792"/>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el 2"/>
          <p:cNvSpPr>
            <a:spLocks noGrp="1"/>
          </p:cNvSpPr>
          <p:nvPr>
            <p:ph type="title"/>
          </p:nvPr>
        </p:nvSpPr>
        <p:spPr/>
        <p:txBody>
          <a:bodyPr/>
          <a:lstStyle/>
          <a:p>
            <a:r>
              <a:rPr lang="en-US" dirty="0"/>
              <a:t>Corporate Valuation: Determinants of the Value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a:t>
            </a:fld>
            <a:endParaRPr lang="en-US" noProof="0" dirty="0"/>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Terminal Value Assumptions - Growth</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120</a:t>
            </a:fld>
            <a:endParaRPr lang="en-US" noProof="0" dirty="0"/>
          </a:p>
        </p:txBody>
      </p:sp>
      <p:pic>
        <p:nvPicPr>
          <p:cNvPr id="10" name="Content Placeholder 9">
            <a:extLst>
              <a:ext uri="{FF2B5EF4-FFF2-40B4-BE49-F238E27FC236}">
                <a16:creationId xmlns:a16="http://schemas.microsoft.com/office/drawing/2014/main" id="{50272AF0-4E84-7A4B-8371-0BAF4372A1B5}"/>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996035" y="1778000"/>
            <a:ext cx="7147167" cy="4322763"/>
          </a:xfrm>
        </p:spPr>
      </p:pic>
    </p:spTree>
    <p:extLst>
      <p:ext uri="{BB962C8B-B14F-4D97-AF65-F5344CB8AC3E}">
        <p14:creationId xmlns:p14="http://schemas.microsoft.com/office/powerpoint/2010/main" val="1116226617"/>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Henkel is a globally active company. The growth rate should be limited by the global growth rate. We expect to see stronger growth in the next years as a result of the COVID reversal. In the long run, real growth rate will probably be limited to 3% annually.</a:t>
                </a:r>
              </a:p>
              <a:p>
                <a:pPr marL="180000" indent="-180000">
                  <a:spcBef>
                    <a:spcPts val="1000"/>
                  </a:spcBef>
                  <a:buFont typeface="Arial" charset="0"/>
                  <a:buChar char="•"/>
                </a:pPr>
                <a:r>
                  <a:rPr lang="en-US" dirty="0"/>
                  <a:t>Damodaran suggests to cap g at the risk-free rate used for the valuation. This is based on the following two equations: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sz="1600" b="0" i="1" smtClean="0">
                          <a:latin typeface="Cambria Math" charset="0"/>
                        </a:rPr>
                        <m:t>𝐸𝑥𝑝𝑒𝑐𝑡𝑒𝑑</m:t>
                      </m:r>
                      <m:r>
                        <a:rPr lang="de-DE" sz="1600" b="0" i="1" smtClean="0">
                          <a:latin typeface="Cambria Math" charset="0"/>
                        </a:rPr>
                        <m:t> </m:t>
                      </m:r>
                      <m:r>
                        <a:rPr lang="de-DE" sz="1600" b="0" i="1" smtClean="0">
                          <a:latin typeface="Cambria Math" charset="0"/>
                        </a:rPr>
                        <m:t>𝑅𝑒𝑎𝑙</m:t>
                      </m:r>
                      <m:r>
                        <a:rPr lang="de-DE" sz="1600" b="0" i="1" smtClean="0">
                          <a:latin typeface="Cambria Math" charset="0"/>
                        </a:rPr>
                        <m:t> </m:t>
                      </m:r>
                      <m:r>
                        <a:rPr lang="de-DE" sz="1600" b="0" i="1" smtClean="0">
                          <a:latin typeface="Cambria Math" charset="0"/>
                        </a:rPr>
                        <m:t>𝐺𝑟𝑜𝑤𝑡h</m:t>
                      </m:r>
                      <m:r>
                        <a:rPr lang="de-DE" sz="1600" b="0" i="1" smtClean="0">
                          <a:latin typeface="Cambria Math" charset="0"/>
                        </a:rPr>
                        <m:t> </m:t>
                      </m:r>
                      <m:r>
                        <a:rPr lang="de-DE" sz="1600" b="0" i="1" smtClean="0">
                          <a:latin typeface="Cambria Math" charset="0"/>
                        </a:rPr>
                        <m:t>𝑅𝑎𝑡𝑒</m:t>
                      </m:r>
                      <m:r>
                        <a:rPr lang="de-DE" sz="1600" b="0" i="1" smtClean="0">
                          <a:latin typeface="Cambria Math" charset="0"/>
                        </a:rPr>
                        <m:t>+</m:t>
                      </m:r>
                      <m:r>
                        <a:rPr lang="de-DE" sz="1600" b="0" i="1" smtClean="0">
                          <a:latin typeface="Cambria Math" charset="0"/>
                        </a:rPr>
                        <m:t>𝐸𝑥𝑝𝑒𝑐𝑡𝑒𝑑</m:t>
                      </m:r>
                      <m:r>
                        <a:rPr lang="de-DE" sz="1600" b="0" i="1" smtClean="0">
                          <a:latin typeface="Cambria Math" charset="0"/>
                        </a:rPr>
                        <m:t> </m:t>
                      </m:r>
                      <m:r>
                        <a:rPr lang="de-DE" sz="1600" b="0" i="1" smtClean="0">
                          <a:latin typeface="Cambria Math" charset="0"/>
                        </a:rPr>
                        <m:t>𝐼𝑛𝑓𝑙𝑎𝑡𝑖𝑜𝑛</m:t>
                      </m:r>
                      <m:r>
                        <a:rPr lang="de-DE" sz="1600" b="0" i="1" smtClean="0">
                          <a:latin typeface="Cambria Math" charset="0"/>
                        </a:rPr>
                        <m:t>=</m:t>
                      </m:r>
                      <m:r>
                        <a:rPr lang="de-DE" sz="1600" b="0" i="1" smtClean="0">
                          <a:latin typeface="Cambria Math" charset="0"/>
                        </a:rPr>
                        <m:t>𝐸𝑥𝑝𝑒𝑐𝑡𝑒𝑑</m:t>
                      </m:r>
                      <m:r>
                        <a:rPr lang="de-DE" sz="1600" b="0" i="1" smtClean="0">
                          <a:latin typeface="Cambria Math" charset="0"/>
                        </a:rPr>
                        <m:t> </m:t>
                      </m:r>
                      <m:r>
                        <a:rPr lang="de-DE" sz="1600" b="0" i="1" smtClean="0">
                          <a:latin typeface="Cambria Math" charset="0"/>
                        </a:rPr>
                        <m:t>𝑁𝑜𝑚𝑖𝑛𝑎𝑙</m:t>
                      </m:r>
                      <m:r>
                        <a:rPr lang="de-DE" sz="1600" b="0" i="1" smtClean="0">
                          <a:latin typeface="Cambria Math" charset="0"/>
                        </a:rPr>
                        <m:t> </m:t>
                      </m:r>
                      <m:r>
                        <a:rPr lang="de-DE" sz="1600" b="0" i="1" smtClean="0">
                          <a:latin typeface="Cambria Math" charset="0"/>
                        </a:rPr>
                        <m:t>𝐺𝑟𝑜𝑤𝑡h</m:t>
                      </m:r>
                      <m:r>
                        <a:rPr lang="de-DE" sz="1600" b="0" i="1" smtClean="0">
                          <a:latin typeface="Cambria Math" charset="0"/>
                        </a:rPr>
                        <m:t> </m:t>
                      </m:r>
                      <m:r>
                        <a:rPr lang="de-DE" sz="1600" b="0" i="1" smtClean="0">
                          <a:latin typeface="Cambria Math" charset="0"/>
                        </a:rPr>
                        <m:t>𝑅𝑎𝑡𝑒</m:t>
                      </m:r>
                    </m:oMath>
                    <m:oMath xmlns:m="http://schemas.openxmlformats.org/officeDocument/2006/math">
                      <m:r>
                        <a:rPr lang="de-DE" sz="1600" b="0" i="1" smtClean="0">
                          <a:latin typeface="Cambria Math" charset="0"/>
                        </a:rPr>
                        <m:t>𝐸𝑥𝑝𝑒𝑐𝑡𝑒𝑑</m:t>
                      </m:r>
                      <m:r>
                        <a:rPr lang="de-DE" sz="1600" b="0" i="1" smtClean="0">
                          <a:latin typeface="Cambria Math" charset="0"/>
                        </a:rPr>
                        <m:t> </m:t>
                      </m:r>
                      <m:r>
                        <a:rPr lang="de-DE" sz="1600" b="0" i="1" smtClean="0">
                          <a:latin typeface="Cambria Math" charset="0"/>
                        </a:rPr>
                        <m:t>𝑅𝑒𝑎𝑙</m:t>
                      </m:r>
                      <m:r>
                        <a:rPr lang="de-DE" sz="1600" b="0" i="1" smtClean="0">
                          <a:latin typeface="Cambria Math" charset="0"/>
                        </a:rPr>
                        <m:t> </m:t>
                      </m:r>
                      <m:r>
                        <a:rPr lang="de-DE" sz="1600" b="0" i="1" smtClean="0">
                          <a:latin typeface="Cambria Math" charset="0"/>
                        </a:rPr>
                        <m:t>𝐼𝑛𝑡𝑒𝑟𝑒𝑠𝑡</m:t>
                      </m:r>
                      <m:r>
                        <a:rPr lang="de-DE" sz="1600" b="0" i="1" smtClean="0">
                          <a:latin typeface="Cambria Math" charset="0"/>
                        </a:rPr>
                        <m:t> </m:t>
                      </m:r>
                      <m:r>
                        <a:rPr lang="de-DE" sz="1600" b="0" i="1" smtClean="0">
                          <a:latin typeface="Cambria Math" charset="0"/>
                        </a:rPr>
                        <m:t>𝑅𝑎𝑡𝑒</m:t>
                      </m:r>
                      <m:r>
                        <a:rPr lang="de-DE" sz="1600" b="0" i="1" smtClean="0">
                          <a:latin typeface="Cambria Math" charset="0"/>
                        </a:rPr>
                        <m:t>+</m:t>
                      </m:r>
                      <m:r>
                        <a:rPr lang="de-DE" sz="1600" b="0" i="1" smtClean="0">
                          <a:latin typeface="Cambria Math" charset="0"/>
                        </a:rPr>
                        <m:t>𝐸𝑥𝑝𝑒𝑐𝑡𝑒𝑑</m:t>
                      </m:r>
                      <m:r>
                        <a:rPr lang="de-DE" sz="1600" b="0" i="1" smtClean="0">
                          <a:latin typeface="Cambria Math" charset="0"/>
                        </a:rPr>
                        <m:t> </m:t>
                      </m:r>
                      <m:r>
                        <a:rPr lang="de-DE" sz="1600" b="0" i="1" smtClean="0">
                          <a:latin typeface="Cambria Math" charset="0"/>
                        </a:rPr>
                        <m:t>𝐼𝑛𝑓𝑙𝑎𝑡𝑖𝑜𝑛</m:t>
                      </m:r>
                      <m:r>
                        <a:rPr lang="de-DE" sz="1600" b="0" i="1" smtClean="0">
                          <a:latin typeface="Cambria Math" charset="0"/>
                        </a:rPr>
                        <m:t>=</m:t>
                      </m:r>
                      <m:r>
                        <a:rPr lang="de-DE" sz="1600" b="0" i="1" smtClean="0">
                          <a:latin typeface="Cambria Math" charset="0"/>
                        </a:rPr>
                        <m:t>𝑅𝑖𝑠𝑘</m:t>
                      </m:r>
                      <m:r>
                        <m:rPr>
                          <m:nor/>
                        </m:rPr>
                        <a:rPr lang="de-DE" sz="1600" b="0" i="0" smtClean="0">
                          <a:latin typeface="Cambria Math" charset="0"/>
                        </a:rPr>
                        <m:t>−</m:t>
                      </m:r>
                      <m:r>
                        <a:rPr lang="de-DE" sz="1600" b="0" i="1" smtClean="0">
                          <a:latin typeface="Cambria Math" charset="0"/>
                        </a:rPr>
                        <m:t>𝐹𝑟𝑒𝑒</m:t>
                      </m:r>
                      <m:r>
                        <a:rPr lang="de-DE" sz="1600" b="0" i="1" smtClean="0">
                          <a:latin typeface="Cambria Math" charset="0"/>
                        </a:rPr>
                        <m:t> </m:t>
                      </m:r>
                      <m:r>
                        <a:rPr lang="de-DE" sz="1600" b="0" i="1" smtClean="0">
                          <a:latin typeface="Cambria Math" charset="0"/>
                        </a:rPr>
                        <m:t>𝑅𝑎𝑡𝑒</m:t>
                      </m:r>
                    </m:oMath>
                  </m:oMathPara>
                </a14:m>
                <a:endParaRPr lang="en-US" sz="1600" dirty="0"/>
              </a:p>
              <a:p>
                <a:pPr>
                  <a:spcBef>
                    <a:spcPts val="1000"/>
                  </a:spcBef>
                </a:pPr>
                <a:endParaRPr lang="en-US" sz="1600" dirty="0"/>
              </a:p>
              <a:p>
                <a:pPr marL="180000" indent="-180000">
                  <a:spcBef>
                    <a:spcPts val="1000"/>
                  </a:spcBef>
                  <a:buFont typeface="Arial" charset="0"/>
                  <a:buChar char="•"/>
                </a:pPr>
                <a:r>
                  <a:rPr lang="en-US" dirty="0"/>
                  <a:t>In the long run, the real interest rate of an economy cannot be above the real growth rate </a:t>
                </a:r>
                <a:r>
                  <a:rPr lang="mr-IN" dirty="0"/>
                  <a:t>–</a:t>
                </a:r>
                <a:r>
                  <a:rPr lang="en-US" dirty="0"/>
                  <a:t> you have to deliver the promised interest rate in goods and services.</a:t>
                </a:r>
              </a:p>
              <a:p>
                <a:pPr>
                  <a:spcBef>
                    <a:spcPts val="1000"/>
                  </a:spcBef>
                </a:pPr>
                <a:endParaRPr lang="en-US" sz="1600"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b="-293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Application: Terminal Value Assumptions </a:t>
            </a:r>
            <a:r>
              <a:rPr lang="mr-IN" dirty="0"/>
              <a:t>–</a:t>
            </a:r>
            <a:r>
              <a:rPr lang="en-US" dirty="0"/>
              <a:t> Growth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121</a:t>
            </a:fld>
            <a:endParaRPr lang="en-US" noProof="0" dirty="0"/>
          </a:p>
        </p:txBody>
      </p:sp>
    </p:spTree>
    <p:extLst>
      <p:ext uri="{BB962C8B-B14F-4D97-AF65-F5344CB8AC3E}">
        <p14:creationId xmlns:p14="http://schemas.microsoft.com/office/powerpoint/2010/main" val="1453545413"/>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Our risk-free rate is -0.25%. Should we limit g to -0.25%? </a:t>
            </a:r>
          </a:p>
          <a:p>
            <a:pPr marL="180000" indent="-180000">
              <a:spcBef>
                <a:spcPts val="1000"/>
              </a:spcBef>
              <a:buFont typeface="Arial" charset="0"/>
              <a:buChar char="•"/>
            </a:pPr>
            <a:r>
              <a:rPr lang="en-US" dirty="0"/>
              <a:t>We would be on the save side insofar as unrealistic growth rates (and terminal values) are excluded. </a:t>
            </a:r>
          </a:p>
          <a:p>
            <a:pPr marL="180000" indent="-180000">
              <a:spcBef>
                <a:spcPts val="1000"/>
              </a:spcBef>
              <a:buFont typeface="Arial" charset="0"/>
              <a:buChar char="•"/>
            </a:pPr>
            <a:r>
              <a:rPr lang="en-US" dirty="0"/>
              <a:t>However, Henkel is a globally active company and stated clearly that they intend to grow especially in the emerging countries. And they already proved that they are able to grow there.</a:t>
            </a:r>
          </a:p>
          <a:p>
            <a:pPr marL="180000" indent="-180000">
              <a:spcBef>
                <a:spcPts val="1000"/>
              </a:spcBef>
              <a:buFont typeface="Arial" charset="0"/>
              <a:buChar char="•"/>
            </a:pPr>
            <a:r>
              <a:rPr lang="en-US" dirty="0"/>
              <a:t>In our case, I would only limit g to -0.25% if Henkel’s market would be limited to the Euro zone.</a:t>
            </a:r>
            <a:endParaRPr lang="de-DE" dirty="0"/>
          </a:p>
        </p:txBody>
      </p:sp>
      <p:sp>
        <p:nvSpPr>
          <p:cNvPr id="3" name="Titel 2"/>
          <p:cNvSpPr>
            <a:spLocks noGrp="1"/>
          </p:cNvSpPr>
          <p:nvPr>
            <p:ph type="title"/>
          </p:nvPr>
        </p:nvSpPr>
        <p:spPr/>
        <p:txBody>
          <a:bodyPr/>
          <a:lstStyle/>
          <a:p>
            <a:r>
              <a:rPr lang="en-US" dirty="0"/>
              <a:t>Application: The Limits on Henkel‘s Stable Growth Rate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122</a:t>
            </a:fld>
            <a:endParaRPr lang="en-US" noProof="0" dirty="0"/>
          </a:p>
        </p:txBody>
      </p:sp>
    </p:spTree>
    <p:extLst>
      <p:ext uri="{BB962C8B-B14F-4D97-AF65-F5344CB8AC3E}">
        <p14:creationId xmlns:p14="http://schemas.microsoft.com/office/powerpoint/2010/main" val="1923702999"/>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Reinvestment and ROC</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123</a:t>
            </a:fld>
            <a:endParaRPr lang="en-US" noProof="0" dirty="0"/>
          </a:p>
        </p:txBody>
      </p:sp>
      <p:pic>
        <p:nvPicPr>
          <p:cNvPr id="10" name="Picture 9">
            <a:extLst>
              <a:ext uri="{FF2B5EF4-FFF2-40B4-BE49-F238E27FC236}">
                <a16:creationId xmlns:a16="http://schemas.microsoft.com/office/drawing/2014/main" id="{0E669396-F4A5-A346-8FA8-840BF91546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472" y="1988840"/>
            <a:ext cx="4472053" cy="3456384"/>
          </a:xfrm>
          <a:prstGeom prst="rect">
            <a:avLst/>
          </a:prstGeom>
        </p:spPr>
      </p:pic>
      <p:pic>
        <p:nvPicPr>
          <p:cNvPr id="13" name="Picture 12">
            <a:extLst>
              <a:ext uri="{FF2B5EF4-FFF2-40B4-BE49-F238E27FC236}">
                <a16:creationId xmlns:a16="http://schemas.microsoft.com/office/drawing/2014/main" id="{3B55301E-DE4D-A444-BDDF-BF224557DE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8877" y="2492896"/>
            <a:ext cx="4295896" cy="2376264"/>
          </a:xfrm>
          <a:prstGeom prst="rect">
            <a:avLst/>
          </a:prstGeom>
        </p:spPr>
      </p:pic>
    </p:spTree>
    <p:extLst>
      <p:ext uri="{BB962C8B-B14F-4D97-AF65-F5344CB8AC3E}">
        <p14:creationId xmlns:p14="http://schemas.microsoft.com/office/powerpoint/2010/main" val="1052848831"/>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Reinvestment and ROC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124</a:t>
            </a:fld>
            <a:endParaRPr lang="en-US" noProof="0" dirty="0"/>
          </a:p>
        </p:txBody>
      </p:sp>
      <p:sp>
        <p:nvSpPr>
          <p:cNvPr id="10" name="Abgerundetes Rechteck 9"/>
          <p:cNvSpPr/>
          <p:nvPr/>
        </p:nvSpPr>
        <p:spPr>
          <a:xfrm>
            <a:off x="251520" y="2780928"/>
            <a:ext cx="2160240"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Pfeil nach rechts 10"/>
          <p:cNvSpPr/>
          <p:nvPr/>
        </p:nvSpPr>
        <p:spPr>
          <a:xfrm>
            <a:off x="4860032" y="2492896"/>
            <a:ext cx="504056" cy="216024"/>
          </a:xfrm>
          <a:prstGeom prst="rightArrow">
            <a:avLst/>
          </a:prstGeom>
          <a:solidFill>
            <a:srgbClr val="56424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Pfeil nach rechts 11"/>
          <p:cNvSpPr/>
          <p:nvPr/>
        </p:nvSpPr>
        <p:spPr>
          <a:xfrm rot="10800000">
            <a:off x="4860032" y="5013176"/>
            <a:ext cx="504056" cy="216024"/>
          </a:xfrm>
          <a:prstGeom prst="rightArrow">
            <a:avLst/>
          </a:prstGeom>
          <a:solidFill>
            <a:srgbClr val="56424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18" name="Picture 17">
            <a:extLst>
              <a:ext uri="{FF2B5EF4-FFF2-40B4-BE49-F238E27FC236}">
                <a16:creationId xmlns:a16="http://schemas.microsoft.com/office/drawing/2014/main" id="{E761EAF5-1D5C-5540-B5E9-D4E2997C2F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016" y="1268760"/>
            <a:ext cx="4499992" cy="2101567"/>
          </a:xfrm>
          <a:prstGeom prst="rect">
            <a:avLst/>
          </a:prstGeom>
        </p:spPr>
      </p:pic>
      <p:pic>
        <p:nvPicPr>
          <p:cNvPr id="7" name="Picture 6">
            <a:extLst>
              <a:ext uri="{FF2B5EF4-FFF2-40B4-BE49-F238E27FC236}">
                <a16:creationId xmlns:a16="http://schemas.microsoft.com/office/drawing/2014/main" id="{B38F8CB2-0389-554F-AA60-DBDD7B5DAA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8144" y="1268760"/>
            <a:ext cx="2620764" cy="4896544"/>
          </a:xfrm>
          <a:prstGeom prst="rect">
            <a:avLst/>
          </a:prstGeom>
        </p:spPr>
      </p:pic>
      <p:pic>
        <p:nvPicPr>
          <p:cNvPr id="9" name="Picture 8">
            <a:extLst>
              <a:ext uri="{FF2B5EF4-FFF2-40B4-BE49-F238E27FC236}">
                <a16:creationId xmlns:a16="http://schemas.microsoft.com/office/drawing/2014/main" id="{C1D34778-8EEF-7540-AD72-29A62ACA16B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001" y="3717032"/>
            <a:ext cx="3785994" cy="2312553"/>
          </a:xfrm>
          <a:prstGeom prst="rect">
            <a:avLst/>
          </a:prstGeom>
        </p:spPr>
      </p:pic>
    </p:spTree>
    <p:extLst>
      <p:ext uri="{BB962C8B-B14F-4D97-AF65-F5344CB8AC3E}">
        <p14:creationId xmlns:p14="http://schemas.microsoft.com/office/powerpoint/2010/main" val="357661357"/>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pPr lvl="0"/>
            <a:r>
              <a:rPr lang="en-US" sz="2000" dirty="0"/>
              <a:t>Step 5: Computation of Present Values, Derivation of a Range of Enterprise Values, Sensitivity, Scenario and/or Simulation Analysis</a:t>
            </a:r>
            <a:br>
              <a:rPr lang="en-US" dirty="0"/>
            </a:br>
            <a:r>
              <a:rPr lang="en-US" dirty="0"/>
              <a:t>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125</a:t>
            </a:fld>
            <a:endParaRPr lang="en-US" noProof="0" dirty="0"/>
          </a:p>
        </p:txBody>
      </p:sp>
      <p:graphicFrame>
        <p:nvGraphicFramePr>
          <p:cNvPr id="7" name="Inhaltsplatzhalter 3"/>
          <p:cNvGraphicFramePr>
            <a:graphicFrameLocks noGrp="1"/>
          </p:cNvGraphicFramePr>
          <p:nvPr>
            <p:ph sz="quarter" idx="17"/>
            <p:extLst>
              <p:ext uri="{D42A27DB-BD31-4B8C-83A1-F6EECF244321}">
                <p14:modId xmlns:p14="http://schemas.microsoft.com/office/powerpoint/2010/main" val="2023631970"/>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3036354"/>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have our free cash flows for the detailed planning period, our WACC, and our terminal value. What comes next is of a technical nature, the calculation of the enterprise value. In a two-stage valuation model with a detailed planning period of 5 years, this is the equation: </a:t>
                </a:r>
              </a:p>
              <a:p>
                <a:pPr>
                  <a:spcBef>
                    <a:spcPts val="1000"/>
                  </a:spcBef>
                </a:pPr>
                <a:endParaRPr lang="en-US" i="1" dirty="0"/>
              </a:p>
              <a:p>
                <a:pPr>
                  <a:spcBef>
                    <a:spcPts val="1000"/>
                  </a:spcBef>
                </a:pPr>
                <a14:m>
                  <m:oMathPara xmlns:m="http://schemas.openxmlformats.org/officeDocument/2006/math">
                    <m:oMathParaPr>
                      <m:jc m:val="centerGroup"/>
                    </m:oMathParaPr>
                    <m:oMath xmlns:m="http://schemas.openxmlformats.org/officeDocument/2006/math">
                      <m:r>
                        <a:rPr lang="en-US" sz="1800" i="1">
                          <a:latin typeface="Cambria Math" charset="0"/>
                        </a:rPr>
                        <m:t>𝐸𝑛𝑡𝑒𝑟𝑝𝑟𝑖𝑠𝑒</m:t>
                      </m:r>
                      <m:r>
                        <a:rPr lang="en-US" sz="1800" i="1">
                          <a:latin typeface="Cambria Math" charset="0"/>
                        </a:rPr>
                        <m:t> </m:t>
                      </m:r>
                      <m:r>
                        <a:rPr lang="en-US" sz="1800" i="1">
                          <a:latin typeface="Cambria Math" charset="0"/>
                        </a:rPr>
                        <m:t>𝑉𝑎𝑙𝑢𝑒</m:t>
                      </m:r>
                      <m:r>
                        <a:rPr lang="en-US" sz="1800" i="1">
                          <a:latin typeface="Cambria Math" charset="0"/>
                        </a:rPr>
                        <m:t>= </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1</m:t>
                              </m:r>
                            </m:sub>
                          </m:sSub>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1</m:t>
                              </m:r>
                            </m:sup>
                          </m:sSup>
                        </m:den>
                      </m:f>
                      <m:r>
                        <a:rPr lang="en-US" sz="1800" i="1">
                          <a:latin typeface="Cambria Math" charset="0"/>
                        </a:rPr>
                        <m:t>+</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2</m:t>
                              </m:r>
                            </m:sub>
                          </m:sSub>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2</m:t>
                              </m:r>
                            </m:sup>
                          </m:sSup>
                        </m:den>
                      </m:f>
                      <m:r>
                        <a:rPr lang="en-US" sz="1800" i="1">
                          <a:latin typeface="Cambria Math" charset="0"/>
                        </a:rPr>
                        <m:t>+</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3</m:t>
                              </m:r>
                            </m:sub>
                          </m:sSub>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3</m:t>
                              </m:r>
                            </m:sup>
                          </m:sSup>
                        </m:den>
                      </m:f>
                      <m:r>
                        <a:rPr lang="de-DE" sz="1800" b="0" i="1" smtClean="0">
                          <a:latin typeface="Cambria Math" charset="0"/>
                        </a:rPr>
                        <m:t>+</m:t>
                      </m:r>
                    </m:oMath>
                    <m:oMath xmlns:m="http://schemas.openxmlformats.org/officeDocument/2006/math">
                      <m:r>
                        <a:rPr lang="de-DE" sz="1800" b="0" i="1" smtClean="0">
                          <a:latin typeface="Cambria Math" charset="0"/>
                        </a:rPr>
                        <m:t>                                         </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4</m:t>
                              </m:r>
                            </m:sub>
                          </m:sSub>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4</m:t>
                              </m:r>
                            </m:sup>
                          </m:sSup>
                        </m:den>
                      </m:f>
                      <m:r>
                        <a:rPr lang="en-US" sz="1800" i="1">
                          <a:latin typeface="Cambria Math" charset="0"/>
                        </a:rPr>
                        <m:t>+</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5</m:t>
                              </m:r>
                            </m:sub>
                          </m:sSub>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5</m:t>
                              </m:r>
                            </m:sup>
                          </m:sSup>
                        </m:den>
                      </m:f>
                      <m:r>
                        <a:rPr lang="en-US" sz="1800" i="1">
                          <a:latin typeface="Cambria Math" charset="0"/>
                        </a:rPr>
                        <m:t>+</m:t>
                      </m:r>
                      <m:f>
                        <m:fPr>
                          <m:ctrlPr>
                            <a:rPr lang="de-DE" sz="1800" i="1">
                              <a:latin typeface="Cambria Math" panose="02040503050406030204" pitchFamily="18" charset="0"/>
                            </a:rPr>
                          </m:ctrlPr>
                        </m:fPr>
                        <m:num>
                          <m:r>
                            <a:rPr lang="en-US" sz="1800" i="1">
                              <a:latin typeface="Cambria Math" charset="0"/>
                            </a:rPr>
                            <m:t>𝑇𝑒𝑟𝑚𝑖𝑛𝑎𝑙</m:t>
                          </m:r>
                          <m:r>
                            <a:rPr lang="en-US" sz="1800" i="1">
                              <a:latin typeface="Cambria Math" charset="0"/>
                            </a:rPr>
                            <m:t> </m:t>
                          </m:r>
                          <m:r>
                            <a:rPr lang="en-US" sz="1800" i="1">
                              <a:latin typeface="Cambria Math" charset="0"/>
                            </a:rPr>
                            <m:t>𝑉𝑎𝑙𝑢𝑒</m:t>
                          </m:r>
                        </m:num>
                        <m:den>
                          <m:sSup>
                            <m:sSupPr>
                              <m:ctrlPr>
                                <a:rPr lang="de-DE" sz="1800" i="1">
                                  <a:latin typeface="Cambria Math" panose="02040503050406030204" pitchFamily="18" charset="0"/>
                                </a:rPr>
                              </m:ctrlPr>
                            </m:sSupPr>
                            <m:e>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𝑊𝐴𝐶𝐶</m:t>
                                  </m:r>
                                </m:e>
                              </m:d>
                            </m:e>
                            <m:sup>
                              <m:r>
                                <a:rPr lang="en-US" sz="1800" i="1">
                                  <a:latin typeface="Cambria Math" charset="0"/>
                                </a:rPr>
                                <m:t>5</m:t>
                              </m:r>
                            </m:sup>
                          </m:sSup>
                        </m:den>
                      </m:f>
                    </m:oMath>
                    <m:oMath xmlns:m="http://schemas.openxmlformats.org/officeDocument/2006/math">
                      <m:r>
                        <a:rPr lang="en-US" sz="1800" i="1">
                          <a:latin typeface="Cambria Math" charset="0"/>
                        </a:rPr>
                        <m:t>𝑤𝑖𝑡h</m:t>
                      </m:r>
                    </m:oMath>
                    <m:oMath xmlns:m="http://schemas.openxmlformats.org/officeDocument/2006/math">
                      <m:r>
                        <a:rPr lang="en-US" sz="1800" i="1">
                          <a:latin typeface="Cambria Math" charset="0"/>
                        </a:rPr>
                        <m:t>𝑇𝑒𝑟𝑚𝑖𝑛𝑎𝑙</m:t>
                      </m:r>
                      <m:r>
                        <a:rPr lang="en-US" sz="1800" i="1">
                          <a:latin typeface="Cambria Math" charset="0"/>
                        </a:rPr>
                        <m:t> </m:t>
                      </m:r>
                      <m:r>
                        <a:rPr lang="en-US" sz="1800" i="1">
                          <a:latin typeface="Cambria Math" charset="0"/>
                        </a:rPr>
                        <m:t>𝑉𝑎𝑙𝑢𝑒</m:t>
                      </m:r>
                      <m:r>
                        <a:rPr lang="en-US" sz="1800" i="1">
                          <a:latin typeface="Cambria Math" charset="0"/>
                        </a:rPr>
                        <m:t>=</m:t>
                      </m:r>
                      <m:f>
                        <m:fPr>
                          <m:ctrlPr>
                            <a:rPr lang="de-DE" sz="1800" i="1">
                              <a:latin typeface="Cambria Math" panose="02040503050406030204" pitchFamily="18" charset="0"/>
                            </a:rPr>
                          </m:ctrlPr>
                        </m:fPr>
                        <m:num>
                          <m:sSub>
                            <m:sSubPr>
                              <m:ctrlPr>
                                <a:rPr lang="de-DE" sz="1800" i="1">
                                  <a:latin typeface="Cambria Math" panose="02040503050406030204" pitchFamily="18" charset="0"/>
                                </a:rPr>
                              </m:ctrlPr>
                            </m:sSubPr>
                            <m:e>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e>
                            <m:sub>
                              <m:r>
                                <a:rPr lang="en-US" sz="1800" i="1">
                                  <a:latin typeface="Cambria Math" charset="0"/>
                                </a:rPr>
                                <m:t>5</m:t>
                              </m:r>
                            </m:sub>
                          </m:sSub>
                          <m:r>
                            <a:rPr lang="en-US" sz="1800" i="1">
                              <a:latin typeface="Cambria Math" charset="0"/>
                            </a:rPr>
                            <m:t> × </m:t>
                          </m:r>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𝑔</m:t>
                              </m:r>
                            </m:e>
                          </m:d>
                        </m:num>
                        <m:den>
                          <m:sSub>
                            <m:sSubPr>
                              <m:ctrlPr>
                                <a:rPr lang="de-DE" sz="1800" i="1">
                                  <a:latin typeface="Cambria Math" panose="02040503050406030204" pitchFamily="18" charset="0"/>
                                </a:rPr>
                              </m:ctrlPr>
                            </m:sSubPr>
                            <m:e>
                              <m:r>
                                <a:rPr lang="en-US" sz="1800" i="1">
                                  <a:latin typeface="Cambria Math" charset="0"/>
                                </a:rPr>
                                <m:t>𝑊𝐴𝐶𝐶</m:t>
                              </m:r>
                            </m:e>
                            <m:sub>
                              <m:r>
                                <a:rPr lang="en-US" sz="1800" i="1">
                                  <a:latin typeface="Cambria Math" charset="0"/>
                                </a:rPr>
                                <m:t>𝑃𝑒𝑟𝑝𝑒𝑡𝑢𝑖𝑡𝑦</m:t>
                              </m:r>
                            </m:sub>
                          </m:sSub>
                          <m:r>
                            <a:rPr lang="en-US" sz="1800" i="1">
                              <a:latin typeface="Cambria Math" charset="0"/>
                            </a:rPr>
                            <m:t>−</m:t>
                          </m:r>
                          <m:r>
                            <a:rPr lang="en-US" sz="1800" i="1">
                              <a:latin typeface="Cambria Math" charset="0"/>
                            </a:rPr>
                            <m:t>𝑔</m:t>
                          </m:r>
                        </m:den>
                      </m:f>
                      <m:r>
                        <a:rPr lang="en-US" sz="1800" i="1">
                          <a:latin typeface="Cambria Math" charset="0"/>
                        </a:rPr>
                        <m:t> </m:t>
                      </m:r>
                      <m:r>
                        <a:rPr lang="en-US" sz="1800" i="1">
                          <a:latin typeface="Cambria Math" charset="0"/>
                        </a:rPr>
                        <m:t>𝑜𝑟</m:t>
                      </m:r>
                    </m:oMath>
                    <m:oMath xmlns:m="http://schemas.openxmlformats.org/officeDocument/2006/math">
                      <m:r>
                        <a:rPr lang="en-US" sz="1800" i="1">
                          <a:latin typeface="Cambria Math" charset="0"/>
                        </a:rPr>
                        <m:t>𝑇𝑒𝑟𝑚𝑖𝑛𝑎𝑙</m:t>
                      </m:r>
                      <m:r>
                        <a:rPr lang="en-US" sz="1800" i="1">
                          <a:latin typeface="Cambria Math" charset="0"/>
                        </a:rPr>
                        <m:t> </m:t>
                      </m:r>
                      <m:r>
                        <a:rPr lang="en-US" sz="1800" i="1">
                          <a:latin typeface="Cambria Math" charset="0"/>
                        </a:rPr>
                        <m:t>𝑉𝑎𝑙𝑢𝑒</m:t>
                      </m:r>
                      <m:r>
                        <a:rPr lang="en-US" sz="1800" i="1">
                          <a:latin typeface="Cambria Math" charset="0"/>
                        </a:rPr>
                        <m:t>=</m:t>
                      </m:r>
                      <m:r>
                        <a:rPr lang="en-US" sz="1800" i="1">
                          <a:latin typeface="Cambria Math" charset="0"/>
                        </a:rPr>
                        <m:t>𝑀𝑢𝑙𝑡𝑖𝑝𝑙𝑒</m:t>
                      </m:r>
                      <m:r>
                        <a:rPr lang="en-US" sz="1800" i="1">
                          <a:latin typeface="Cambria Math" charset="0"/>
                        </a:rPr>
                        <m:t> × </m:t>
                      </m:r>
                      <m:r>
                        <a:rPr lang="en-US" sz="1800" i="1">
                          <a:latin typeface="Cambria Math" charset="0"/>
                        </a:rPr>
                        <m:t>𝑃𝑎𝑟𝑎𝑚𝑒𝑡𝑒𝑟</m:t>
                      </m:r>
                      <m:r>
                        <a:rPr lang="en-US" sz="1800" i="1">
                          <a:latin typeface="Cambria Math" charset="0"/>
                        </a:rPr>
                        <m:t> (</m:t>
                      </m:r>
                      <m:r>
                        <a:rPr lang="en-US" sz="1800" i="1">
                          <a:latin typeface="Cambria Math" charset="0"/>
                        </a:rPr>
                        <m:t>𝑒</m:t>
                      </m:r>
                      <m:r>
                        <a:rPr lang="en-US" sz="1800" i="1">
                          <a:latin typeface="Cambria Math" charset="0"/>
                        </a:rPr>
                        <m:t>.</m:t>
                      </m:r>
                      <m:r>
                        <a:rPr lang="en-US" sz="1800" i="1">
                          <a:latin typeface="Cambria Math" charset="0"/>
                        </a:rPr>
                        <m:t>𝑔</m:t>
                      </m:r>
                      <m:r>
                        <a:rPr lang="en-US" sz="1800" i="1">
                          <a:latin typeface="Cambria Math" charset="0"/>
                        </a:rPr>
                        <m:t>. </m:t>
                      </m:r>
                      <m:sSub>
                        <m:sSubPr>
                          <m:ctrlPr>
                            <a:rPr lang="de-DE" sz="1800" i="1">
                              <a:latin typeface="Cambria Math" panose="02040503050406030204" pitchFamily="18" charset="0"/>
                            </a:rPr>
                          </m:ctrlPr>
                        </m:sSubPr>
                        <m:e>
                          <m:r>
                            <a:rPr lang="en-US" sz="1800" i="1">
                              <a:latin typeface="Cambria Math" charset="0"/>
                            </a:rPr>
                            <m:t>𝐸𝐵𝐼𝑇𝐷𝐴</m:t>
                          </m:r>
                        </m:e>
                        <m:sub>
                          <m:r>
                            <a:rPr lang="en-US" sz="1800" i="1">
                              <a:latin typeface="Cambria Math" charset="0"/>
                            </a:rPr>
                            <m:t>5</m:t>
                          </m:r>
                        </m:sub>
                      </m:sSub>
                      <m:r>
                        <a:rPr lang="en-US" sz="1800" i="1">
                          <a:latin typeface="Cambria Math" charset="0"/>
                        </a:rPr>
                        <m:t>)</m:t>
                      </m:r>
                    </m:oMath>
                  </m:oMathPara>
                </a14:m>
                <a:endParaRPr lang="de-DE" sz="1800" dirty="0"/>
              </a:p>
              <a:p>
                <a:pPr marL="180000" indent="-180000">
                  <a:spcBef>
                    <a:spcPts val="1000"/>
                  </a:spcBef>
                  <a:buFont typeface="Arial" charset="0"/>
                  <a:buChar char="•"/>
                </a:pPr>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b="-2539"/>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The Final Step</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126</a:t>
            </a:fld>
            <a:endParaRPr lang="en-US" noProof="0" dirty="0"/>
          </a:p>
        </p:txBody>
      </p:sp>
    </p:spTree>
    <p:extLst>
      <p:ext uri="{BB962C8B-B14F-4D97-AF65-F5344CB8AC3E}">
        <p14:creationId xmlns:p14="http://schemas.microsoft.com/office/powerpoint/2010/main" val="1223844392"/>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Enterprise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127</a:t>
            </a:fld>
            <a:endParaRPr lang="en-US" noProof="0" dirty="0"/>
          </a:p>
        </p:txBody>
      </p:sp>
      <p:pic>
        <p:nvPicPr>
          <p:cNvPr id="14" name="Content Placeholder 13">
            <a:extLst>
              <a:ext uri="{FF2B5EF4-FFF2-40B4-BE49-F238E27FC236}">
                <a16:creationId xmlns:a16="http://schemas.microsoft.com/office/drawing/2014/main" id="{17DAA414-60B3-6646-8F7C-EDFA29255613}"/>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79388" y="2216366"/>
            <a:ext cx="8780462" cy="3446030"/>
          </a:xfrm>
        </p:spPr>
      </p:pic>
    </p:spTree>
    <p:extLst>
      <p:ext uri="{BB962C8B-B14F-4D97-AF65-F5344CB8AC3E}">
        <p14:creationId xmlns:p14="http://schemas.microsoft.com/office/powerpoint/2010/main" val="1785615598"/>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128</a:t>
            </a:fld>
            <a:endParaRPr lang="en-US" noProof="0" dirty="0"/>
          </a:p>
        </p:txBody>
      </p:sp>
      <p:sp>
        <p:nvSpPr>
          <p:cNvPr id="7" name="Titel 2"/>
          <p:cNvSpPr>
            <a:spLocks noGrp="1"/>
          </p:cNvSpPr>
          <p:nvPr>
            <p:ph type="title"/>
          </p:nvPr>
        </p:nvSpPr>
        <p:spPr/>
        <p:txBody>
          <a:bodyPr/>
          <a:lstStyle/>
          <a:p>
            <a:r>
              <a:rPr lang="en-US" dirty="0"/>
              <a:t>Application: Henkel‘s Enterprise Value as per the Mid-Year Convention</a:t>
            </a:r>
          </a:p>
        </p:txBody>
      </p:sp>
      <p:pic>
        <p:nvPicPr>
          <p:cNvPr id="14" name="Content Placeholder 13">
            <a:extLst>
              <a:ext uri="{FF2B5EF4-FFF2-40B4-BE49-F238E27FC236}">
                <a16:creationId xmlns:a16="http://schemas.microsoft.com/office/drawing/2014/main" id="{D6B1EC91-0903-794D-9057-F37623AE0998}"/>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79388" y="2642061"/>
            <a:ext cx="8780462" cy="2594641"/>
          </a:xfrm>
        </p:spPr>
      </p:pic>
    </p:spTree>
    <p:extLst>
      <p:ext uri="{BB962C8B-B14F-4D97-AF65-F5344CB8AC3E}">
        <p14:creationId xmlns:p14="http://schemas.microsoft.com/office/powerpoint/2010/main" val="946273177"/>
      </p:ext>
    </p:extLst>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It is common and also recommendable to work with ranges for the values and not with point estimates.</a:t>
            </a:r>
          </a:p>
          <a:p>
            <a:pPr marL="180000" indent="-180000">
              <a:spcBef>
                <a:spcPts val="1000"/>
              </a:spcBef>
              <a:buFont typeface="Arial" charset="0"/>
              <a:buChar char="•"/>
            </a:pPr>
            <a:r>
              <a:rPr lang="en-US" dirty="0"/>
              <a:t>In addition, it is reasonable to perform</a:t>
            </a:r>
          </a:p>
          <a:p>
            <a:pPr marL="522900" lvl="1" indent="-342900">
              <a:buFont typeface="Symbol" charset="2"/>
              <a:buChar char="-"/>
            </a:pPr>
            <a:r>
              <a:rPr lang="en-US" dirty="0"/>
              <a:t>Sensitivity analysis</a:t>
            </a:r>
          </a:p>
          <a:p>
            <a:pPr marL="522900" lvl="1" indent="-342900">
              <a:buFont typeface="Symbol" charset="2"/>
              <a:buChar char="-"/>
            </a:pPr>
            <a:r>
              <a:rPr lang="en-US" dirty="0"/>
              <a:t>Scenario analysis, and</a:t>
            </a:r>
          </a:p>
          <a:p>
            <a:pPr marL="522900" lvl="1" indent="-342900">
              <a:buFont typeface="Symbol" charset="2"/>
              <a:buChar char="-"/>
            </a:pPr>
            <a:r>
              <a:rPr lang="en-US" dirty="0"/>
              <a:t>Simulations. </a:t>
            </a:r>
          </a:p>
          <a:p>
            <a:endParaRPr lang="de-DE" dirty="0"/>
          </a:p>
        </p:txBody>
      </p:sp>
      <p:sp>
        <p:nvSpPr>
          <p:cNvPr id="3" name="Titel 2"/>
          <p:cNvSpPr>
            <a:spLocks noGrp="1"/>
          </p:cNvSpPr>
          <p:nvPr>
            <p:ph type="title"/>
          </p:nvPr>
        </p:nvSpPr>
        <p:spPr/>
        <p:txBody>
          <a:bodyPr/>
          <a:lstStyle/>
          <a:p>
            <a:r>
              <a:rPr lang="en-US" dirty="0"/>
              <a:t>Valuation Ranges or Point Estimates?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129</a:t>
            </a:fld>
            <a:endParaRPr lang="en-US" noProof="0" dirty="0"/>
          </a:p>
        </p:txBody>
      </p:sp>
    </p:spTree>
    <p:extLst>
      <p:ext uri="{BB962C8B-B14F-4D97-AF65-F5344CB8AC3E}">
        <p14:creationId xmlns:p14="http://schemas.microsoft.com/office/powerpoint/2010/main" val="98512604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Discounted cash flow method (DCF method)</a:t>
            </a:r>
          </a:p>
          <a:p>
            <a:pPr lvl="1">
              <a:buFont typeface="Arial"/>
              <a:buChar char="•"/>
            </a:pPr>
            <a:r>
              <a:rPr lang="en-US" dirty="0"/>
              <a:t>Comparable Companies Analysis</a:t>
            </a:r>
          </a:p>
          <a:p>
            <a:pPr lvl="1">
              <a:buFont typeface="Arial"/>
              <a:buChar char="•"/>
            </a:pPr>
            <a:r>
              <a:rPr lang="en-US" dirty="0"/>
              <a:t>Precedent Transactions Analysis</a:t>
            </a:r>
          </a:p>
          <a:p>
            <a:pPr lvl="1">
              <a:buFont typeface="Arial"/>
              <a:buChar char="•"/>
            </a:pPr>
            <a:endParaRPr lang="en-US" dirty="0"/>
          </a:p>
          <a:p>
            <a:pPr lvl="1">
              <a:buFont typeface="Arial"/>
              <a:buChar char="•"/>
            </a:pPr>
            <a:r>
              <a:rPr lang="en-US" dirty="0"/>
              <a:t>Further valuation approaches</a:t>
            </a:r>
          </a:p>
          <a:p>
            <a:pPr lvl="2"/>
            <a:r>
              <a:rPr lang="en-US" dirty="0"/>
              <a:t>LBO valuation</a:t>
            </a:r>
          </a:p>
          <a:p>
            <a:pPr lvl="2"/>
            <a:r>
              <a:rPr lang="en-US" dirty="0"/>
              <a:t>Option-based valuation</a:t>
            </a:r>
          </a:p>
          <a:p>
            <a:pPr lvl="2"/>
            <a:r>
              <a:rPr lang="en-US" dirty="0"/>
              <a:t>Asset-based valuation</a:t>
            </a:r>
          </a:p>
          <a:p>
            <a:pPr lvl="2"/>
            <a:r>
              <a:rPr lang="en-US" dirty="0"/>
              <a:t>APV valuation</a:t>
            </a:r>
          </a:p>
          <a:p>
            <a:pPr lvl="2"/>
            <a:r>
              <a:rPr lang="en-US" dirty="0"/>
              <a:t>Equity DCF valuation</a:t>
            </a:r>
          </a:p>
        </p:txBody>
      </p:sp>
      <p:sp>
        <p:nvSpPr>
          <p:cNvPr id="3" name="Titel 2"/>
          <p:cNvSpPr>
            <a:spLocks noGrp="1"/>
          </p:cNvSpPr>
          <p:nvPr>
            <p:ph type="title"/>
          </p:nvPr>
        </p:nvSpPr>
        <p:spPr/>
        <p:txBody>
          <a:bodyPr/>
          <a:lstStyle/>
          <a:p>
            <a:r>
              <a:rPr lang="en-US" dirty="0"/>
              <a:t>Corporate Valuation: An Overview on Valuation Methods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a:t>
            </a:fld>
            <a:endParaRPr lang="en-US" noProof="0" dirty="0"/>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Sensitivity Analysis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130</a:t>
            </a:fld>
            <a:endParaRPr lang="en-US" noProof="0" dirty="0"/>
          </a:p>
        </p:txBody>
      </p:sp>
      <p:pic>
        <p:nvPicPr>
          <p:cNvPr id="12" name="Picture 17"/>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9512" y="1796281"/>
            <a:ext cx="8691072" cy="3792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FFFFFF">
                      <a:gamma/>
                      <a:shade val="60000"/>
                      <a:invGamma/>
                    </a:srgbClr>
                  </a:outerShdw>
                </a:effectLst>
              </a14:hiddenEffects>
            </a:ext>
          </a:extLst>
        </p:spPr>
      </p:pic>
      <p:sp>
        <p:nvSpPr>
          <p:cNvPr id="2" name="Textfeld 1"/>
          <p:cNvSpPr txBox="1"/>
          <p:nvPr/>
        </p:nvSpPr>
        <p:spPr>
          <a:xfrm>
            <a:off x="395536" y="5877272"/>
            <a:ext cx="3600666"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174</a:t>
            </a:r>
          </a:p>
        </p:txBody>
      </p:sp>
    </p:spTree>
    <p:extLst>
      <p:ext uri="{BB962C8B-B14F-4D97-AF65-F5344CB8AC3E}">
        <p14:creationId xmlns:p14="http://schemas.microsoft.com/office/powerpoint/2010/main" val="897439164"/>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Example of a Sensitivity Analysis at Henkel‘s DCF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131</a:t>
            </a:fld>
            <a:endParaRPr lang="en-US" noProof="0" dirty="0"/>
          </a:p>
        </p:txBody>
      </p:sp>
      <p:pic>
        <p:nvPicPr>
          <p:cNvPr id="9" name="Content Placeholder 8">
            <a:extLst>
              <a:ext uri="{FF2B5EF4-FFF2-40B4-BE49-F238E27FC236}">
                <a16:creationId xmlns:a16="http://schemas.microsoft.com/office/drawing/2014/main" id="{C0FD0F09-FE55-DE43-B0A1-8B15BFADD661}"/>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79388" y="2481142"/>
            <a:ext cx="8780462" cy="2916478"/>
          </a:xfrm>
        </p:spPr>
      </p:pic>
    </p:spTree>
    <p:extLst>
      <p:ext uri="{BB962C8B-B14F-4D97-AF65-F5344CB8AC3E}">
        <p14:creationId xmlns:p14="http://schemas.microsoft.com/office/powerpoint/2010/main" val="1582861709"/>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73FBB7-DF78-D041-8201-E097B172FF61}"/>
              </a:ext>
            </a:extLst>
          </p:cNvPr>
          <p:cNvSpPr>
            <a:spLocks noGrp="1"/>
          </p:cNvSpPr>
          <p:nvPr>
            <p:ph type="title"/>
          </p:nvPr>
        </p:nvSpPr>
        <p:spPr/>
        <p:txBody>
          <a:bodyPr/>
          <a:lstStyle/>
          <a:p>
            <a:r>
              <a:rPr lang="en-DE" dirty="0"/>
              <a:t>Using Excel to Create a Data Table for Sensitivity Analysis</a:t>
            </a:r>
          </a:p>
        </p:txBody>
      </p:sp>
      <p:sp>
        <p:nvSpPr>
          <p:cNvPr id="4" name="Date Placeholder 3">
            <a:extLst>
              <a:ext uri="{FF2B5EF4-FFF2-40B4-BE49-F238E27FC236}">
                <a16:creationId xmlns:a16="http://schemas.microsoft.com/office/drawing/2014/main" id="{610B1809-FEB7-4845-8D2E-BE8B9004EE5B}"/>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3E82B26B-70EB-0642-AE16-EF321F9018D6}"/>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2756D16B-E6C1-2C41-8B63-6C41CACEA22B}"/>
              </a:ext>
            </a:extLst>
          </p:cNvPr>
          <p:cNvSpPr>
            <a:spLocks noGrp="1"/>
          </p:cNvSpPr>
          <p:nvPr>
            <p:ph type="sldNum" sz="quarter" idx="20"/>
          </p:nvPr>
        </p:nvSpPr>
        <p:spPr/>
        <p:txBody>
          <a:bodyPr/>
          <a:lstStyle/>
          <a:p>
            <a:fld id="{D17876D8-BCC1-405D-8AD6-9C645F5D1D0C}" type="slidenum">
              <a:rPr lang="en-US" noProof="0" smtClean="0"/>
              <a:pPr/>
              <a:t>132</a:t>
            </a:fld>
            <a:endParaRPr lang="en-US" noProof="0" dirty="0"/>
          </a:p>
        </p:txBody>
      </p:sp>
      <p:sp>
        <p:nvSpPr>
          <p:cNvPr id="10" name="Inhaltsplatzhalter 1">
            <a:extLst>
              <a:ext uri="{FF2B5EF4-FFF2-40B4-BE49-F238E27FC236}">
                <a16:creationId xmlns:a16="http://schemas.microsoft.com/office/drawing/2014/main" id="{AF322FEF-D774-410D-F582-1072F9894AD0}"/>
              </a:ext>
            </a:extLst>
          </p:cNvPr>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dirty="0"/>
              <a:t>Create a row and a column with the two variables you want to fluctuate (in my Excel valuation row 4 and column B for g and WACC).</a:t>
            </a:r>
          </a:p>
          <a:p>
            <a:pPr marL="180000" indent="-180000">
              <a:spcBef>
                <a:spcPts val="1000"/>
              </a:spcBef>
              <a:buFont typeface="Arial" charset="0"/>
              <a:buChar char="•"/>
            </a:pPr>
            <a:r>
              <a:rPr lang="en-US" dirty="0"/>
              <a:t>In the cell where the row and column meet (B4 in my Excel valuation), make a reference to the Enterprise Value, the result of your Excel valuation (must be on the same Excel sheet). In my case "=B27".</a:t>
            </a:r>
          </a:p>
          <a:p>
            <a:pPr marL="180000" indent="-180000">
              <a:spcBef>
                <a:spcPts val="1000"/>
              </a:spcBef>
              <a:buFont typeface="Arial" charset="0"/>
              <a:buChar char="•"/>
            </a:pPr>
            <a:r>
              <a:rPr lang="en-US" dirty="0"/>
              <a:t>Then select the entire range of the table (B4:I13 in my Excel file).</a:t>
            </a:r>
          </a:p>
          <a:p>
            <a:pPr marL="180000" indent="-180000">
              <a:spcBef>
                <a:spcPts val="1000"/>
              </a:spcBef>
              <a:buFont typeface="Arial" charset="0"/>
              <a:buChar char="•"/>
            </a:pPr>
            <a:r>
              <a:rPr lang="en-US" dirty="0"/>
              <a:t>Go to What-If Analysis and there to Data Table. Make a reference to the variables you used for your DCF valuation (must also be on the same Excel sheet). The table should appear. I always check one or two cells with my financial calculator.</a:t>
            </a:r>
          </a:p>
          <a:p>
            <a:pPr marL="180000" indent="-180000">
              <a:spcBef>
                <a:spcPts val="1000"/>
              </a:spcBef>
              <a:buFont typeface="Arial" charset="0"/>
              <a:buChar char="•"/>
            </a:pPr>
            <a:r>
              <a:rPr lang="en-US" dirty="0"/>
              <a:t>There are many YouTube videos available on the web.</a:t>
            </a:r>
          </a:p>
        </p:txBody>
      </p:sp>
    </p:spTree>
    <p:extLst>
      <p:ext uri="{BB962C8B-B14F-4D97-AF65-F5344CB8AC3E}">
        <p14:creationId xmlns:p14="http://schemas.microsoft.com/office/powerpoint/2010/main" val="3273593808"/>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Scenario Analysis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133</a:t>
            </a:fld>
            <a:endParaRPr lang="en-US" noProof="0" dirty="0"/>
          </a:p>
        </p:txBody>
      </p:sp>
      <p:pic>
        <p:nvPicPr>
          <p:cNvPr id="2" name="Bild 1" descr="Bildschirmfoto 2015-03-10 um 10.18.12.png"/>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75073" y="1361025"/>
            <a:ext cx="8861423" cy="4516247"/>
          </a:xfrm>
          <a:prstGeom prst="rect">
            <a:avLst/>
          </a:prstGeom>
        </p:spPr>
      </p:pic>
      <p:sp>
        <p:nvSpPr>
          <p:cNvPr id="9" name="Textfeld 8"/>
          <p:cNvSpPr txBox="1"/>
          <p:nvPr/>
        </p:nvSpPr>
        <p:spPr>
          <a:xfrm>
            <a:off x="395536" y="6063099"/>
            <a:ext cx="3600666"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287</a:t>
            </a:r>
          </a:p>
        </p:txBody>
      </p:sp>
    </p:spTree>
    <p:extLst>
      <p:ext uri="{BB962C8B-B14F-4D97-AF65-F5344CB8AC3E}">
        <p14:creationId xmlns:p14="http://schemas.microsoft.com/office/powerpoint/2010/main" val="1826652028"/>
      </p:ext>
    </p:extLst>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Simulation Results for Henkel’s DCF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134</a:t>
            </a:fld>
            <a:endParaRPr lang="en-US" noProof="0" dirty="0"/>
          </a:p>
        </p:txBody>
      </p:sp>
      <p:pic>
        <p:nvPicPr>
          <p:cNvPr id="11" name="Picture 10">
            <a:extLst>
              <a:ext uri="{FF2B5EF4-FFF2-40B4-BE49-F238E27FC236}">
                <a16:creationId xmlns:a16="http://schemas.microsoft.com/office/drawing/2014/main" id="{4039A79E-5338-D246-A08D-F9AE36D4E4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0999" y="1340768"/>
            <a:ext cx="6657345" cy="4822546"/>
          </a:xfrm>
          <a:prstGeom prst="rect">
            <a:avLst/>
          </a:prstGeom>
        </p:spPr>
      </p:pic>
    </p:spTree>
    <p:extLst>
      <p:ext uri="{BB962C8B-B14F-4D97-AF65-F5344CB8AC3E}">
        <p14:creationId xmlns:p14="http://schemas.microsoft.com/office/powerpoint/2010/main" val="985563748"/>
      </p:ext>
    </p:extLst>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0787F4-D1C7-2342-B051-DD4F2A114CC1}"/>
              </a:ext>
            </a:extLst>
          </p:cNvPr>
          <p:cNvSpPr>
            <a:spLocks noGrp="1"/>
          </p:cNvSpPr>
          <p:nvPr>
            <p:ph type="title"/>
          </p:nvPr>
        </p:nvSpPr>
        <p:spPr/>
        <p:txBody>
          <a:bodyPr/>
          <a:lstStyle/>
          <a:p>
            <a:r>
              <a:rPr lang="en-DE" dirty="0"/>
              <a:t>The Effect of Input Variables</a:t>
            </a:r>
          </a:p>
        </p:txBody>
      </p:sp>
      <p:sp>
        <p:nvSpPr>
          <p:cNvPr id="4" name="Date Placeholder 3">
            <a:extLst>
              <a:ext uri="{FF2B5EF4-FFF2-40B4-BE49-F238E27FC236}">
                <a16:creationId xmlns:a16="http://schemas.microsoft.com/office/drawing/2014/main" id="{CC529FE2-536B-6D4C-8336-0376A6C1462D}"/>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66221E95-FB5C-A643-AC13-E409B9EFE2EA}"/>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E974A216-7336-574A-B6F0-BB4B16A74FF2}"/>
              </a:ext>
            </a:extLst>
          </p:cNvPr>
          <p:cNvSpPr>
            <a:spLocks noGrp="1"/>
          </p:cNvSpPr>
          <p:nvPr>
            <p:ph type="sldNum" sz="quarter" idx="20"/>
          </p:nvPr>
        </p:nvSpPr>
        <p:spPr/>
        <p:txBody>
          <a:bodyPr/>
          <a:lstStyle/>
          <a:p>
            <a:fld id="{D17876D8-BCC1-405D-8AD6-9C645F5D1D0C}" type="slidenum">
              <a:rPr lang="en-US" noProof="0" smtClean="0"/>
              <a:pPr/>
              <a:t>135</a:t>
            </a:fld>
            <a:endParaRPr lang="en-US" noProof="0" dirty="0"/>
          </a:p>
        </p:txBody>
      </p:sp>
      <p:pic>
        <p:nvPicPr>
          <p:cNvPr id="2" name="Picture 1">
            <a:extLst>
              <a:ext uri="{FF2B5EF4-FFF2-40B4-BE49-F238E27FC236}">
                <a16:creationId xmlns:a16="http://schemas.microsoft.com/office/drawing/2014/main" id="{4D26D5DA-62BD-F782-CBDA-213E9C12E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567" y="1341447"/>
            <a:ext cx="7491265" cy="4731326"/>
          </a:xfrm>
          <a:prstGeom prst="rect">
            <a:avLst/>
          </a:prstGeom>
        </p:spPr>
      </p:pic>
    </p:spTree>
    <p:extLst>
      <p:ext uri="{BB962C8B-B14F-4D97-AF65-F5344CB8AC3E}">
        <p14:creationId xmlns:p14="http://schemas.microsoft.com/office/powerpoint/2010/main" val="2182097636"/>
      </p:ext>
    </p:extLst>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Can you explain the difference between the enterprise DCF method and the equity DCF method?</a:t>
            </a:r>
          </a:p>
          <a:p>
            <a:pPr marL="457200" lvl="0" indent="-457200" hangingPunct="0">
              <a:buFont typeface="+mj-lt"/>
              <a:buAutoNum type="arabicParenBoth"/>
            </a:pPr>
            <a:endParaRPr lang="de-DE" dirty="0"/>
          </a:p>
          <a:p>
            <a:pPr marL="457200" lvl="0" indent="-457200" hangingPunct="0">
              <a:buFont typeface="+mj-lt"/>
              <a:buAutoNum type="arabicParenBoth"/>
            </a:pPr>
            <a:r>
              <a:rPr lang="en-US" dirty="0"/>
              <a:t>The equity value of a company amounts to $200 million, the interest-bearing debt is $100 million, and the company has a cash balance of $50 million (all of this can be regarded as excess cash). What is the enterprise value of the company?</a:t>
            </a:r>
          </a:p>
          <a:p>
            <a:pPr marL="457200" lvl="0" indent="-457200" hangingPunct="0">
              <a:buFont typeface="+mj-lt"/>
              <a:buAutoNum type="arabicParenBoth"/>
            </a:pPr>
            <a:endParaRPr lang="de-DE" dirty="0"/>
          </a:p>
          <a:p>
            <a:pPr marL="457200" indent="-457200">
              <a:buFont typeface="+mj-lt"/>
              <a:buAutoNum type="arabicParenBoth"/>
            </a:pPr>
            <a:r>
              <a:rPr lang="en-US" dirty="0"/>
              <a:t>Can you describe the two common methods to determine the terminal value?</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136</a:t>
            </a:fld>
            <a:endParaRPr lang="en-US" noProof="0" dirty="0"/>
          </a:p>
        </p:txBody>
      </p:sp>
    </p:spTree>
    <p:extLst>
      <p:ext uri="{BB962C8B-B14F-4D97-AF65-F5344CB8AC3E}">
        <p14:creationId xmlns:p14="http://schemas.microsoft.com/office/powerpoint/2010/main" val="916523897"/>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3	Comparable Companies Analysis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137</a:t>
            </a:fld>
            <a:endParaRPr lang="en-US" noProof="0" dirty="0"/>
          </a:p>
        </p:txBody>
      </p:sp>
      <p:graphicFrame>
        <p:nvGraphicFramePr>
          <p:cNvPr id="7" name="Inhaltsplatzhalter 8"/>
          <p:cNvGraphicFramePr>
            <a:graphicFrameLocks noGrp="1"/>
          </p:cNvGraphicFramePr>
          <p:nvPr>
            <p:ph sz="quarter" idx="17"/>
            <p:extLst>
              <p:ext uri="{D42A27DB-BD31-4B8C-83A1-F6EECF244321}">
                <p14:modId xmlns:p14="http://schemas.microsoft.com/office/powerpoint/2010/main" val="525202098"/>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67848618"/>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sz="1800" dirty="0"/>
              <a:t>In multiple-based valuations, the company value is derived based on market prices of comparable quoted companies (comparable companies analysis) or on the basis of prices actually paid or offers made in acquisitions of comparable companies (precedent transactions analysis, see next chapter).</a:t>
            </a:r>
          </a:p>
          <a:p>
            <a:pPr marL="180000" indent="-180000">
              <a:spcBef>
                <a:spcPts val="1000"/>
              </a:spcBef>
              <a:buFont typeface="Arial" charset="0"/>
              <a:buChar char="•"/>
            </a:pPr>
            <a:r>
              <a:rPr lang="en-US" sz="1800" dirty="0"/>
              <a:t>The basic idea is that in efficient markets, companies with a comparable potential to generate future free cash flows, with a similar growth perspective and a similar risk profile of future free cash flows should also have similar market prices.</a:t>
            </a:r>
          </a:p>
          <a:p>
            <a:pPr marL="180000" indent="-180000">
              <a:spcBef>
                <a:spcPts val="1000"/>
              </a:spcBef>
              <a:buFont typeface="Arial" charset="0"/>
              <a:buChar char="•"/>
            </a:pPr>
            <a:r>
              <a:rPr lang="en-US" sz="1800" dirty="0"/>
              <a:t>Since the stock quotes of companies can’t be simply compared due to the different number of shares outstanding, a standardization is necessary to enable comparability. This standardization is achieved by setting the value of the companies in relation to economic parameters like their sales, EBITDA, EBIT, book value, number of subscribers etc.</a:t>
            </a:r>
          </a:p>
          <a:p>
            <a:pPr marL="180000" indent="-180000">
              <a:spcBef>
                <a:spcPts val="1000"/>
              </a:spcBef>
              <a:buFont typeface="Arial" charset="0"/>
              <a:buChar char="•"/>
            </a:pPr>
            <a:r>
              <a:rPr lang="en-US" sz="1800" dirty="0"/>
              <a:t>The result of such a standardization is a multiple, and therefore this approach is also referred to as the “market multiple method”.</a:t>
            </a:r>
          </a:p>
          <a:p>
            <a:pPr marL="180000" indent="-180000">
              <a:spcBef>
                <a:spcPts val="1000"/>
              </a:spcBef>
              <a:buFont typeface="Arial" charset="0"/>
              <a:buChar char="•"/>
            </a:pPr>
            <a:endParaRPr lang="en-US" sz="1800" dirty="0"/>
          </a:p>
          <a:p>
            <a:pPr marL="180000" indent="-180000">
              <a:spcBef>
                <a:spcPts val="1000"/>
              </a:spcBef>
              <a:buFont typeface="Arial" charset="0"/>
              <a:buChar char="•"/>
            </a:pPr>
            <a:endParaRPr lang="en-US" sz="1800" dirty="0"/>
          </a:p>
          <a:p>
            <a:pPr>
              <a:spcBef>
                <a:spcPts val="1000"/>
              </a:spcBef>
            </a:pPr>
            <a:endParaRPr lang="en-US" sz="1800" dirty="0"/>
          </a:p>
          <a:p>
            <a:pPr>
              <a:spcBef>
                <a:spcPts val="1000"/>
              </a:spcBef>
            </a:pPr>
            <a:endParaRPr lang="en-US" sz="1800" dirty="0"/>
          </a:p>
        </p:txBody>
      </p:sp>
      <p:sp>
        <p:nvSpPr>
          <p:cNvPr id="3" name="Titel 2"/>
          <p:cNvSpPr>
            <a:spLocks noGrp="1"/>
          </p:cNvSpPr>
          <p:nvPr>
            <p:ph type="title"/>
          </p:nvPr>
        </p:nvSpPr>
        <p:spPr/>
        <p:txBody>
          <a:bodyPr/>
          <a:lstStyle/>
          <a:p>
            <a:r>
              <a:rPr lang="en-US" dirty="0"/>
              <a:t>Basic Concept of Multiples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138</a:t>
            </a:fld>
            <a:endParaRPr lang="en-US" noProof="0" dirty="0"/>
          </a:p>
        </p:txBody>
      </p:sp>
    </p:spTree>
    <p:extLst>
      <p:ext uri="{BB962C8B-B14F-4D97-AF65-F5344CB8AC3E}">
        <p14:creationId xmlns:p14="http://schemas.microsoft.com/office/powerpoint/2010/main" val="1197044113"/>
      </p:ext>
    </p:extLst>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market value of equity value of a quoted company can easily be calculated by multiplying the number of shares outstanding with the current share price. Adding the market value of net debt, we get the enterprise value in market value terms.</a:t>
            </a:r>
            <a:endParaRPr lang="de-DE" dirty="0"/>
          </a:p>
          <a:p>
            <a:pPr marL="180000" indent="-180000">
              <a:spcBef>
                <a:spcPts val="1000"/>
              </a:spcBef>
              <a:buFont typeface="Arial" charset="0"/>
              <a:buChar char="•"/>
            </a:pPr>
            <a:r>
              <a:rPr lang="en-US" dirty="0"/>
              <a:t>Sales, EBITDA, EBIT and many other input data for the comparable companies analysis are easily available for quoted companies, so that the derivation of market multiples is a straightforward exercise.</a:t>
            </a:r>
            <a:endParaRPr lang="de-DE" dirty="0"/>
          </a:p>
          <a:p>
            <a:pPr marL="180000" indent="-180000">
              <a:spcBef>
                <a:spcPts val="1000"/>
              </a:spcBef>
              <a:buFont typeface="Arial" charset="0"/>
              <a:buChar char="•"/>
            </a:pPr>
            <a:r>
              <a:rPr lang="en-US" dirty="0"/>
              <a:t>A company has 25 million shares outstanding trading at $45. Interest-bearing debt amounts to $500 million and excess cash to $125 million. The market value of the equity is then $1,125 million (25 million shares </a:t>
            </a:r>
            <a:r>
              <a:rPr lang="en-US" dirty="0">
                <a:sym typeface="Symbol" charset="2"/>
              </a:rPr>
              <a:t></a:t>
            </a:r>
            <a:r>
              <a:rPr lang="en-US" dirty="0"/>
              <a:t> $45). The enterprise value (market value of equity plus net debt) is $1,500 million ($1,125 million equity value plus $500 million interest-bearing debt minus $125 million excess cash).</a:t>
            </a:r>
            <a:r>
              <a:rPr lang="de-DE" dirty="0"/>
              <a:t> </a:t>
            </a:r>
          </a:p>
        </p:txBody>
      </p:sp>
      <p:sp>
        <p:nvSpPr>
          <p:cNvPr id="3" name="Titel 2"/>
          <p:cNvSpPr>
            <a:spLocks noGrp="1"/>
          </p:cNvSpPr>
          <p:nvPr>
            <p:ph type="title"/>
          </p:nvPr>
        </p:nvSpPr>
        <p:spPr/>
        <p:txBody>
          <a:bodyPr/>
          <a:lstStyle/>
          <a:p>
            <a:r>
              <a:rPr lang="en-US" dirty="0"/>
              <a:t>Trading Comps </a:t>
            </a:r>
            <a:r>
              <a:rPr lang="de-DE" dirty="0"/>
              <a:t>–</a:t>
            </a:r>
            <a:r>
              <a:rPr lang="en-US" dirty="0"/>
              <a:t>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139</a:t>
            </a:fld>
            <a:endParaRPr lang="en-US" noProof="0" dirty="0"/>
          </a:p>
        </p:txBody>
      </p:sp>
    </p:spTree>
    <p:extLst>
      <p:ext uri="{BB962C8B-B14F-4D97-AF65-F5344CB8AC3E}">
        <p14:creationId xmlns:p14="http://schemas.microsoft.com/office/powerpoint/2010/main" val="91387191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8"/>
          <p:cNvGraphicFramePr>
            <a:graphicFrameLocks noGrp="1"/>
          </p:cNvGraphicFramePr>
          <p:nvPr>
            <p:ph sz="quarter" idx="17"/>
            <p:extLst>
              <p:ext uri="{D42A27DB-BD31-4B8C-83A1-F6EECF244321}">
                <p14:modId xmlns:p14="http://schemas.microsoft.com/office/powerpoint/2010/main" val="46001431"/>
              </p:ext>
            </p:extLst>
          </p:nvPr>
        </p:nvGraphicFramePr>
        <p:xfrm>
          <a:off x="179388" y="1778000"/>
          <a:ext cx="873601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el 2"/>
          <p:cNvSpPr>
            <a:spLocks noGrp="1"/>
          </p:cNvSpPr>
          <p:nvPr>
            <p:ph type="title"/>
          </p:nvPr>
        </p:nvSpPr>
        <p:spPr/>
        <p:txBody>
          <a:bodyPr/>
          <a:lstStyle/>
          <a:p>
            <a:r>
              <a:rPr lang="en-US" dirty="0"/>
              <a:t>2	Discounted Cash Flow Valuation (DCF Valuation)</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a:t>
            </a:fld>
            <a:endParaRPr lang="en-US" noProof="0" dirty="0"/>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dirty="0"/>
              <a:t>Despite being labelled partially as „unscientific“, multiple-based valuations are very popular in valuation practice. There is almost no valuations without a comparable companies analysis. </a:t>
            </a:r>
          </a:p>
          <a:p>
            <a:pPr marL="180000" indent="-180000">
              <a:spcBef>
                <a:spcPts val="1000"/>
              </a:spcBef>
              <a:buFont typeface="Arial" charset="0"/>
              <a:buChar char="•"/>
            </a:pPr>
            <a:r>
              <a:rPr lang="en-US" dirty="0"/>
              <a:t>Standard rent tables, Eurotax Schwacke data for used cars – the notion to evaluate new matters based on comparable situations and facts is deeply rooted in us. Multiples are easier to communicate than NPVs. They can be regarded as a medium to reduce complexity.</a:t>
            </a:r>
          </a:p>
          <a:p>
            <a:pPr marL="180000" indent="-180000">
              <a:spcBef>
                <a:spcPts val="1000"/>
              </a:spcBef>
              <a:buFont typeface="Arial" charset="0"/>
              <a:buChar char="•"/>
            </a:pPr>
            <a:r>
              <a:rPr lang="en-US" dirty="0"/>
              <a:t>Probably more decisions are based upon multiples than on DCF valuations in management practice.</a:t>
            </a:r>
          </a:p>
          <a:p>
            <a:pPr marL="180000" indent="-180000">
              <a:spcBef>
                <a:spcPts val="1000"/>
              </a:spcBef>
              <a:buFont typeface="Arial" charset="0"/>
              <a:buChar char="•"/>
            </a:pPr>
            <a:r>
              <a:rPr lang="en-US" dirty="0"/>
              <a:t>The analysis of comparable quoted companies and comparable transactions typically leads to an additional gain of knowledge. </a:t>
            </a:r>
          </a:p>
          <a:p>
            <a:pPr marL="180000" indent="-180000">
              <a:spcBef>
                <a:spcPts val="1000"/>
              </a:spcBef>
              <a:buFont typeface="Arial" charset="0"/>
              <a:buChar char="•"/>
            </a:pPr>
            <a:endParaRPr lang="en-US" dirty="0"/>
          </a:p>
          <a:p>
            <a:pPr marL="180000" indent="-180000">
              <a:spcBef>
                <a:spcPts val="1000"/>
              </a:spcBef>
              <a:buFont typeface="Arial" charset="0"/>
              <a:buChar char="•"/>
            </a:pPr>
            <a:endParaRPr lang="en-US" dirty="0"/>
          </a:p>
          <a:p>
            <a:pPr>
              <a:spcBef>
                <a:spcPts val="1000"/>
              </a:spcBef>
            </a:pPr>
            <a:endParaRPr lang="en-US" dirty="0"/>
          </a:p>
          <a:p>
            <a:pPr>
              <a:spcBef>
                <a:spcPts val="1000"/>
              </a:spcBef>
            </a:pPr>
            <a:endParaRPr lang="en-US" dirty="0"/>
          </a:p>
        </p:txBody>
      </p:sp>
      <p:sp>
        <p:nvSpPr>
          <p:cNvPr id="3" name="Titel 2"/>
          <p:cNvSpPr>
            <a:spLocks noGrp="1"/>
          </p:cNvSpPr>
          <p:nvPr>
            <p:ph type="title"/>
          </p:nvPr>
        </p:nvSpPr>
        <p:spPr/>
        <p:txBody>
          <a:bodyPr/>
          <a:lstStyle/>
          <a:p>
            <a:r>
              <a:rPr lang="en-US" dirty="0"/>
              <a:t>Characterization of Multiples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140</a:t>
            </a:fld>
            <a:endParaRPr lang="en-US" noProof="0" dirty="0"/>
          </a:p>
        </p:txBody>
      </p:sp>
    </p:spTree>
    <p:extLst>
      <p:ext uri="{BB962C8B-B14F-4D97-AF65-F5344CB8AC3E}">
        <p14:creationId xmlns:p14="http://schemas.microsoft.com/office/powerpoint/2010/main" val="1174504391"/>
      </p:ext>
    </p:extLst>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Summary Page of a Trading Comps Analysis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141</a:t>
            </a:fld>
            <a:endParaRPr lang="en-US" noProof="0" dirty="0"/>
          </a:p>
        </p:txBody>
      </p:sp>
      <p:pic>
        <p:nvPicPr>
          <p:cNvPr id="13" name="Picture 6"/>
          <p:cNvPicPr>
            <a:picLocks noChangeAspect="1" noChangeArrowheads="1"/>
          </p:cNvPicPr>
          <p:nvPr/>
        </p:nvPicPr>
        <p:blipFill>
          <a:blip r:embed="rId3">
            <a:duotone>
              <a:schemeClr val="accent6">
                <a:shade val="45000"/>
                <a:satMod val="135000"/>
              </a:schemeClr>
              <a:prstClr val="white"/>
            </a:duotone>
          </a:blip>
          <a:srcRect/>
          <a:stretch>
            <a:fillRect/>
          </a:stretch>
        </p:blipFill>
        <p:spPr bwMode="auto">
          <a:xfrm>
            <a:off x="217213" y="1066800"/>
            <a:ext cx="8164787" cy="5184927"/>
          </a:xfrm>
          <a:prstGeom prst="rect">
            <a:avLst/>
          </a:prstGeom>
          <a:noFill/>
          <a:ln w="19050">
            <a:noFill/>
            <a:miter lim="800000"/>
            <a:headEnd/>
            <a:tailEnd/>
          </a:ln>
        </p:spPr>
      </p:pic>
      <p:sp>
        <p:nvSpPr>
          <p:cNvPr id="9" name="Textfeld 8"/>
          <p:cNvSpPr txBox="1"/>
          <p:nvPr/>
        </p:nvSpPr>
        <p:spPr>
          <a:xfrm>
            <a:off x="4499726" y="6063099"/>
            <a:ext cx="3530134"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16</a:t>
            </a:r>
          </a:p>
        </p:txBody>
      </p:sp>
    </p:spTree>
    <p:extLst>
      <p:ext uri="{BB962C8B-B14F-4D97-AF65-F5344CB8AC3E}">
        <p14:creationId xmlns:p14="http://schemas.microsoft.com/office/powerpoint/2010/main" val="225616313"/>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dirty="0"/>
                  <a:t>The price/earnings multiple is the most common performance evaluation standardization of quoted companies:</a:t>
                </a:r>
                <a:endParaRPr lang="de-DE" dirty="0"/>
              </a:p>
              <a:p>
                <a:pPr marL="180000" indent="-180000">
                  <a:spcBef>
                    <a:spcPts val="1000"/>
                  </a:spcBef>
                  <a:buFont typeface="Arial" charset="0"/>
                  <a:buChar char="•"/>
                </a:pPr>
                <a:endParaRPr lang="de-DE"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𝑃</m:t>
                      </m:r>
                      <m:r>
                        <a:rPr lang="de-DE" b="0" i="1" smtClean="0">
                          <a:latin typeface="Cambria Math" charset="0"/>
                        </a:rPr>
                        <m:t>/</m:t>
                      </m:r>
                      <m:r>
                        <a:rPr lang="de-DE" b="0" i="1" smtClean="0">
                          <a:latin typeface="Cambria Math" charset="0"/>
                        </a:rPr>
                        <m:t>𝐸</m:t>
                      </m:r>
                      <m:r>
                        <a:rPr lang="de-DE" b="0" i="1" smtClean="0">
                          <a:latin typeface="Cambria Math" charset="0"/>
                        </a:rPr>
                        <m:t> = </m:t>
                      </m:r>
                      <m:f>
                        <m:fPr>
                          <m:ctrlPr>
                            <a:rPr lang="de-DE" b="0" i="1" smtClean="0">
                              <a:latin typeface="Cambria Math" panose="02040503050406030204" pitchFamily="18" charset="0"/>
                            </a:rPr>
                          </m:ctrlPr>
                        </m:fPr>
                        <m:num>
                          <m:r>
                            <a:rPr lang="de-DE" b="0" i="1" smtClean="0">
                              <a:latin typeface="Cambria Math" charset="0"/>
                            </a:rPr>
                            <m:t>𝑀𝑎𝑟𝑘𝑒𝑡</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num>
                        <m:den>
                          <m:r>
                            <a:rPr lang="de-DE" b="0" i="1" smtClean="0">
                              <a:latin typeface="Cambria Math" charset="0"/>
                            </a:rPr>
                            <m:t>𝑁𝑒𝑡</m:t>
                          </m:r>
                          <m:r>
                            <a:rPr lang="de-DE" b="0" i="1" smtClean="0">
                              <a:latin typeface="Cambria Math" charset="0"/>
                            </a:rPr>
                            <m:t> </m:t>
                          </m:r>
                          <m:r>
                            <a:rPr lang="de-DE" b="0" i="1" smtClean="0">
                              <a:latin typeface="Cambria Math" charset="0"/>
                            </a:rPr>
                            <m:t>𝐼𝑛𝑐𝑜𝑚𝑒</m:t>
                          </m:r>
                        </m:den>
                      </m:f>
                      <m:r>
                        <a:rPr lang="de-DE" b="0" i="1" smtClean="0">
                          <a:latin typeface="Cambria Math" charset="0"/>
                        </a:rPr>
                        <m:t>= </m:t>
                      </m:r>
                      <m:f>
                        <m:fPr>
                          <m:ctrlPr>
                            <a:rPr lang="de-DE" b="0" i="1" smtClean="0">
                              <a:latin typeface="Cambria Math" panose="02040503050406030204" pitchFamily="18" charset="0"/>
                            </a:rPr>
                          </m:ctrlPr>
                        </m:fPr>
                        <m:num>
                          <m:r>
                            <a:rPr lang="de-DE" b="0" i="1" smtClean="0">
                              <a:latin typeface="Cambria Math" charset="0"/>
                            </a:rPr>
                            <m:t>𝑃𝑟𝑖𝑐𝑒</m:t>
                          </m:r>
                          <m:r>
                            <a:rPr lang="de-DE" b="0" i="1" smtClean="0">
                              <a:latin typeface="Cambria Math" charset="0"/>
                            </a:rPr>
                            <m:t> </m:t>
                          </m:r>
                          <m:r>
                            <a:rPr lang="de-DE" b="0" i="1" smtClean="0">
                              <a:latin typeface="Cambria Math" charset="0"/>
                            </a:rPr>
                            <m:t>𝑝𝑒𝑟</m:t>
                          </m:r>
                          <m:r>
                            <a:rPr lang="de-DE" b="0" i="1" smtClean="0">
                              <a:latin typeface="Cambria Math" charset="0"/>
                            </a:rPr>
                            <m:t> </m:t>
                          </m:r>
                          <m:r>
                            <a:rPr lang="de-DE" b="0" i="1" smtClean="0">
                              <a:latin typeface="Cambria Math" charset="0"/>
                            </a:rPr>
                            <m:t>𝑆h𝑎𝑟𝑒</m:t>
                          </m:r>
                        </m:num>
                        <m:den>
                          <m:r>
                            <a:rPr lang="de-DE" b="0" i="1" smtClean="0">
                              <a:latin typeface="Cambria Math" charset="0"/>
                            </a:rPr>
                            <m:t>𝐸𝑎𝑟𝑛𝑖𝑛𝑔𝑠</m:t>
                          </m:r>
                          <m:r>
                            <a:rPr lang="de-DE" b="0" i="1" smtClean="0">
                              <a:latin typeface="Cambria Math" charset="0"/>
                            </a:rPr>
                            <m:t> </m:t>
                          </m:r>
                          <m:r>
                            <a:rPr lang="de-DE" b="0" i="1" smtClean="0">
                              <a:latin typeface="Cambria Math" charset="0"/>
                            </a:rPr>
                            <m:t>𝑝𝑒𝑟</m:t>
                          </m:r>
                          <m:r>
                            <a:rPr lang="de-DE" b="0" i="1" smtClean="0">
                              <a:latin typeface="Cambria Math" charset="0"/>
                            </a:rPr>
                            <m:t> </m:t>
                          </m:r>
                          <m:r>
                            <a:rPr lang="de-DE" b="0" i="1" smtClean="0">
                              <a:latin typeface="Cambria Math" charset="0"/>
                            </a:rPr>
                            <m:t>𝑠h𝑎𝑟𝑒</m:t>
                          </m:r>
                        </m:den>
                      </m:f>
                    </m:oMath>
                  </m:oMathPara>
                </a14:m>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r>
                  <a:rPr lang="en-US" dirty="0"/>
                  <a:t>P/E multiples normally play only a minor part in a comparable companies analysis. The reason is that the net income of the companies included in the analysis is affected by different accounting rules and/or policies, different tax regimes and tax rates as well as different leverages that make the interpretation of the results difficult.</a:t>
                </a:r>
                <a:endParaRPr lang="de-DE" dirty="0"/>
              </a:p>
              <a:p>
                <a:pPr>
                  <a:spcBef>
                    <a:spcPts val="1000"/>
                  </a:spcBef>
                </a:pPr>
                <a:endParaRPr lang="de-DE" dirty="0"/>
              </a:p>
              <a:p>
                <a:pPr>
                  <a:spcBef>
                    <a:spcPts val="1000"/>
                  </a:spcBef>
                </a:pPr>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xfrm>
                <a:off x="179999" y="1778400"/>
                <a:ext cx="8780400" cy="4322363"/>
              </a:xfrm>
              <a:blipFill rotWithShape="0">
                <a:blip r:embed="rId3"/>
                <a:stretch>
                  <a:fillRect l="-1667" t="-1693" r="-1875"/>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de-DE" dirty="0"/>
              <a:t>Standard Multiples – P/E and PEG</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142</a:t>
            </a:fld>
            <a:endParaRPr lang="en-US" noProof="0" dirty="0"/>
          </a:p>
        </p:txBody>
      </p:sp>
    </p:spTree>
    <p:extLst>
      <p:ext uri="{BB962C8B-B14F-4D97-AF65-F5344CB8AC3E}">
        <p14:creationId xmlns:p14="http://schemas.microsoft.com/office/powerpoint/2010/main" val="1380182689"/>
      </p:ext>
    </p:extLst>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dirty="0"/>
                  <a:t>Based on price per share, earnings per share and expected annual growth of earnings per share, the price/earnings to growth (PEG) ratio can be derived as follows:</a:t>
                </a:r>
              </a:p>
              <a:p>
                <a:pPr>
                  <a:spcBef>
                    <a:spcPts val="1000"/>
                  </a:spcBef>
                </a:pPr>
                <a14:m>
                  <m:oMathPara xmlns:m="http://schemas.openxmlformats.org/officeDocument/2006/math">
                    <m:oMathParaPr>
                      <m:jc m:val="centerGroup"/>
                    </m:oMathParaPr>
                    <m:oMath xmlns:m="http://schemas.openxmlformats.org/officeDocument/2006/math">
                      <m:r>
                        <a:rPr lang="en-US" b="0" i="1" smtClean="0">
                          <a:latin typeface="Cambria Math" charset="0"/>
                        </a:rPr>
                        <m:t>𝑃𝐸𝐺</m:t>
                      </m:r>
                      <m:r>
                        <a:rPr lang="en-US" b="0" i="1" smtClean="0">
                          <a:latin typeface="Cambria Math" charset="0"/>
                        </a:rPr>
                        <m:t> = </m:t>
                      </m:r>
                      <m:f>
                        <m:fPr>
                          <m:ctrlPr>
                            <a:rPr lang="en-US" b="0" i="1" smtClean="0">
                              <a:latin typeface="Cambria Math" panose="02040503050406030204" pitchFamily="18" charset="0"/>
                            </a:rPr>
                          </m:ctrlPr>
                        </m:fPr>
                        <m:num>
                          <m:r>
                            <a:rPr lang="en-US" b="0" i="1" smtClean="0">
                              <a:latin typeface="Cambria Math" charset="0"/>
                            </a:rPr>
                            <m:t>𝑃</m:t>
                          </m:r>
                          <m:r>
                            <a:rPr lang="en-US" b="0" i="1" smtClean="0">
                              <a:latin typeface="Cambria Math" charset="0"/>
                            </a:rPr>
                            <m:t>/</m:t>
                          </m:r>
                          <m:r>
                            <a:rPr lang="en-US" b="0" i="1" smtClean="0">
                              <a:latin typeface="Cambria Math" charset="0"/>
                            </a:rPr>
                            <m:t>𝐸</m:t>
                          </m:r>
                        </m:num>
                        <m:den>
                          <m:r>
                            <a:rPr lang="en-US" b="0" i="1" smtClean="0">
                              <a:latin typeface="Cambria Math" charset="0"/>
                            </a:rPr>
                            <m:t>𝐸𝑥𝑝𝑒𝑐𝑡𝑒𝑑</m:t>
                          </m:r>
                          <m:r>
                            <a:rPr lang="en-US" b="0" i="1" smtClean="0">
                              <a:latin typeface="Cambria Math" charset="0"/>
                            </a:rPr>
                            <m:t> </m:t>
                          </m:r>
                          <m:r>
                            <a:rPr lang="en-US" b="0" i="1" smtClean="0">
                              <a:latin typeface="Cambria Math" charset="0"/>
                            </a:rPr>
                            <m:t>𝐴𝑛𝑛𝑢𝑎𝑙</m:t>
                          </m:r>
                          <m:r>
                            <a:rPr lang="en-US" b="0" i="1" smtClean="0">
                              <a:latin typeface="Cambria Math" charset="0"/>
                            </a:rPr>
                            <m:t> </m:t>
                          </m:r>
                          <m:r>
                            <a:rPr lang="en-US" b="0" i="1" smtClean="0">
                              <a:latin typeface="Cambria Math" charset="0"/>
                            </a:rPr>
                            <m:t>𝐸𝑎𝑟𝑛𝑖𝑛𝑔𝑠</m:t>
                          </m:r>
                          <m:r>
                            <a:rPr lang="en-US" b="0" i="1" smtClean="0">
                              <a:latin typeface="Cambria Math" charset="0"/>
                            </a:rPr>
                            <m:t> </m:t>
                          </m:r>
                          <m:r>
                            <a:rPr lang="en-US" b="0" i="1" smtClean="0">
                              <a:latin typeface="Cambria Math" charset="0"/>
                            </a:rPr>
                            <m:t>𝐺𝑟𝑜𝑤𝑡h</m:t>
                          </m:r>
                          <m:r>
                            <a:rPr lang="en-US" b="0" i="1" smtClean="0">
                              <a:latin typeface="Cambria Math" charset="0"/>
                            </a:rPr>
                            <m:t> </m:t>
                          </m:r>
                          <m:r>
                            <a:rPr lang="en-US" b="0" i="1" smtClean="0">
                              <a:latin typeface="Cambria Math" charset="0"/>
                            </a:rPr>
                            <m:t>𝑖𝑛</m:t>
                          </m:r>
                          <m:r>
                            <a:rPr lang="en-US" b="0" i="1" smtClean="0">
                              <a:latin typeface="Cambria Math" charset="0"/>
                            </a:rPr>
                            <m:t> </m:t>
                          </m:r>
                          <m:r>
                            <a:rPr lang="en-US" b="0" i="1" smtClean="0">
                              <a:latin typeface="Cambria Math" charset="0"/>
                            </a:rPr>
                            <m:t>𝑃𝑒𝑟𝑐𝑒𝑛𝑡</m:t>
                          </m:r>
                        </m:den>
                      </m:f>
                    </m:oMath>
                  </m:oMathPara>
                </a14:m>
                <a:endParaRPr lang="en-US" dirty="0"/>
              </a:p>
              <a:p>
                <a:pPr marL="180000" indent="-180000">
                  <a:spcBef>
                    <a:spcPts val="1000"/>
                  </a:spcBef>
                  <a:buFont typeface="Arial" charset="0"/>
                  <a:buChar char="•"/>
                </a:pPr>
                <a:r>
                  <a:rPr lang="en-US" dirty="0"/>
                  <a:t>The PEG ratio can serve as an indicator for an under- or overpricing of a stock (rule of thumb: 1 is fair priced, below 1 is underpriced, above 1 is overpriced).</a:t>
                </a:r>
              </a:p>
              <a:p>
                <a:pPr marL="180000" indent="-180000">
                  <a:spcBef>
                    <a:spcPts val="1000"/>
                  </a:spcBef>
                  <a:buFont typeface="Arial" charset="0"/>
                  <a:buChar char="•"/>
                </a:pPr>
                <a:r>
                  <a:rPr lang="en-US" dirty="0"/>
                  <a:t>PEG ratios are also seldom found in comparable companies analyses. If the company being valued is quoted, the average PEG ratio of comparable companies can help us to analyze the P/E ratio of our company. </a:t>
                </a:r>
              </a:p>
              <a:p>
                <a:pPr marL="180000" indent="-180000">
                  <a:spcBef>
                    <a:spcPts val="1000"/>
                  </a:spcBef>
                  <a:buFont typeface="Arial" charset="0"/>
                  <a:buChar char="•"/>
                </a:pPr>
                <a:endParaRPr lang="en-US" dirty="0"/>
              </a:p>
              <a:p>
                <a:pPr>
                  <a:spcBef>
                    <a:spcPts val="1000"/>
                  </a:spcBef>
                </a:pPr>
                <a:endParaRPr lang="en-US" dirty="0"/>
              </a:p>
              <a:p>
                <a:pPr>
                  <a:spcBef>
                    <a:spcPts val="1000"/>
                  </a:spcBef>
                </a:pPr>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xfrm>
                <a:off x="179999" y="1778400"/>
                <a:ext cx="8780400" cy="4322363"/>
              </a:xfrm>
              <a:blipFill rotWithShape="0">
                <a:blip r:embed="rId3"/>
                <a:stretch>
                  <a:fillRect l="-1667" t="-1693" r="-1736"/>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One Step up: PEG</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143</a:t>
            </a:fld>
            <a:endParaRPr lang="en-US" noProof="0" dirty="0"/>
          </a:p>
        </p:txBody>
      </p:sp>
    </p:spTree>
    <p:extLst>
      <p:ext uri="{BB962C8B-B14F-4D97-AF65-F5344CB8AC3E}">
        <p14:creationId xmlns:p14="http://schemas.microsoft.com/office/powerpoint/2010/main" val="756998453"/>
      </p:ext>
    </p:extLst>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Inhaltsplatzhalter 1"/>
              <p:cNvSpPr>
                <a:spLocks noGrp="1"/>
              </p:cNvSpPr>
              <p:nvPr>
                <p:ph sz="quarter" idx="17"/>
              </p:nvPr>
            </p:nvSpPr>
            <p:spPr>
              <a:xfrm>
                <a:off x="179999" y="1778400"/>
                <a:ext cx="8780400" cy="4322363"/>
              </a:xfrm>
            </p:spPr>
            <p:txBody>
              <a:bodyPr/>
              <a:lstStyle/>
              <a:p>
                <a:pPr marL="180000" indent="-180000">
                  <a:spcBef>
                    <a:spcPts val="1000"/>
                  </a:spcBef>
                  <a:buFont typeface="Arial" charset="0"/>
                  <a:buChar char="•"/>
                </a:pPr>
                <a:r>
                  <a:rPr lang="en-US" dirty="0"/>
                  <a:t>Since the PEG ratio is a result of dividing the P/E ratio by expected growth, the derivation is simple (just multiply the PEG ratio with the expected growth rate):</a:t>
                </a:r>
              </a:p>
              <a:p>
                <a:pPr>
                  <a:spcBef>
                    <a:spcPts val="1000"/>
                  </a:spcBef>
                </a:pPr>
                <a14:m>
                  <m:oMathPara xmlns:m="http://schemas.openxmlformats.org/officeDocument/2006/math">
                    <m:oMathParaPr>
                      <m:jc m:val="centerGroup"/>
                    </m:oMathParaPr>
                    <m:oMath xmlns:m="http://schemas.openxmlformats.org/officeDocument/2006/math">
                      <m:r>
                        <a:rPr lang="en-US">
                          <a:latin typeface="Cambria Math" charset="0"/>
                        </a:rPr>
                        <m:t>𝐴𝑣𝑒𝑟𝑎𝑔𝑒</m:t>
                      </m:r>
                      <m:r>
                        <a:rPr lang="en-US">
                          <a:latin typeface="Cambria Math" charset="0"/>
                        </a:rPr>
                        <m:t> </m:t>
                      </m:r>
                      <m:r>
                        <a:rPr lang="en-US">
                          <a:latin typeface="Cambria Math" charset="0"/>
                        </a:rPr>
                        <m:t>𝑃𝐸𝐺</m:t>
                      </m:r>
                      <m:r>
                        <a:rPr lang="en-US">
                          <a:latin typeface="Cambria Math" charset="0"/>
                        </a:rPr>
                        <m:t> </m:t>
                      </m:r>
                      <m:r>
                        <a:rPr lang="en-US">
                          <a:latin typeface="Cambria Math" charset="0"/>
                        </a:rPr>
                        <m:t>𝑜𝑓</m:t>
                      </m:r>
                      <m:r>
                        <a:rPr lang="en-US">
                          <a:latin typeface="Cambria Math" charset="0"/>
                        </a:rPr>
                        <m:t> </m:t>
                      </m:r>
                      <m:r>
                        <a:rPr lang="en-US">
                          <a:latin typeface="Cambria Math" charset="0"/>
                        </a:rPr>
                        <m:t>𝐶𝑜𝑚𝑝𝑎𝑟𝑎𝑏𝑙𝑒</m:t>
                      </m:r>
                      <m:r>
                        <a:rPr lang="en-US">
                          <a:latin typeface="Cambria Math" charset="0"/>
                        </a:rPr>
                        <m:t> </m:t>
                      </m:r>
                      <m:r>
                        <a:rPr lang="en-US">
                          <a:latin typeface="Cambria Math" charset="0"/>
                        </a:rPr>
                        <m:t>𝐶𝑜𝑚𝑝𝑎𝑛𝑖𝑒𝑠</m:t>
                      </m:r>
                      <m:r>
                        <a:rPr lang="en-US">
                          <a:latin typeface="Cambria Math" charset="0"/>
                        </a:rPr>
                        <m:t> × </m:t>
                      </m:r>
                      <m:r>
                        <a:rPr lang="en-US">
                          <a:latin typeface="Cambria Math" charset="0"/>
                        </a:rPr>
                        <m:t>𝐸𝑥𝑝𝑒𝑐𝑡𝑒𝑑</m:t>
                      </m:r>
                      <m:r>
                        <a:rPr lang="en-US">
                          <a:latin typeface="Cambria Math" charset="0"/>
                        </a:rPr>
                        <m:t> </m:t>
                      </m:r>
                      <m:r>
                        <a:rPr lang="en-US">
                          <a:latin typeface="Cambria Math" charset="0"/>
                        </a:rPr>
                        <m:t>𝐴𝑛𝑛𝑢𝑎𝑙</m:t>
                      </m:r>
                      <m:r>
                        <a:rPr lang="en-US">
                          <a:latin typeface="Cambria Math" charset="0"/>
                        </a:rPr>
                        <m:t> </m:t>
                      </m:r>
                      <m:r>
                        <a:rPr lang="en-US">
                          <a:latin typeface="Cambria Math" charset="0"/>
                        </a:rPr>
                        <m:t>𝐺𝑟𝑜𝑤𝑡h</m:t>
                      </m:r>
                      <m:r>
                        <a:rPr lang="en-US">
                          <a:latin typeface="Cambria Math" charset="0"/>
                        </a:rPr>
                        <m:t> </m:t>
                      </m:r>
                      <m:r>
                        <a:rPr lang="en-US">
                          <a:latin typeface="Cambria Math" charset="0"/>
                        </a:rPr>
                        <m:t>𝑅𝑎𝑡𝑒</m:t>
                      </m:r>
                      <m:r>
                        <a:rPr lang="en-US">
                          <a:latin typeface="Cambria Math" charset="0"/>
                        </a:rPr>
                        <m:t> </m:t>
                      </m:r>
                      <m:r>
                        <a:rPr lang="en-US">
                          <a:latin typeface="Cambria Math" charset="0"/>
                        </a:rPr>
                        <m:t>𝑖𝑛</m:t>
                      </m:r>
                      <m:r>
                        <a:rPr lang="en-US">
                          <a:latin typeface="Cambria Math" charset="0"/>
                        </a:rPr>
                        <m:t> </m:t>
                      </m:r>
                      <m:r>
                        <a:rPr lang="en-US">
                          <a:latin typeface="Cambria Math" charset="0"/>
                        </a:rPr>
                        <m:t>𝑃𝑒𝑟𝑐𝑒𝑛𝑡</m:t>
                      </m:r>
                      <m:r>
                        <a:rPr lang="en-US">
                          <a:latin typeface="Cambria Math" charset="0"/>
                        </a:rPr>
                        <m:t> </m:t>
                      </m:r>
                      <m:r>
                        <a:rPr lang="en-US">
                          <a:latin typeface="Cambria Math" charset="0"/>
                        </a:rPr>
                        <m:t>𝑜𝑓</m:t>
                      </m:r>
                      <m:r>
                        <a:rPr lang="en-US">
                          <a:latin typeface="Cambria Math" charset="0"/>
                        </a:rPr>
                        <m:t> </m:t>
                      </m:r>
                      <m:r>
                        <a:rPr lang="en-US">
                          <a:latin typeface="Cambria Math" charset="0"/>
                        </a:rPr>
                        <m:t>𝐶𝑜𝑚𝑝𝑎𝑛𝑦</m:t>
                      </m:r>
                      <m:r>
                        <a:rPr lang="en-US">
                          <a:latin typeface="Cambria Math" charset="0"/>
                        </a:rPr>
                        <m:t> </m:t>
                      </m:r>
                      <m:r>
                        <a:rPr lang="en-US">
                          <a:latin typeface="Cambria Math" charset="0"/>
                        </a:rPr>
                        <m:t>𝐴𝑛𝑎𝑙𝑦𝑧𝑒𝑑</m:t>
                      </m:r>
                      <m:r>
                        <a:rPr lang="en-US">
                          <a:latin typeface="Cambria Math" charset="0"/>
                        </a:rPr>
                        <m:t>=</m:t>
                      </m:r>
                      <m:r>
                        <a:rPr lang="en-US">
                          <a:latin typeface="Cambria Math" charset="0"/>
                        </a:rPr>
                        <m:t>𝑇𝑎𝑟𝑔𝑒𝑡</m:t>
                      </m:r>
                      <m:r>
                        <a:rPr lang="en-US">
                          <a:latin typeface="Cambria Math" charset="0"/>
                        </a:rPr>
                        <m:t> </m:t>
                      </m:r>
                      <m:f>
                        <m:fPr>
                          <m:type m:val="lin"/>
                          <m:ctrlPr>
                            <a:rPr lang="en-US" i="1">
                              <a:latin typeface="Cambria Math" panose="02040503050406030204" pitchFamily="18" charset="0"/>
                            </a:rPr>
                          </m:ctrlPr>
                        </m:fPr>
                        <m:num>
                          <m:r>
                            <a:rPr lang="en-US">
                              <a:latin typeface="Cambria Math" charset="0"/>
                            </a:rPr>
                            <m:t>𝑃</m:t>
                          </m:r>
                        </m:num>
                        <m:den>
                          <m:r>
                            <a:rPr lang="en-US">
                              <a:latin typeface="Cambria Math" charset="0"/>
                            </a:rPr>
                            <m:t>𝐸</m:t>
                          </m:r>
                          <m:r>
                            <a:rPr lang="en-US">
                              <a:latin typeface="Cambria Math" charset="0"/>
                            </a:rPr>
                            <m:t> </m:t>
                          </m:r>
                          <m:r>
                            <a:rPr lang="en-US">
                              <a:latin typeface="Cambria Math" charset="0"/>
                            </a:rPr>
                            <m:t>𝑅𝑎𝑡𝑖𝑜</m:t>
                          </m:r>
                          <m:r>
                            <a:rPr lang="en-US">
                              <a:latin typeface="Cambria Math" charset="0"/>
                            </a:rPr>
                            <m:t> </m:t>
                          </m:r>
                          <m:r>
                            <a:rPr lang="en-US">
                              <a:latin typeface="Cambria Math" charset="0"/>
                            </a:rPr>
                            <m:t>𝑓𝑜𝑟</m:t>
                          </m:r>
                          <m:r>
                            <a:rPr lang="en-US">
                              <a:latin typeface="Cambria Math" charset="0"/>
                            </a:rPr>
                            <m:t> </m:t>
                          </m:r>
                          <m:r>
                            <a:rPr lang="en-US">
                              <a:latin typeface="Cambria Math" charset="0"/>
                            </a:rPr>
                            <m:t>𝐶𝑜𝑚𝑝𝑎𝑛𝑦</m:t>
                          </m:r>
                          <m:r>
                            <a:rPr lang="en-US">
                              <a:latin typeface="Cambria Math" charset="0"/>
                            </a:rPr>
                            <m:t> </m:t>
                          </m:r>
                          <m:r>
                            <a:rPr lang="en-US">
                              <a:latin typeface="Cambria Math" charset="0"/>
                            </a:rPr>
                            <m:t>𝐴𝑛𝑎𝑙𝑦𝑧𝑒𝑑</m:t>
                          </m:r>
                        </m:den>
                      </m:f>
                    </m:oMath>
                  </m:oMathPara>
                </a14:m>
                <a:endParaRPr lang="en-US" b="0" i="0" dirty="0">
                  <a:latin typeface="Cambria Math" charset="0"/>
                </a:endParaRPr>
              </a:p>
              <a:p>
                <a:pPr algn="ctr">
                  <a:spcBef>
                    <a:spcPts val="1000"/>
                  </a:spcBef>
                </a:pPr>
                <a:endParaRPr lang="en-US" dirty="0"/>
              </a:p>
              <a:p>
                <a:pPr marL="180000" indent="-180000">
                  <a:spcBef>
                    <a:spcPts val="1000"/>
                  </a:spcBef>
                  <a:buFont typeface="Arial" charset="0"/>
                  <a:buChar char="•"/>
                </a:pPr>
                <a:r>
                  <a:rPr lang="en-US" dirty="0"/>
                  <a:t>Comparing target P/E ratio and current P/E ratio will provide a first indication regarding an over- or underpricing.</a:t>
                </a:r>
              </a:p>
              <a:p>
                <a:pPr marL="180000" indent="-180000">
                  <a:spcBef>
                    <a:spcPts val="1000"/>
                  </a:spcBef>
                  <a:buFont typeface="Arial" charset="0"/>
                  <a:buChar char="•"/>
                </a:pPr>
                <a:endParaRPr lang="en-US" dirty="0"/>
              </a:p>
              <a:p>
                <a:pPr>
                  <a:spcBef>
                    <a:spcPts val="1000"/>
                  </a:spcBef>
                </a:pPr>
                <a:endParaRPr lang="en-US" dirty="0"/>
              </a:p>
              <a:p>
                <a:pPr>
                  <a:spcBef>
                    <a:spcPts val="1000"/>
                  </a:spcBef>
                </a:pPr>
                <a:endParaRPr lang="en-US" dirty="0"/>
              </a:p>
            </p:txBody>
          </p:sp>
        </mc:Choice>
        <mc:Fallback>
          <p:sp>
            <p:nvSpPr>
              <p:cNvPr id="2" name="Inhaltsplatzhalter 1"/>
              <p:cNvSpPr>
                <a:spLocks noGrp="1" noRot="1" noChangeAspect="1" noMove="1" noResize="1" noEditPoints="1" noAdjustHandles="1" noChangeArrowheads="1" noChangeShapeType="1" noTextEdit="1"/>
              </p:cNvSpPr>
              <p:nvPr>
                <p:ph sz="quarter" idx="17"/>
              </p:nvPr>
            </p:nvSpPr>
            <p:spPr>
              <a:xfrm>
                <a:off x="179999" y="1778400"/>
                <a:ext cx="8780400" cy="4322363"/>
              </a:xfrm>
              <a:blipFill>
                <a:blip r:embed="rId3"/>
                <a:stretch>
                  <a:fillRect l="-1667" t="-1693" r="-208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Derivation of a Target P/E Ratio based on Comparable Companies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144</a:t>
            </a:fld>
            <a:endParaRPr lang="en-US" noProof="0" dirty="0"/>
          </a:p>
        </p:txBody>
      </p:sp>
      <p:sp>
        <p:nvSpPr>
          <p:cNvPr id="11" name="Rectangle 4"/>
          <p:cNvSpPr>
            <a:spLocks noChangeArrowheads="1"/>
          </p:cNvSpPr>
          <p:nvPr/>
        </p:nvSpPr>
        <p:spPr bwMode="auto">
          <a:xfrm>
            <a:off x="396552" y="38743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de-DE" dirty="0"/>
          </a:p>
        </p:txBody>
      </p:sp>
    </p:spTree>
    <p:extLst>
      <p:ext uri="{BB962C8B-B14F-4D97-AF65-F5344CB8AC3E}">
        <p14:creationId xmlns:p14="http://schemas.microsoft.com/office/powerpoint/2010/main" val="1513221470"/>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the net income of our example company is $75 million, the P/E multiple will amount to 15 (market value of equity of $1,125 million divided by $75 million).</a:t>
            </a:r>
          </a:p>
          <a:p>
            <a:pPr marL="180000" indent="-180000">
              <a:spcBef>
                <a:spcPts val="1000"/>
              </a:spcBef>
              <a:buFont typeface="Arial" charset="0"/>
              <a:buChar char="•"/>
            </a:pPr>
            <a:r>
              <a:rPr lang="en-US" dirty="0"/>
              <a:t>The expected earnings growth rate of our company is 10%. The PEG ratio amounts to 1.5 (P/E of 15 divided by 10).</a:t>
            </a:r>
          </a:p>
          <a:p>
            <a:pPr marL="180000" indent="-180000">
              <a:spcBef>
                <a:spcPts val="1000"/>
              </a:spcBef>
              <a:buFont typeface="Arial" charset="0"/>
              <a:buChar char="•"/>
            </a:pPr>
            <a:r>
              <a:rPr lang="en-US" dirty="0"/>
              <a:t>The average PEG ratio of comparable quoted companies amounts to 1.2. Therefore, the target P/E ratio for our company would be 12 (1.2 times 10). The actual P/E ratio of 15 indicates that the company may be overvalued at its current share price. </a:t>
            </a:r>
          </a:p>
          <a:p>
            <a:endParaRPr lang="de-DE" dirty="0"/>
          </a:p>
        </p:txBody>
      </p:sp>
      <p:sp>
        <p:nvSpPr>
          <p:cNvPr id="3" name="Titel 2"/>
          <p:cNvSpPr>
            <a:spLocks noGrp="1"/>
          </p:cNvSpPr>
          <p:nvPr>
            <p:ph type="title"/>
          </p:nvPr>
        </p:nvSpPr>
        <p:spPr/>
        <p:txBody>
          <a:bodyPr/>
          <a:lstStyle/>
          <a:p>
            <a:r>
              <a:rPr lang="en-US" dirty="0"/>
              <a:t>Trading Comps – Example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145</a:t>
            </a:fld>
            <a:endParaRPr lang="en-US" noProof="0" dirty="0"/>
          </a:p>
        </p:txBody>
      </p:sp>
    </p:spTree>
    <p:extLst>
      <p:ext uri="{BB962C8B-B14F-4D97-AF65-F5344CB8AC3E}">
        <p14:creationId xmlns:p14="http://schemas.microsoft.com/office/powerpoint/2010/main" val="905155859"/>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GB" dirty="0"/>
              <a:t>Application: PEG Analysis for Henkel</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146</a:t>
            </a:fld>
            <a:endParaRPr lang="en-US" noProof="0" dirty="0"/>
          </a:p>
        </p:txBody>
      </p:sp>
      <p:pic>
        <p:nvPicPr>
          <p:cNvPr id="7" name="Picture 6">
            <a:extLst>
              <a:ext uri="{FF2B5EF4-FFF2-40B4-BE49-F238E27FC236}">
                <a16:creationId xmlns:a16="http://schemas.microsoft.com/office/drawing/2014/main" id="{304DCF2B-EB72-4847-B0A5-C8C7CED5F9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1286926"/>
            <a:ext cx="3249141" cy="4941168"/>
          </a:xfrm>
          <a:prstGeom prst="rect">
            <a:avLst/>
          </a:prstGeom>
        </p:spPr>
      </p:pic>
      <p:pic>
        <p:nvPicPr>
          <p:cNvPr id="9" name="Picture 8">
            <a:extLst>
              <a:ext uri="{FF2B5EF4-FFF2-40B4-BE49-F238E27FC236}">
                <a16:creationId xmlns:a16="http://schemas.microsoft.com/office/drawing/2014/main" id="{CBD5749F-B757-CB48-88E6-AE1DF7637C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8024" y="2168776"/>
            <a:ext cx="2918916" cy="3240360"/>
          </a:xfrm>
          <a:prstGeom prst="rect">
            <a:avLst/>
          </a:prstGeom>
        </p:spPr>
      </p:pic>
    </p:spTree>
    <p:extLst>
      <p:ext uri="{BB962C8B-B14F-4D97-AF65-F5344CB8AC3E}">
        <p14:creationId xmlns:p14="http://schemas.microsoft.com/office/powerpoint/2010/main" val="1222755766"/>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EBIT and EBITDA are less affected by taxes, so companies from different tax authorities can be compared. Different leverages do also not influence them as they are before interest expenses. EBITDA is compared to the EBIT also not affected by different depreciation policies and practices</a:t>
                </a:r>
                <a:r>
                  <a:rPr lang="de-DE" dirty="0"/>
                  <a:t>.</a:t>
                </a:r>
                <a:endParaRPr lang="en-US" dirty="0"/>
              </a:p>
              <a:p>
                <a:pPr marL="180000" indent="-180000">
                  <a:spcBef>
                    <a:spcPts val="1000"/>
                  </a:spcBef>
                  <a:buFont typeface="Arial" charset="0"/>
                  <a:buChar char="•"/>
                </a:pPr>
                <a:r>
                  <a:rPr lang="en-US" dirty="0"/>
                  <a:t>Calculations can be based on figures of the last finalized business year, LTM/TTM, current business year, estimate for next year or even two years ahead:</a:t>
                </a:r>
              </a:p>
              <a:p>
                <a:pPr marL="180000" indent="-180000">
                  <a:spcBef>
                    <a:spcPts val="1000"/>
                  </a:spcBef>
                  <a:buFont typeface="Arial" charset="0"/>
                  <a:buChar char="•"/>
                </a:pPr>
                <a:endParaRPr lang="en-US" dirty="0"/>
              </a:p>
              <a:p>
                <a:pPr algn="ctr">
                  <a:spcBef>
                    <a:spcPts val="1000"/>
                  </a:spcBef>
                </a:pPr>
                <a14:m>
                  <m:oMathPara xmlns:m="http://schemas.openxmlformats.org/officeDocument/2006/math">
                    <m:oMathParaPr>
                      <m:jc m:val="center"/>
                    </m:oMathParaPr>
                    <m:oMath xmlns:m="http://schemas.openxmlformats.org/officeDocument/2006/math">
                      <m:r>
                        <a:rPr lang="de-DE" i="1">
                          <a:latin typeface="Cambria Math" charset="0"/>
                        </a:rPr>
                        <m:t>𝐸𝐵𝐼𝑇𝐷𝐴</m:t>
                      </m:r>
                      <m:r>
                        <a:rPr lang="de-DE" b="0" i="1" smtClean="0">
                          <a:latin typeface="Cambria Math" charset="0"/>
                        </a:rPr>
                        <m:t> </m:t>
                      </m:r>
                      <m:r>
                        <a:rPr lang="de-DE" i="1">
                          <a:latin typeface="Cambria Math" charset="0"/>
                        </a:rPr>
                        <m:t>𝑀𝑢𝑙𝑡𝑖𝑝𝑙</m:t>
                      </m:r>
                      <m:r>
                        <a:rPr lang="de-DE" b="0" i="1" smtClean="0">
                          <a:latin typeface="Cambria Math" charset="0"/>
                        </a:rPr>
                        <m:t>𝑒</m:t>
                      </m:r>
                      <m:r>
                        <a:rPr lang="de-DE" i="1">
                          <a:latin typeface="Cambria Math" charset="0"/>
                        </a:rPr>
                        <m:t> = </m:t>
                      </m:r>
                      <m:f>
                        <m:fPr>
                          <m:ctrlPr>
                            <a:rPr lang="de-DE" i="1">
                              <a:latin typeface="Cambria Math" panose="02040503050406030204" pitchFamily="18" charset="0"/>
                            </a:rPr>
                          </m:ctrlPr>
                        </m:fPr>
                        <m:num>
                          <m:r>
                            <a:rPr lang="de-DE" i="1">
                              <a:latin typeface="Cambria Math" charset="0"/>
                            </a:rPr>
                            <m:t>𝐸𝑛𝑡𝑒𝑟𝑝𝑟𝑖𝑠𝑒</m:t>
                          </m:r>
                          <m:r>
                            <a:rPr lang="de-DE" i="1">
                              <a:latin typeface="Cambria Math" charset="0"/>
                            </a:rPr>
                            <m:t> </m:t>
                          </m:r>
                          <m:r>
                            <a:rPr lang="de-DE" i="1">
                              <a:latin typeface="Cambria Math" charset="0"/>
                            </a:rPr>
                            <m:t>𝑉𝑎𝑙𝑢𝑒</m:t>
                          </m:r>
                        </m:num>
                        <m:den>
                          <m:r>
                            <a:rPr lang="de-DE" i="1">
                              <a:latin typeface="Cambria Math" charset="0"/>
                            </a:rPr>
                            <m:t>𝐸𝐵𝐼𝑇𝐷𝐴</m:t>
                          </m:r>
                        </m:den>
                      </m:f>
                    </m:oMath>
                  </m:oMathPara>
                </a14:m>
                <a:endParaRPr lang="de-DE" dirty="0"/>
              </a:p>
              <a:p>
                <a:pPr algn="ctr">
                  <a:spcBef>
                    <a:spcPts val="1000"/>
                  </a:spcBef>
                </a:pPr>
                <a:endParaRPr lang="de-DE" dirty="0"/>
              </a:p>
              <a:p>
                <a:pPr algn="ctr">
                  <a:spcBef>
                    <a:spcPts val="1000"/>
                  </a:spcBef>
                </a:pPr>
                <a14:m>
                  <m:oMathPara xmlns:m="http://schemas.openxmlformats.org/officeDocument/2006/math">
                    <m:oMathParaPr>
                      <m:jc m:val="center"/>
                    </m:oMathParaPr>
                    <m:oMath xmlns:m="http://schemas.openxmlformats.org/officeDocument/2006/math">
                      <m:r>
                        <a:rPr lang="de-DE" i="1">
                          <a:latin typeface="Cambria Math" charset="0"/>
                        </a:rPr>
                        <m:t>𝐸𝐵𝐼𝑇</m:t>
                      </m:r>
                      <m:r>
                        <a:rPr lang="de-DE" b="0" i="1" smtClean="0">
                          <a:latin typeface="Cambria Math" charset="0"/>
                        </a:rPr>
                        <m:t> </m:t>
                      </m:r>
                      <m:r>
                        <a:rPr lang="de-DE" i="1">
                          <a:latin typeface="Cambria Math" charset="0"/>
                        </a:rPr>
                        <m:t>𝑀𝑢𝑙𝑡𝑖𝑝𝑙</m:t>
                      </m:r>
                      <m:r>
                        <a:rPr lang="de-DE" b="0" i="1" smtClean="0">
                          <a:latin typeface="Cambria Math" charset="0"/>
                        </a:rPr>
                        <m:t>𝑒</m:t>
                      </m:r>
                      <m:r>
                        <a:rPr lang="de-DE" i="1">
                          <a:latin typeface="Cambria Math" charset="0"/>
                        </a:rPr>
                        <m:t> = </m:t>
                      </m:r>
                      <m:f>
                        <m:fPr>
                          <m:ctrlPr>
                            <a:rPr lang="de-DE" i="1">
                              <a:latin typeface="Cambria Math" panose="02040503050406030204" pitchFamily="18" charset="0"/>
                            </a:rPr>
                          </m:ctrlPr>
                        </m:fPr>
                        <m:num>
                          <m:r>
                            <a:rPr lang="de-DE" i="1">
                              <a:latin typeface="Cambria Math" charset="0"/>
                            </a:rPr>
                            <m:t>𝐸𝑛𝑡𝑒𝑟𝑝𝑟𝑖𝑠𝑒</m:t>
                          </m:r>
                          <m:r>
                            <a:rPr lang="de-DE" i="1">
                              <a:latin typeface="Cambria Math" charset="0"/>
                            </a:rPr>
                            <m:t> </m:t>
                          </m:r>
                          <m:r>
                            <a:rPr lang="de-DE" i="1">
                              <a:latin typeface="Cambria Math" charset="0"/>
                            </a:rPr>
                            <m:t>𝑉𝑎𝑙𝑢𝑒</m:t>
                          </m:r>
                        </m:num>
                        <m:den>
                          <m:r>
                            <a:rPr lang="de-DE" i="1">
                              <a:latin typeface="Cambria Math" charset="0"/>
                            </a:rPr>
                            <m:t>𝐸𝐵𝐼𝑇</m:t>
                          </m:r>
                        </m:den>
                      </m:f>
                    </m:oMath>
                  </m:oMathPara>
                </a14:m>
                <a:endParaRPr lang="de-DE" dirty="0"/>
              </a:p>
              <a:p>
                <a:pPr marL="180000" indent="-180000">
                  <a:spcBef>
                    <a:spcPts val="1000"/>
                  </a:spcBef>
                  <a:buFont typeface="Arial" charset="0"/>
                  <a:buChar char="•"/>
                </a:pPr>
                <a:endParaRPr lang="en-US" dirty="0"/>
              </a:p>
              <a:p>
                <a:endParaRPr lang="de-DE" dirty="0"/>
              </a:p>
            </p:txBody>
          </p:sp>
        </mc:Choice>
        <mc:Fallback>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667" t="-1693" r="-215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The Core of Trading Comps: EBITDA and EBIT Multiples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147</a:t>
            </a:fld>
            <a:endParaRPr lang="en-US" noProof="0" dirty="0"/>
          </a:p>
        </p:txBody>
      </p:sp>
    </p:spTree>
    <p:extLst>
      <p:ext uri="{BB962C8B-B14F-4D97-AF65-F5344CB8AC3E}">
        <p14:creationId xmlns:p14="http://schemas.microsoft.com/office/powerpoint/2010/main" val="1687988719"/>
      </p:ext>
    </p:extLst>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Let’s assume our company has an EBITDA of $200 million and an EBIT of $150 million.</a:t>
            </a:r>
          </a:p>
          <a:p>
            <a:pPr marL="180000" indent="-180000">
              <a:spcBef>
                <a:spcPts val="1000"/>
              </a:spcBef>
              <a:buFont typeface="Arial" charset="0"/>
              <a:buChar char="•"/>
            </a:pPr>
            <a:r>
              <a:rPr lang="en-US" dirty="0"/>
              <a:t>At an enterprise value of $1,500 million as derived before, this translates into</a:t>
            </a:r>
          </a:p>
          <a:p>
            <a:pPr marL="522900" lvl="1" indent="-342900">
              <a:buFont typeface="Symbol" charset="2"/>
              <a:buChar char="-"/>
            </a:pPr>
            <a:r>
              <a:rPr lang="en-US" dirty="0"/>
              <a:t>an EBITDA multiple of 7.5 ($1,500 million divided by $200 million) and</a:t>
            </a:r>
          </a:p>
          <a:p>
            <a:pPr marL="522900" lvl="1" indent="-342900">
              <a:buFont typeface="Symbol" charset="2"/>
              <a:buChar char="-"/>
            </a:pPr>
            <a:r>
              <a:rPr lang="en-US" dirty="0"/>
              <a:t>an EBIT multiple of 10 ($1,500 million divided by $150 million).</a:t>
            </a:r>
            <a:endParaRPr lang="de-DE" dirty="0"/>
          </a:p>
          <a:p>
            <a:endParaRPr lang="de-DE" dirty="0"/>
          </a:p>
        </p:txBody>
      </p:sp>
      <p:sp>
        <p:nvSpPr>
          <p:cNvPr id="3" name="Titel 2"/>
          <p:cNvSpPr>
            <a:spLocks noGrp="1"/>
          </p:cNvSpPr>
          <p:nvPr>
            <p:ph type="title"/>
          </p:nvPr>
        </p:nvSpPr>
        <p:spPr/>
        <p:txBody>
          <a:bodyPr/>
          <a:lstStyle/>
          <a:p>
            <a:r>
              <a:rPr lang="en-US" dirty="0"/>
              <a:t>Trading Comps – Example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148</a:t>
            </a:fld>
            <a:endParaRPr lang="en-US" noProof="0" dirty="0"/>
          </a:p>
        </p:txBody>
      </p:sp>
    </p:spTree>
    <p:extLst>
      <p:ext uri="{BB962C8B-B14F-4D97-AF65-F5344CB8AC3E}">
        <p14:creationId xmlns:p14="http://schemas.microsoft.com/office/powerpoint/2010/main" val="1785656705"/>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In a one-stage enterprise DCF valuation for a mature company that grows from t=1 at a constant rate, the enterprise value can be calculated as follows:</a:t>
                </a:r>
              </a:p>
              <a:p>
                <a:pPr>
                  <a:spcBef>
                    <a:spcPts val="1000"/>
                  </a:spcBef>
                </a:pPr>
                <a14:m>
                  <m:oMathPara xmlns:m="http://schemas.openxmlformats.org/officeDocument/2006/math">
                    <m:oMathParaPr>
                      <m:jc m:val="centerGroup"/>
                    </m:oMathParaPr>
                    <m:oMath xmlns:m="http://schemas.openxmlformats.org/officeDocument/2006/math">
                      <m:r>
                        <a:rPr lang="de-DE" i="1">
                          <a:latin typeface="Cambria Math" charset="0"/>
                        </a:rPr>
                        <m:t>𝐸𝑛𝑡𝑒𝑟𝑝𝑟𝑖𝑠𝑒</m:t>
                      </m:r>
                      <m:r>
                        <a:rPr lang="de-DE" i="1">
                          <a:latin typeface="Cambria Math" charset="0"/>
                        </a:rPr>
                        <m:t> </m:t>
                      </m:r>
                      <m:r>
                        <a:rPr lang="de-DE" i="1">
                          <a:latin typeface="Cambria Math" charset="0"/>
                        </a:rPr>
                        <m:t>𝑉𝑎𝑙𝑢𝑒</m:t>
                      </m:r>
                      <m:r>
                        <a:rPr lang="de-DE" i="1">
                          <a:latin typeface="Cambria Math" charset="0"/>
                        </a:rPr>
                        <m:t> </m:t>
                      </m:r>
                      <m:r>
                        <m:rPr>
                          <m:nor/>
                        </m:rPr>
                        <a:rPr lang="de-DE">
                          <a:latin typeface="Cambria Math" charset="0"/>
                        </a:rPr>
                        <m:t>= </m:t>
                      </m:r>
                      <m:f>
                        <m:fPr>
                          <m:ctrlPr>
                            <a:rPr lang="de-DE" i="1">
                              <a:latin typeface="Cambria Math" panose="02040503050406030204" pitchFamily="18" charset="0"/>
                            </a:rPr>
                          </m:ctrlPr>
                        </m:fPr>
                        <m:num>
                          <m:r>
                            <a:rPr lang="de-DE" i="1">
                              <a:latin typeface="Cambria Math" charset="0"/>
                            </a:rPr>
                            <m:t>𝐹𝑟𝑒</m:t>
                          </m:r>
                          <m:r>
                            <a:rPr lang="de-DE" b="0" i="1" smtClean="0">
                              <a:latin typeface="Cambria Math" charset="0"/>
                            </a:rPr>
                            <m:t>𝑒</m:t>
                          </m:r>
                          <m:r>
                            <a:rPr lang="de-DE" i="1">
                              <a:latin typeface="Cambria Math" charset="0"/>
                            </a:rPr>
                            <m:t> </m:t>
                          </m:r>
                          <m:sSub>
                            <m:sSubPr>
                              <m:ctrlPr>
                                <a:rPr lang="de-DE" i="1">
                                  <a:latin typeface="Cambria Math" panose="02040503050406030204" pitchFamily="18" charset="0"/>
                                </a:rPr>
                              </m:ctrlPr>
                            </m:sSubPr>
                            <m:e>
                              <m:r>
                                <a:rPr lang="de-DE" i="1">
                                  <a:latin typeface="Cambria Math" charset="0"/>
                                </a:rPr>
                                <m:t>𝐶𝑎𝑠h</m:t>
                              </m:r>
                              <m:r>
                                <a:rPr lang="de-DE" b="0" i="1" smtClean="0">
                                  <a:latin typeface="Cambria Math" charset="0"/>
                                </a:rPr>
                                <m:t> </m:t>
                              </m:r>
                              <m:r>
                                <a:rPr lang="de-DE" b="0" i="1" smtClean="0">
                                  <a:latin typeface="Cambria Math" charset="0"/>
                                </a:rPr>
                                <m:t>𝐹𝑙𝑜𝑤</m:t>
                              </m:r>
                            </m:e>
                            <m:sub>
                              <m:r>
                                <a:rPr lang="de-DE" i="1">
                                  <a:latin typeface="Cambria Math" charset="0"/>
                                </a:rPr>
                                <m:t>1</m:t>
                              </m:r>
                            </m:sub>
                          </m:sSub>
                        </m:num>
                        <m:den>
                          <m:r>
                            <m:rPr>
                              <m:nor/>
                            </m:rPr>
                            <a:rPr lang="de-DE" i="1" smtClean="0">
                              <a:latin typeface="Cambria Math" charset="0"/>
                            </a:rPr>
                            <m:t>W</m:t>
                          </m:r>
                          <m:r>
                            <m:rPr>
                              <m:nor/>
                            </m:rPr>
                            <a:rPr lang="de-DE" b="0" i="1" smtClean="0">
                              <a:latin typeface="Cambria Math" charset="0"/>
                            </a:rPr>
                            <m:t>ACC</m:t>
                          </m:r>
                          <m:r>
                            <a:rPr lang="de-DE" b="0" i="1" smtClean="0">
                              <a:latin typeface="Cambria Math" charset="0"/>
                            </a:rPr>
                            <m:t> −</m:t>
                          </m:r>
                          <m:r>
                            <a:rPr lang="de-DE" b="0" i="1" smtClean="0">
                              <a:latin typeface="Cambria Math" charset="0"/>
                            </a:rPr>
                            <m:t>𝑔</m:t>
                          </m:r>
                        </m:den>
                      </m:f>
                    </m:oMath>
                  </m:oMathPara>
                </a14:m>
                <a:endParaRPr lang="en-US" dirty="0"/>
              </a:p>
              <a:p>
                <a:pPr marL="180000" indent="-180000">
                  <a:spcBef>
                    <a:spcPts val="1000"/>
                  </a:spcBef>
                  <a:buFont typeface="Arial" charset="0"/>
                  <a:buChar char="•"/>
                </a:pPr>
                <a:r>
                  <a:rPr lang="en-US" dirty="0"/>
                  <a:t>The free cash flow can be rewritten as:</a:t>
                </a:r>
              </a:p>
              <a:p>
                <a:pPr>
                  <a:spcBef>
                    <a:spcPts val="1000"/>
                  </a:spcBef>
                </a:pPr>
                <a:endParaRPr lang="en-US" sz="1800" i="1" dirty="0"/>
              </a:p>
              <a:p>
                <a:pPr>
                  <a:spcBef>
                    <a:spcPts val="1000"/>
                  </a:spcBef>
                </a:pPr>
                <a14:m>
                  <m:oMathPara xmlns:m="http://schemas.openxmlformats.org/officeDocument/2006/math">
                    <m:oMathParaPr>
                      <m:jc m:val="centerGroup"/>
                    </m:oMathParaPr>
                    <m:oMath xmlns:m="http://schemas.openxmlformats.org/officeDocument/2006/math">
                      <m:r>
                        <a:rPr lang="en-US" sz="1800" i="1">
                          <a:latin typeface="Cambria Math" charset="0"/>
                        </a:rPr>
                        <m:t>𝐹𝑟𝑒𝑒</m:t>
                      </m:r>
                      <m:r>
                        <a:rPr lang="en-US" sz="1800" i="1">
                          <a:latin typeface="Cambria Math" charset="0"/>
                        </a:rPr>
                        <m:t> </m:t>
                      </m:r>
                      <m:r>
                        <a:rPr lang="en-US" sz="1800" i="1">
                          <a:latin typeface="Cambria Math" charset="0"/>
                        </a:rPr>
                        <m:t>𝐶𝑎𝑠h</m:t>
                      </m:r>
                      <m:r>
                        <a:rPr lang="en-US" sz="1800" i="1">
                          <a:latin typeface="Cambria Math" charset="0"/>
                        </a:rPr>
                        <m:t> </m:t>
                      </m:r>
                      <m:r>
                        <a:rPr lang="en-US" sz="1800" i="1">
                          <a:latin typeface="Cambria Math" charset="0"/>
                        </a:rPr>
                        <m:t>𝐹𝑙𝑜𝑤</m:t>
                      </m:r>
                    </m:oMath>
                    <m:oMath xmlns:m="http://schemas.openxmlformats.org/officeDocument/2006/math">
                      <m:r>
                        <a:rPr lang="en-US" sz="1800" i="1">
                          <a:latin typeface="Cambria Math" charset="0"/>
                        </a:rPr>
                        <m:t>=</m:t>
                      </m:r>
                      <m:r>
                        <a:rPr lang="en-US" sz="1800" i="1">
                          <a:latin typeface="Cambria Math" charset="0"/>
                        </a:rPr>
                        <m:t>𝐸𝐵𝐼𝐴𝑇</m:t>
                      </m:r>
                      <m:r>
                        <a:rPr lang="en-US" sz="1800" i="1">
                          <a:latin typeface="Cambria Math" charset="0"/>
                        </a:rPr>
                        <m:t>−</m:t>
                      </m:r>
                      <m:d>
                        <m:dPr>
                          <m:ctrlPr>
                            <a:rPr lang="de-DE" sz="1800" i="1">
                              <a:latin typeface="Cambria Math" panose="02040503050406030204" pitchFamily="18" charset="0"/>
                            </a:rPr>
                          </m:ctrlPr>
                        </m:dPr>
                        <m:e>
                          <m:r>
                            <a:rPr lang="en-US" sz="1800" i="1">
                              <a:latin typeface="Cambria Math" charset="0"/>
                            </a:rPr>
                            <m:t>𝐶𝑎𝑝𝑖𝑡𝑎𝑙</m:t>
                          </m:r>
                          <m:r>
                            <a:rPr lang="en-US" sz="1800" i="1">
                              <a:latin typeface="Cambria Math" charset="0"/>
                            </a:rPr>
                            <m:t> </m:t>
                          </m:r>
                          <m:r>
                            <a:rPr lang="en-US" sz="1800" i="1">
                              <a:latin typeface="Cambria Math" charset="0"/>
                            </a:rPr>
                            <m:t>𝐸𝑥𝑝𝑒𝑛𝑑𝑖𝑡𝑢𝑟𝑒𝑠</m:t>
                          </m:r>
                          <m:r>
                            <a:rPr lang="en-US" sz="1800" i="1">
                              <a:latin typeface="Cambria Math" charset="0"/>
                            </a:rPr>
                            <m:t>+</m:t>
                          </m:r>
                          <m:r>
                            <a:rPr lang="en-US" sz="1800" i="1">
                              <a:latin typeface="Cambria Math" charset="0"/>
                            </a:rPr>
                            <m:t>𝐼𝑛𝑐𝑟𝑒𝑎𝑠𝑒</m:t>
                          </m:r>
                          <m:r>
                            <a:rPr lang="en-US" sz="1800" i="1">
                              <a:latin typeface="Cambria Math" charset="0"/>
                            </a:rPr>
                            <m:t> </m:t>
                          </m:r>
                          <m:r>
                            <a:rPr lang="en-US" sz="1800" i="1">
                              <a:latin typeface="Cambria Math" charset="0"/>
                            </a:rPr>
                            <m:t>𝑖𝑛</m:t>
                          </m:r>
                          <m:r>
                            <a:rPr lang="en-US" sz="1800" i="1">
                              <a:latin typeface="Cambria Math" charset="0"/>
                            </a:rPr>
                            <m:t> </m:t>
                          </m:r>
                          <m:r>
                            <a:rPr lang="en-US" sz="1800" i="1">
                              <a:latin typeface="Cambria Math" charset="0"/>
                            </a:rPr>
                            <m:t>𝑊𝑜𝑟𝑘𝑖𝑛𝑔</m:t>
                          </m:r>
                          <m:r>
                            <a:rPr lang="en-US" sz="1800" i="1">
                              <a:latin typeface="Cambria Math" charset="0"/>
                            </a:rPr>
                            <m:t> </m:t>
                          </m:r>
                          <m:r>
                            <a:rPr lang="en-US" sz="1800" i="1">
                              <a:latin typeface="Cambria Math" charset="0"/>
                            </a:rPr>
                            <m:t>𝐶𝑎𝑝𝑖𝑡𝑎𝑙</m:t>
                          </m:r>
                          <m:r>
                            <a:rPr lang="en-US" sz="1800" i="1">
                              <a:latin typeface="Cambria Math" charset="0"/>
                            </a:rPr>
                            <m:t>−</m:t>
                          </m:r>
                          <m:r>
                            <a:rPr lang="en-US" sz="1800" i="1">
                              <a:latin typeface="Cambria Math" charset="0"/>
                            </a:rPr>
                            <m:t>𝐷𝑒𝑝𝑟𝑒𝑐𝑖𝑎𝑡𝑖𝑜𝑛</m:t>
                          </m:r>
                        </m:e>
                      </m:d>
                    </m:oMath>
                    <m:oMath xmlns:m="http://schemas.openxmlformats.org/officeDocument/2006/math">
                      <m:r>
                        <a:rPr lang="en-US" sz="1800" i="1">
                          <a:latin typeface="Cambria Math" charset="0"/>
                        </a:rPr>
                        <m:t>=</m:t>
                      </m:r>
                      <m:d>
                        <m:dPr>
                          <m:ctrlPr>
                            <a:rPr lang="de-DE" sz="1800" i="1">
                              <a:latin typeface="Cambria Math" panose="02040503050406030204" pitchFamily="18" charset="0"/>
                            </a:rPr>
                          </m:ctrlPr>
                        </m:dPr>
                        <m:e>
                          <m:r>
                            <a:rPr lang="en-US" sz="1800" i="1">
                              <a:latin typeface="Cambria Math" charset="0"/>
                            </a:rPr>
                            <m:t>𝐸𝐵𝐼𝑇𝐷𝐴</m:t>
                          </m:r>
                          <m:r>
                            <a:rPr lang="en-US" sz="1800" i="1">
                              <a:latin typeface="Cambria Math" charset="0"/>
                            </a:rPr>
                            <m:t>−</m:t>
                          </m:r>
                          <m:r>
                            <a:rPr lang="en-US" sz="1800" i="1">
                              <a:latin typeface="Cambria Math" charset="0"/>
                            </a:rPr>
                            <m:t>𝐷𝑒𝑝𝑟𝑒𝑐𝑖𝑎𝑡𝑖𝑜𝑛</m:t>
                          </m:r>
                        </m:e>
                      </m:d>
                      <m:r>
                        <a:rPr lang="en-US" sz="1800" i="1">
                          <a:latin typeface="Cambria Math" charset="0"/>
                        </a:rPr>
                        <m:t> × </m:t>
                      </m:r>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𝑡</m:t>
                          </m:r>
                        </m:e>
                      </m:d>
                      <m:r>
                        <a:rPr lang="en-US" sz="1800" i="1">
                          <a:latin typeface="Cambria Math" charset="0"/>
                        </a:rPr>
                        <m:t>−</m:t>
                      </m:r>
                      <m:r>
                        <a:rPr lang="en-US" sz="1800" i="1">
                          <a:latin typeface="Cambria Math" charset="0"/>
                        </a:rPr>
                        <m:t>𝑅𝑒𝑖𝑛𝑣𝑒𝑠𝑡𝑚𝑒𝑛𝑡</m:t>
                      </m:r>
                    </m:oMath>
                    <m:oMath xmlns:m="http://schemas.openxmlformats.org/officeDocument/2006/math">
                      <m:r>
                        <a:rPr lang="en-US" sz="1800" i="1">
                          <a:latin typeface="Cambria Math" charset="0"/>
                        </a:rPr>
                        <m:t>=</m:t>
                      </m:r>
                      <m:r>
                        <a:rPr lang="en-US" sz="1800" i="1">
                          <a:latin typeface="Cambria Math" charset="0"/>
                        </a:rPr>
                        <m:t>𝐸𝐵𝐼𝑇𝐷𝐴</m:t>
                      </m:r>
                      <m:r>
                        <a:rPr lang="en-US" sz="1800" i="1">
                          <a:latin typeface="Cambria Math" charset="0"/>
                        </a:rPr>
                        <m:t> × </m:t>
                      </m:r>
                      <m:d>
                        <m:dPr>
                          <m:ctrlPr>
                            <a:rPr lang="de-DE" sz="1800" i="1">
                              <a:latin typeface="Cambria Math" panose="02040503050406030204" pitchFamily="18" charset="0"/>
                            </a:rPr>
                          </m:ctrlPr>
                        </m:dPr>
                        <m:e>
                          <m:r>
                            <a:rPr lang="en-US" sz="1800" i="1">
                              <a:latin typeface="Cambria Math" charset="0"/>
                            </a:rPr>
                            <m:t>1−</m:t>
                          </m:r>
                          <m:r>
                            <a:rPr lang="en-US" sz="1800" i="1">
                              <a:latin typeface="Cambria Math" charset="0"/>
                            </a:rPr>
                            <m:t>𝑡</m:t>
                          </m:r>
                        </m:e>
                      </m:d>
                      <m:r>
                        <a:rPr lang="de-DE" sz="1800" b="0" i="1" smtClean="0">
                          <a:latin typeface="Cambria Math" panose="02040503050406030204" pitchFamily="18" charset="0"/>
                        </a:rPr>
                        <m:t>+</m:t>
                      </m:r>
                      <m:r>
                        <a:rPr lang="en-US" sz="1800" i="1">
                          <a:latin typeface="Cambria Math" charset="0"/>
                        </a:rPr>
                        <m:t>𝐷𝑒𝑝𝑟𝑒𝑐𝑖𝑎𝑡𝑖𝑜𝑛</m:t>
                      </m:r>
                      <m:r>
                        <a:rPr lang="en-US" sz="1800" i="1">
                          <a:latin typeface="Cambria Math" charset="0"/>
                        </a:rPr>
                        <m:t> × </m:t>
                      </m:r>
                      <m:r>
                        <a:rPr lang="de-DE" sz="1800" b="0" i="1" smtClean="0">
                          <a:latin typeface="Cambria Math" panose="02040503050406030204" pitchFamily="18" charset="0"/>
                        </a:rPr>
                        <m:t>𝑡</m:t>
                      </m:r>
                      <m:r>
                        <a:rPr lang="en-US" sz="1800" i="1">
                          <a:latin typeface="Cambria Math" charset="0"/>
                        </a:rPr>
                        <m:t>−</m:t>
                      </m:r>
                      <m:r>
                        <a:rPr lang="de-DE" sz="1800" b="0" i="1" smtClean="0">
                          <a:latin typeface="Cambria Math" panose="02040503050406030204" pitchFamily="18" charset="0"/>
                        </a:rPr>
                        <m:t>𝐶𝑎𝑝𝑖𝑡𝑎𝑙</m:t>
                      </m:r>
                      <m:r>
                        <a:rPr lang="de-DE" sz="1800" b="0" i="1" smtClean="0">
                          <a:latin typeface="Cambria Math" panose="02040503050406030204" pitchFamily="18" charset="0"/>
                        </a:rPr>
                        <m:t> </m:t>
                      </m:r>
                      <m:r>
                        <a:rPr lang="de-DE" sz="1800" b="0" i="1" smtClean="0">
                          <a:latin typeface="Cambria Math" panose="02040503050406030204" pitchFamily="18" charset="0"/>
                        </a:rPr>
                        <m:t>𝐸𝑥𝑝𝑒𝑛𝑑𝑖𝑡𝑢𝑟𝑒𝑠</m:t>
                      </m:r>
                      <m:r>
                        <a:rPr lang="de-DE" sz="1800" b="0" i="1" smtClean="0">
                          <a:latin typeface="Cambria Math" panose="02040503050406030204" pitchFamily="18" charset="0"/>
                        </a:rPr>
                        <m:t>−</m:t>
                      </m:r>
                      <m:r>
                        <a:rPr lang="de-DE" sz="1800" b="0" i="1" smtClean="0">
                          <a:latin typeface="Cambria Math" panose="02040503050406030204" pitchFamily="18" charset="0"/>
                        </a:rPr>
                        <m:t>𝐼𝑛𝑐𝑟𝑒𝑎𝑠𝑒</m:t>
                      </m:r>
                      <m:r>
                        <a:rPr lang="de-DE" sz="1800" b="0" i="1" smtClean="0">
                          <a:latin typeface="Cambria Math" panose="02040503050406030204" pitchFamily="18" charset="0"/>
                        </a:rPr>
                        <m:t> </m:t>
                      </m:r>
                      <m:r>
                        <a:rPr lang="de-DE" sz="1800" b="0" i="1" smtClean="0">
                          <a:latin typeface="Cambria Math" panose="02040503050406030204" pitchFamily="18" charset="0"/>
                        </a:rPr>
                        <m:t>𝑖𝑛</m:t>
                      </m:r>
                      <m:r>
                        <a:rPr lang="de-DE" sz="1800" b="0" i="1" smtClean="0">
                          <a:latin typeface="Cambria Math" panose="02040503050406030204" pitchFamily="18" charset="0"/>
                        </a:rPr>
                        <m:t> </m:t>
                      </m:r>
                      <m:r>
                        <a:rPr lang="de-DE" sz="1800" b="0" i="1" smtClean="0">
                          <a:latin typeface="Cambria Math" panose="02040503050406030204" pitchFamily="18" charset="0"/>
                        </a:rPr>
                        <m:t>𝑊𝑜𝑟𝑘𝑖𝑛𝑔</m:t>
                      </m:r>
                      <m:r>
                        <a:rPr lang="de-DE" sz="1800" b="0" i="1" smtClean="0">
                          <a:latin typeface="Cambria Math" panose="02040503050406030204" pitchFamily="18" charset="0"/>
                        </a:rPr>
                        <m:t> </m:t>
                      </m:r>
                      <m:r>
                        <a:rPr lang="de-DE" sz="1800" b="0" i="1" smtClean="0">
                          <a:latin typeface="Cambria Math" panose="02040503050406030204" pitchFamily="18" charset="0"/>
                        </a:rPr>
                        <m:t>𝐶𝑎𝑝𝑖𝑡𝑎𝑙</m:t>
                      </m:r>
                      <m:r>
                        <a:rPr lang="de-DE" sz="1800" b="0" i="1" smtClean="0">
                          <a:latin typeface="Cambria Math" panose="02040503050406030204" pitchFamily="18" charset="0"/>
                        </a:rPr>
                        <m:t> </m:t>
                      </m:r>
                    </m:oMath>
                    <m:oMath xmlns:m="http://schemas.openxmlformats.org/officeDocument/2006/math">
                      <m:r>
                        <a:rPr lang="en-US" sz="1800" i="1">
                          <a:latin typeface="Cambria Math" charset="0"/>
                        </a:rPr>
                        <m:t>𝑤𝑖𝑡h</m:t>
                      </m:r>
                    </m:oMath>
                    <m:oMath xmlns:m="http://schemas.openxmlformats.org/officeDocument/2006/math">
                      <m:r>
                        <a:rPr lang="en-US" sz="1800" i="1">
                          <a:latin typeface="Cambria Math" charset="0"/>
                        </a:rPr>
                        <m:t>𝑅𝑒𝑖𝑛𝑣𝑒𝑠𝑡𝑚𝑒𝑛𝑡</m:t>
                      </m:r>
                      <m:r>
                        <a:rPr lang="en-US" sz="1800" i="1">
                          <a:latin typeface="Cambria Math" charset="0"/>
                        </a:rPr>
                        <m:t>=</m:t>
                      </m:r>
                      <m:r>
                        <a:rPr lang="en-US" sz="1800" i="1">
                          <a:latin typeface="Cambria Math" charset="0"/>
                        </a:rPr>
                        <m:t>𝐶𝑎𝑝𝑖𝑡𝑎𝑙</m:t>
                      </m:r>
                      <m:r>
                        <a:rPr lang="en-US" sz="1800" i="1">
                          <a:latin typeface="Cambria Math" charset="0"/>
                        </a:rPr>
                        <m:t> </m:t>
                      </m:r>
                      <m:r>
                        <a:rPr lang="en-US" sz="1800" i="1">
                          <a:latin typeface="Cambria Math" charset="0"/>
                        </a:rPr>
                        <m:t>𝐸𝑥𝑝𝑒𝑛𝑑𝑖𝑡𝑢𝑟𝑒𝑠</m:t>
                      </m:r>
                      <m:r>
                        <a:rPr lang="en-US" sz="1800" i="1">
                          <a:latin typeface="Cambria Math" charset="0"/>
                        </a:rPr>
                        <m:t>+</m:t>
                      </m:r>
                      <m:r>
                        <a:rPr lang="en-US" sz="1800" i="1">
                          <a:latin typeface="Cambria Math" charset="0"/>
                        </a:rPr>
                        <m:t>𝐼𝑛𝑐𝑟𝑒𝑎𝑠𝑒</m:t>
                      </m:r>
                      <m:r>
                        <a:rPr lang="en-US" sz="1800" i="1">
                          <a:latin typeface="Cambria Math" charset="0"/>
                        </a:rPr>
                        <m:t> </m:t>
                      </m:r>
                      <m:r>
                        <a:rPr lang="en-US" sz="1800" i="1">
                          <a:latin typeface="Cambria Math" charset="0"/>
                        </a:rPr>
                        <m:t>𝑖𝑛</m:t>
                      </m:r>
                      <m:r>
                        <a:rPr lang="en-US" sz="1800" i="1">
                          <a:latin typeface="Cambria Math" charset="0"/>
                        </a:rPr>
                        <m:t> </m:t>
                      </m:r>
                      <m:r>
                        <a:rPr lang="en-US" sz="1800" i="1">
                          <a:latin typeface="Cambria Math" charset="0"/>
                        </a:rPr>
                        <m:t>𝑊𝑜𝑟𝑘𝑖𝑛𝑔</m:t>
                      </m:r>
                      <m:r>
                        <a:rPr lang="en-US" sz="1800" i="1">
                          <a:latin typeface="Cambria Math" charset="0"/>
                        </a:rPr>
                        <m:t> </m:t>
                      </m:r>
                      <m:r>
                        <a:rPr lang="en-US" sz="1800" i="1">
                          <a:latin typeface="Cambria Math" charset="0"/>
                        </a:rPr>
                        <m:t>𝐶𝑎𝑝𝑖𝑡𝑎𝑙</m:t>
                      </m:r>
                      <m:r>
                        <a:rPr lang="en-US" sz="1800" i="1">
                          <a:latin typeface="Cambria Math" charset="0"/>
                        </a:rPr>
                        <m:t>−</m:t>
                      </m:r>
                      <m:r>
                        <a:rPr lang="en-US" sz="1800" i="1">
                          <a:latin typeface="Cambria Math" charset="0"/>
                        </a:rPr>
                        <m:t>𝐷𝑒𝑝𝑟𝑒𝑐𝑖𝑎𝑡𝑖𝑜𝑛</m:t>
                      </m:r>
                    </m:oMath>
                  </m:oMathPara>
                </a14:m>
                <a:endParaRPr lang="de-DE" sz="1800"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r="-1012" b="-205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The Hidden Intelligence of a Rule of Thumb – What All Is in an EBITDA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149</a:t>
            </a:fld>
            <a:endParaRPr lang="en-US" noProof="0" dirty="0"/>
          </a:p>
        </p:txBody>
      </p:sp>
    </p:spTree>
    <p:extLst>
      <p:ext uri="{BB962C8B-B14F-4D97-AF65-F5344CB8AC3E}">
        <p14:creationId xmlns:p14="http://schemas.microsoft.com/office/powerpoint/2010/main" val="166688252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The DCF Method as an Application of the NPV Method in Capital Budgeting</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a:t>
            </a:fld>
            <a:endParaRPr lang="en-US" noProof="0" dirty="0"/>
          </a:p>
        </p:txBody>
      </p:sp>
      <p:pic>
        <p:nvPicPr>
          <p:cNvPr id="8" name="Bild 7" descr="Unbenannt.png"/>
          <p:cNvPicPr>
            <a:picLocks noChangeAspect="1"/>
          </p:cNvPicPr>
          <p:nvPr/>
        </p:nvPicPr>
        <p:blipFill>
          <a:blip r:embed="rId3">
            <a:duotone>
              <a:schemeClr val="accent1">
                <a:shade val="45000"/>
                <a:satMod val="135000"/>
              </a:schemeClr>
              <a:prstClr val="white"/>
            </a:duotone>
          </a:blip>
          <a:stretch>
            <a:fillRect/>
          </a:stretch>
        </p:blipFill>
        <p:spPr>
          <a:xfrm>
            <a:off x="926515" y="1793752"/>
            <a:ext cx="7150685" cy="4226048"/>
          </a:xfrm>
          <a:prstGeom prst="rect">
            <a:avLst/>
          </a:prstGeom>
        </p:spPr>
      </p:pic>
      <p:sp>
        <p:nvSpPr>
          <p:cNvPr id="9" name="Geschweifte Klammer links 8"/>
          <p:cNvSpPr/>
          <p:nvPr/>
        </p:nvSpPr>
        <p:spPr>
          <a:xfrm rot="5400000">
            <a:off x="4754561" y="960439"/>
            <a:ext cx="625477" cy="51054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en-US" sz="1100" dirty="0"/>
          </a:p>
        </p:txBody>
      </p:sp>
      <p:sp>
        <p:nvSpPr>
          <p:cNvPr id="10" name="Textfeld 9"/>
          <p:cNvSpPr txBox="1"/>
          <p:nvPr/>
        </p:nvSpPr>
        <p:spPr>
          <a:xfrm>
            <a:off x="3635896" y="2667000"/>
            <a:ext cx="2842264" cy="369332"/>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lIns="10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800" b="1" dirty="0">
                <a:ln>
                  <a:noFill/>
                </a:ln>
              </a:rPr>
              <a:t>Future Free Cash Flows</a:t>
            </a:r>
            <a:endParaRPr lang="en-US" sz="1800" b="1" dirty="0"/>
          </a:p>
        </p:txBody>
      </p:sp>
      <p:sp>
        <p:nvSpPr>
          <p:cNvPr id="11" name="Textfeld 10"/>
          <p:cNvSpPr txBox="1"/>
          <p:nvPr/>
        </p:nvSpPr>
        <p:spPr>
          <a:xfrm>
            <a:off x="796032" y="1676400"/>
            <a:ext cx="1471712" cy="64633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800" b="1" dirty="0"/>
              <a:t>Value of the Company</a:t>
            </a:r>
          </a:p>
        </p:txBody>
      </p:sp>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we insert this term into the equation for the one-stage enterprise DCF value, we get:</a:t>
                </a:r>
              </a:p>
              <a:p>
                <a:pPr>
                  <a:spcBef>
                    <a:spcPts val="1000"/>
                  </a:spcBef>
                </a:pPr>
                <a14:m>
                  <m:oMathPara xmlns:m="http://schemas.openxmlformats.org/officeDocument/2006/math">
                    <m:oMathParaPr>
                      <m:jc m:val="centerGroup"/>
                    </m:oMathParaPr>
                    <m:oMath xmlns:m="http://schemas.openxmlformats.org/officeDocument/2006/math">
                      <m:r>
                        <a:rPr lang="en-US" sz="1200" i="1">
                          <a:latin typeface="Cambria Math" charset="0"/>
                        </a:rPr>
                        <m:t>𝐸𝑛𝑡𝑒𝑟𝑝𝑟𝑖𝑠𝑒</m:t>
                      </m:r>
                      <m:r>
                        <a:rPr lang="en-US" sz="1200" i="1">
                          <a:latin typeface="Cambria Math" charset="0"/>
                        </a:rPr>
                        <m:t> </m:t>
                      </m:r>
                      <m:r>
                        <a:rPr lang="en-US" sz="1200" i="1">
                          <a:latin typeface="Cambria Math" charset="0"/>
                        </a:rPr>
                        <m:t>𝑉𝑎𝑙𝑢𝑒</m:t>
                      </m:r>
                      <m:r>
                        <a:rPr lang="en-US" sz="1200" i="1">
                          <a:latin typeface="Cambria Math" charset="0"/>
                        </a:rPr>
                        <m:t>=</m:t>
                      </m:r>
                      <m:f>
                        <m:fPr>
                          <m:ctrlPr>
                            <a:rPr lang="de-DE" sz="1200" i="1">
                              <a:latin typeface="Cambria Math" panose="02040503050406030204" pitchFamily="18" charset="0"/>
                            </a:rPr>
                          </m:ctrlPr>
                        </m:fPr>
                        <m:num>
                          <m:r>
                            <a:rPr lang="en-US" sz="1200" i="1">
                              <a:latin typeface="Cambria Math" charset="0"/>
                            </a:rPr>
                            <m:t>𝐸𝐵𝐼𝑇𝐷𝐴</m:t>
                          </m:r>
                          <m:r>
                            <a:rPr lang="en-US" sz="1200" i="1">
                              <a:latin typeface="Cambria Math" charset="0"/>
                            </a:rPr>
                            <m:t> × </m:t>
                          </m:r>
                          <m:d>
                            <m:dPr>
                              <m:ctrlPr>
                                <a:rPr lang="de-DE" sz="1200" i="1">
                                  <a:latin typeface="Cambria Math" panose="02040503050406030204" pitchFamily="18" charset="0"/>
                                </a:rPr>
                              </m:ctrlPr>
                            </m:dPr>
                            <m:e>
                              <m:r>
                                <a:rPr lang="en-US" sz="1200" i="1">
                                  <a:latin typeface="Cambria Math" charset="0"/>
                                </a:rPr>
                                <m:t>1−</m:t>
                              </m:r>
                              <m:r>
                                <a:rPr lang="en-US" sz="1200" i="1">
                                  <a:latin typeface="Cambria Math" charset="0"/>
                                </a:rPr>
                                <m:t>𝑡</m:t>
                              </m:r>
                            </m:e>
                          </m:d>
                          <m:r>
                            <a:rPr lang="de-DE" sz="1200" b="0" i="1" smtClean="0">
                              <a:latin typeface="Cambria Math" panose="02040503050406030204" pitchFamily="18" charset="0"/>
                            </a:rPr>
                            <m:t>+</m:t>
                          </m:r>
                          <m:r>
                            <a:rPr lang="en-US" sz="1200" i="1">
                              <a:latin typeface="Cambria Math" charset="0"/>
                            </a:rPr>
                            <m:t>𝐷𝑒𝑝𝑟𝑒𝑐𝑖𝑎𝑡𝑖𝑜𝑛</m:t>
                          </m:r>
                          <m:r>
                            <a:rPr lang="en-US" sz="1200" i="1">
                              <a:latin typeface="Cambria Math" charset="0"/>
                            </a:rPr>
                            <m:t> × </m:t>
                          </m:r>
                          <m:r>
                            <a:rPr lang="de-DE" sz="1200" b="0" i="1" smtClean="0">
                              <a:latin typeface="Cambria Math" panose="02040503050406030204" pitchFamily="18" charset="0"/>
                            </a:rPr>
                            <m:t>𝑡</m:t>
                          </m:r>
                          <m:r>
                            <a:rPr lang="en-US" sz="1200" i="1">
                              <a:latin typeface="Cambria Math" charset="0"/>
                            </a:rPr>
                            <m:t>−</m:t>
                          </m:r>
                          <m:r>
                            <a:rPr lang="de-DE" sz="1200" b="0" i="1" smtClean="0">
                              <a:latin typeface="Cambria Math" panose="02040503050406030204" pitchFamily="18" charset="0"/>
                            </a:rPr>
                            <m:t>𝐶𝑎𝑝𝑖𝑡𝑎𝑙</m:t>
                          </m:r>
                          <m:r>
                            <a:rPr lang="de-DE" sz="1200" b="0" i="1" smtClean="0">
                              <a:latin typeface="Cambria Math" panose="02040503050406030204" pitchFamily="18" charset="0"/>
                            </a:rPr>
                            <m:t> </m:t>
                          </m:r>
                          <m:r>
                            <a:rPr lang="de-DE" sz="1200" b="0" i="1" smtClean="0">
                              <a:latin typeface="Cambria Math" panose="02040503050406030204" pitchFamily="18" charset="0"/>
                            </a:rPr>
                            <m:t>𝐸𝑥𝑝𝑒𝑛𝑑𝑖𝑡𝑢𝑟𝑒𝑠</m:t>
                          </m:r>
                          <m:r>
                            <a:rPr lang="de-DE" sz="1200" b="0" i="1" smtClean="0">
                              <a:latin typeface="Cambria Math" panose="02040503050406030204" pitchFamily="18" charset="0"/>
                            </a:rPr>
                            <m:t> −</m:t>
                          </m:r>
                          <m:r>
                            <a:rPr lang="de-DE" sz="1200" b="0" i="1" smtClean="0">
                              <a:latin typeface="Cambria Math" panose="02040503050406030204" pitchFamily="18" charset="0"/>
                            </a:rPr>
                            <m:t>𝐼𝑛𝑐𝑟𝑒𝑎𝑠𝑒</m:t>
                          </m:r>
                          <m:r>
                            <a:rPr lang="de-DE" sz="1200" b="0" i="1" smtClean="0">
                              <a:latin typeface="Cambria Math" panose="02040503050406030204" pitchFamily="18" charset="0"/>
                            </a:rPr>
                            <m:t> </m:t>
                          </m:r>
                          <m:r>
                            <a:rPr lang="de-DE" sz="1200" b="0" i="1" smtClean="0">
                              <a:latin typeface="Cambria Math" panose="02040503050406030204" pitchFamily="18" charset="0"/>
                            </a:rPr>
                            <m:t>𝑖𝑛</m:t>
                          </m:r>
                          <m:r>
                            <a:rPr lang="de-DE" sz="1200" b="0" i="1" smtClean="0">
                              <a:latin typeface="Cambria Math" panose="02040503050406030204" pitchFamily="18" charset="0"/>
                            </a:rPr>
                            <m:t> </m:t>
                          </m:r>
                          <m:r>
                            <a:rPr lang="de-DE" sz="1200" b="0" i="1" smtClean="0">
                              <a:latin typeface="Cambria Math" panose="02040503050406030204" pitchFamily="18" charset="0"/>
                            </a:rPr>
                            <m:t>𝑊𝑜𝑟𝑘𝑖𝑛𝑔</m:t>
                          </m:r>
                          <m:r>
                            <a:rPr lang="de-DE" sz="1200" b="0" i="1" smtClean="0">
                              <a:latin typeface="Cambria Math" panose="02040503050406030204" pitchFamily="18" charset="0"/>
                            </a:rPr>
                            <m:t> </m:t>
                          </m:r>
                          <m:r>
                            <a:rPr lang="de-DE" sz="1200" b="0" i="1" smtClean="0">
                              <a:latin typeface="Cambria Math" panose="02040503050406030204" pitchFamily="18" charset="0"/>
                            </a:rPr>
                            <m:t>𝐶𝑎𝑝𝑖𝑡𝑎𝑙</m:t>
                          </m:r>
                          <m:r>
                            <a:rPr lang="de-DE" sz="1200" b="0" i="1" smtClean="0">
                              <a:latin typeface="Cambria Math" panose="02040503050406030204" pitchFamily="18" charset="0"/>
                            </a:rPr>
                            <m:t> </m:t>
                          </m:r>
                        </m:num>
                        <m:den>
                          <m:r>
                            <a:rPr lang="en-US" sz="1200" i="1">
                              <a:latin typeface="Cambria Math" charset="0"/>
                            </a:rPr>
                            <m:t>𝑊𝐴𝐶𝐶</m:t>
                          </m:r>
                          <m:r>
                            <a:rPr lang="en-US" sz="1200" i="1">
                              <a:latin typeface="Cambria Math" charset="0"/>
                            </a:rPr>
                            <m:t>−</m:t>
                          </m:r>
                          <m:r>
                            <a:rPr lang="en-US" sz="1200" i="1">
                              <a:latin typeface="Cambria Math" charset="0"/>
                            </a:rPr>
                            <m:t>𝑔</m:t>
                          </m:r>
                        </m:den>
                      </m:f>
                    </m:oMath>
                  </m:oMathPara>
                </a14:m>
                <a:endParaRPr lang="de-DE" sz="1200"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If we now divide both sides of the equation by EBITDA, we get the EBITDA multiple on the left side and the enterprise DCF valuation formula divided by EBITDA on the right side:</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f>
                        <m:fPr>
                          <m:ctrlPr>
                            <a:rPr lang="de-DE" sz="1400" i="1">
                              <a:latin typeface="Cambria Math" panose="02040503050406030204" pitchFamily="18" charset="0"/>
                            </a:rPr>
                          </m:ctrlPr>
                        </m:fPr>
                        <m:num>
                          <m:r>
                            <a:rPr lang="en-US" sz="1400" i="1">
                              <a:latin typeface="Cambria Math" charset="0"/>
                            </a:rPr>
                            <m:t>𝐸𝑛𝑡𝑒𝑟𝑝𝑟𝑖𝑠𝑒</m:t>
                          </m:r>
                          <m:r>
                            <a:rPr lang="en-US" sz="1400" i="1">
                              <a:latin typeface="Cambria Math" charset="0"/>
                            </a:rPr>
                            <m:t> </m:t>
                          </m:r>
                          <m:r>
                            <a:rPr lang="en-US" sz="1400" i="1">
                              <a:latin typeface="Cambria Math" charset="0"/>
                            </a:rPr>
                            <m:t>𝑉𝑎𝑙𝑢𝑒</m:t>
                          </m:r>
                        </m:num>
                        <m:den>
                          <m:r>
                            <a:rPr lang="en-US" sz="1400" i="1">
                              <a:latin typeface="Cambria Math" charset="0"/>
                            </a:rPr>
                            <m:t>𝐸𝐵𝐼𝑇𝐷𝐴</m:t>
                          </m:r>
                        </m:den>
                      </m:f>
                      <m:r>
                        <a:rPr lang="en-US" sz="1400" i="1">
                          <a:latin typeface="Cambria Math" charset="0"/>
                        </a:rPr>
                        <m:t>=</m:t>
                      </m:r>
                      <m:f>
                        <m:fPr>
                          <m:ctrlPr>
                            <a:rPr lang="de-DE" sz="1400" i="1">
                              <a:latin typeface="Cambria Math" panose="02040503050406030204" pitchFamily="18" charset="0"/>
                            </a:rPr>
                          </m:ctrlPr>
                        </m:fPr>
                        <m:num>
                          <m:d>
                            <m:dPr>
                              <m:ctrlPr>
                                <a:rPr lang="de-DE" sz="1400" i="1">
                                  <a:latin typeface="Cambria Math" panose="02040503050406030204" pitchFamily="18" charset="0"/>
                                </a:rPr>
                              </m:ctrlPr>
                            </m:dPr>
                            <m:e>
                              <m:r>
                                <a:rPr lang="en-US" sz="1400" i="1">
                                  <a:latin typeface="Cambria Math" charset="0"/>
                                </a:rPr>
                                <m:t>1−</m:t>
                              </m:r>
                              <m:r>
                                <a:rPr lang="en-US" sz="1400" i="1">
                                  <a:latin typeface="Cambria Math" charset="0"/>
                                </a:rPr>
                                <m:t>𝑡</m:t>
                              </m:r>
                            </m:e>
                          </m:d>
                          <m:r>
                            <a:rPr lang="de-DE" sz="1400" b="0" i="1" smtClean="0">
                              <a:latin typeface="Cambria Math" panose="02040503050406030204" pitchFamily="18" charset="0"/>
                            </a:rPr>
                            <m:t>+</m:t>
                          </m:r>
                          <m:f>
                            <m:fPr>
                              <m:ctrlPr>
                                <a:rPr lang="de-DE" sz="1400" i="1">
                                  <a:latin typeface="Cambria Math" panose="02040503050406030204" pitchFamily="18" charset="0"/>
                                </a:rPr>
                              </m:ctrlPr>
                            </m:fPr>
                            <m:num>
                              <m:r>
                                <a:rPr lang="en-US" sz="1400" i="1">
                                  <a:latin typeface="Cambria Math" charset="0"/>
                                </a:rPr>
                                <m:t>𝐷𝑒𝑝𝑟𝑒𝑐𝑖𝑎𝑡𝑖𝑜𝑛</m:t>
                              </m:r>
                              <m:r>
                                <a:rPr lang="de-DE" sz="1400" b="0" i="1" smtClean="0">
                                  <a:latin typeface="Cambria Math" panose="02040503050406030204" pitchFamily="18" charset="0"/>
                                </a:rPr>
                                <m:t> </m:t>
                              </m:r>
                              <m:r>
                                <a:rPr lang="en-US" sz="1400" i="1">
                                  <a:latin typeface="Cambria Math" charset="0"/>
                                </a:rPr>
                                <m:t>×</m:t>
                              </m:r>
                              <m:r>
                                <a:rPr lang="de-DE" sz="1400" b="0" i="1" smtClean="0">
                                  <a:latin typeface="Cambria Math" panose="02040503050406030204" pitchFamily="18" charset="0"/>
                                </a:rPr>
                                <m:t> </m:t>
                              </m:r>
                              <m:r>
                                <a:rPr lang="de-DE" sz="1400" b="0" i="1" smtClean="0">
                                  <a:latin typeface="Cambria Math" panose="02040503050406030204" pitchFamily="18" charset="0"/>
                                </a:rPr>
                                <m:t>𝑡</m:t>
                              </m:r>
                            </m:num>
                            <m:den>
                              <m:r>
                                <a:rPr lang="en-US" sz="1400" i="1">
                                  <a:latin typeface="Cambria Math" charset="0"/>
                                </a:rPr>
                                <m:t>𝐸𝐵𝐼𝑇𝐷𝐴</m:t>
                              </m:r>
                            </m:den>
                          </m:f>
                          <m:r>
                            <a:rPr lang="en-US" sz="1400" i="1">
                              <a:latin typeface="Cambria Math" charset="0"/>
                            </a:rPr>
                            <m:t> −</m:t>
                          </m:r>
                          <m:f>
                            <m:fPr>
                              <m:ctrlPr>
                                <a:rPr lang="de-DE" sz="1400" i="1">
                                  <a:latin typeface="Cambria Math" panose="02040503050406030204" pitchFamily="18" charset="0"/>
                                </a:rPr>
                              </m:ctrlPr>
                            </m:fPr>
                            <m:num>
                              <m:r>
                                <a:rPr lang="de-DE" sz="1400" b="0" i="1" smtClean="0">
                                  <a:latin typeface="Cambria Math" panose="02040503050406030204" pitchFamily="18" charset="0"/>
                                </a:rPr>
                                <m:t>𝐶𝑎𝑝𝑖𝑡𝑎𝑙</m:t>
                              </m:r>
                              <m:r>
                                <a:rPr lang="de-DE" sz="1400" b="0" i="1" smtClean="0">
                                  <a:latin typeface="Cambria Math" panose="02040503050406030204" pitchFamily="18" charset="0"/>
                                </a:rPr>
                                <m:t> </m:t>
                              </m:r>
                              <m:r>
                                <a:rPr lang="de-DE" sz="1400" b="0" i="1" smtClean="0">
                                  <a:latin typeface="Cambria Math" panose="02040503050406030204" pitchFamily="18" charset="0"/>
                                </a:rPr>
                                <m:t>𝐸𝑥𝑝𝑒𝑛𝑡𝑖𝑡𝑢𝑟𝑒𝑠</m:t>
                              </m:r>
                              <m:r>
                                <a:rPr lang="de-DE" sz="1400" b="0" i="1" smtClean="0">
                                  <a:latin typeface="Cambria Math" panose="02040503050406030204" pitchFamily="18" charset="0"/>
                                </a:rPr>
                                <m:t>+</m:t>
                              </m:r>
                              <m:r>
                                <a:rPr lang="de-DE" sz="1400" b="0" i="1" smtClean="0">
                                  <a:latin typeface="Cambria Math" panose="02040503050406030204" pitchFamily="18" charset="0"/>
                                </a:rPr>
                                <m:t>𝐼𝑛𝑐𝑟𝑒𝑎𝑠𝑒</m:t>
                              </m:r>
                              <m:r>
                                <a:rPr lang="de-DE" sz="1400" b="0" i="1" smtClean="0">
                                  <a:latin typeface="Cambria Math" panose="02040503050406030204" pitchFamily="18" charset="0"/>
                                </a:rPr>
                                <m:t> </m:t>
                              </m:r>
                              <m:r>
                                <a:rPr lang="de-DE" sz="1400" b="0" i="1" smtClean="0">
                                  <a:latin typeface="Cambria Math" panose="02040503050406030204" pitchFamily="18" charset="0"/>
                                </a:rPr>
                                <m:t>𝑖𝑛</m:t>
                              </m:r>
                              <m:r>
                                <a:rPr lang="de-DE" sz="1400" b="0" i="1" smtClean="0">
                                  <a:latin typeface="Cambria Math" panose="02040503050406030204" pitchFamily="18" charset="0"/>
                                </a:rPr>
                                <m:t> </m:t>
                              </m:r>
                              <m:r>
                                <a:rPr lang="de-DE" sz="1400" b="0" i="1" smtClean="0">
                                  <a:latin typeface="Cambria Math" panose="02040503050406030204" pitchFamily="18" charset="0"/>
                                </a:rPr>
                                <m:t>𝑊𝑜𝑟𝑘𝑖𝑛𝑔</m:t>
                              </m:r>
                              <m:r>
                                <a:rPr lang="de-DE" sz="1400" b="0" i="1" smtClean="0">
                                  <a:latin typeface="Cambria Math" panose="02040503050406030204" pitchFamily="18" charset="0"/>
                                </a:rPr>
                                <m:t> </m:t>
                              </m:r>
                              <m:r>
                                <a:rPr lang="de-DE" sz="1400" b="0" i="1" smtClean="0">
                                  <a:latin typeface="Cambria Math" panose="02040503050406030204" pitchFamily="18" charset="0"/>
                                </a:rPr>
                                <m:t>𝐶𝑎𝑝𝑖𝑡𝑎𝑙</m:t>
                              </m:r>
                            </m:num>
                            <m:den>
                              <m:r>
                                <a:rPr lang="en-US" sz="1400" i="1">
                                  <a:latin typeface="Cambria Math" charset="0"/>
                                </a:rPr>
                                <m:t>𝐸𝐵𝐼𝑇𝐷𝐴</m:t>
                              </m:r>
                            </m:den>
                          </m:f>
                        </m:num>
                        <m:den>
                          <m:r>
                            <a:rPr lang="en-US" sz="1400" i="1">
                              <a:latin typeface="Cambria Math" charset="0"/>
                            </a:rPr>
                            <m:t>𝑊𝐴𝐶𝐶</m:t>
                          </m:r>
                          <m:r>
                            <a:rPr lang="en-US" sz="1400" i="1">
                              <a:latin typeface="Cambria Math" charset="0"/>
                            </a:rPr>
                            <m:t>−</m:t>
                          </m:r>
                          <m:r>
                            <a:rPr lang="en-US" sz="1400" i="1">
                              <a:latin typeface="Cambria Math" charset="0"/>
                            </a:rPr>
                            <m:t>𝑔</m:t>
                          </m:r>
                        </m:den>
                      </m:f>
                    </m:oMath>
                  </m:oMathPara>
                </a14:m>
                <a:endParaRPr lang="de-DE" sz="1400" dirty="0"/>
              </a:p>
              <a:p>
                <a:pPr marL="180000" indent="-180000">
                  <a:spcBef>
                    <a:spcPts val="1000"/>
                  </a:spcBef>
                  <a:buFont typeface="Arial" charset="0"/>
                  <a:buChar char="•"/>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r="-1734"/>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Decomposing the EBITDA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150</a:t>
            </a:fld>
            <a:endParaRPr lang="en-US" noProof="0" dirty="0"/>
          </a:p>
        </p:txBody>
      </p:sp>
    </p:spTree>
    <p:extLst>
      <p:ext uri="{BB962C8B-B14F-4D97-AF65-F5344CB8AC3E}">
        <p14:creationId xmlns:p14="http://schemas.microsoft.com/office/powerpoint/2010/main" val="1311352876"/>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EBITDA multiple increases, when</a:t>
                </a:r>
              </a:p>
              <a:p>
                <a:pPr marL="522900" lvl="1" indent="-342900">
                  <a:buFont typeface="Symbol" charset="2"/>
                  <a:buChar char="-"/>
                </a:pPr>
                <a:r>
                  <a:rPr lang="en-US" dirty="0"/>
                  <a:t>WACC decreases</a:t>
                </a:r>
              </a:p>
              <a:p>
                <a:pPr marL="522900" lvl="1" indent="-342900">
                  <a:buFont typeface="Symbol" charset="2"/>
                  <a:buChar char="-"/>
                </a:pPr>
                <a:r>
                  <a:rPr lang="en-US" dirty="0"/>
                  <a:t>the growth rate increases</a:t>
                </a:r>
              </a:p>
              <a:p>
                <a:pPr marL="522900" lvl="1" indent="-342900">
                  <a:buFont typeface="Symbol" charset="2"/>
                  <a:buChar char="-"/>
                </a:pPr>
                <a:r>
                  <a:rPr lang="en-US" dirty="0"/>
                  <a:t>depreciation expense increases</a:t>
                </a:r>
              </a:p>
              <a:p>
                <a:pPr marL="522900" lvl="1" indent="-342900">
                  <a:buFont typeface="Symbol" charset="2"/>
                  <a:buChar char="-"/>
                </a:pPr>
                <a:r>
                  <a:rPr lang="en-US" dirty="0"/>
                  <a:t>reinvestments decrease</a:t>
                </a:r>
              </a:p>
              <a:p>
                <a:pPr marL="522900" lvl="1" indent="-342900">
                  <a:buFont typeface="Symbol" charset="2"/>
                  <a:buChar char="-"/>
                </a:pPr>
                <a:r>
                  <a:rPr lang="en-US" dirty="0"/>
                  <a:t>the tax rate decreases.</a:t>
                </a:r>
              </a:p>
              <a:p>
                <a:pPr marL="522900" lvl="1" indent="-342900">
                  <a:buFont typeface="Symbol" charset="2"/>
                  <a:buChar char="-"/>
                </a:pPr>
                <a:endParaRPr lang="en-US" dirty="0"/>
              </a:p>
              <a:p>
                <a:pPr>
                  <a:spcBef>
                    <a:spcPts val="1000"/>
                  </a:spcBef>
                </a:pPr>
                <a14:m>
                  <m:oMathPara xmlns:m="http://schemas.openxmlformats.org/officeDocument/2006/math">
                    <m:oMathParaPr>
                      <m:jc m:val="centerGroup"/>
                    </m:oMathParaPr>
                    <m:oMath xmlns:m="http://schemas.openxmlformats.org/officeDocument/2006/math">
                      <m:f>
                        <m:fPr>
                          <m:ctrlPr>
                            <a:rPr lang="de-DE" sz="1400" i="1">
                              <a:latin typeface="Cambria Math" panose="02040503050406030204" pitchFamily="18" charset="0"/>
                            </a:rPr>
                          </m:ctrlPr>
                        </m:fPr>
                        <m:num>
                          <m:r>
                            <a:rPr lang="en-US" sz="1400" i="1">
                              <a:latin typeface="Cambria Math" charset="0"/>
                            </a:rPr>
                            <m:t>𝐸𝑛𝑡𝑒𝑟𝑝𝑟𝑖𝑠𝑒</m:t>
                          </m:r>
                          <m:r>
                            <a:rPr lang="en-US" sz="1400" i="1">
                              <a:latin typeface="Cambria Math" charset="0"/>
                            </a:rPr>
                            <m:t> </m:t>
                          </m:r>
                          <m:r>
                            <a:rPr lang="en-US" sz="1400" i="1">
                              <a:latin typeface="Cambria Math" charset="0"/>
                            </a:rPr>
                            <m:t>𝑉𝑎𝑙𝑢𝑒</m:t>
                          </m:r>
                        </m:num>
                        <m:den>
                          <m:r>
                            <a:rPr lang="en-US" sz="1400" i="1">
                              <a:latin typeface="Cambria Math" charset="0"/>
                            </a:rPr>
                            <m:t>𝐸𝐵𝐼𝑇𝐷𝐴</m:t>
                          </m:r>
                        </m:den>
                      </m:f>
                      <m:r>
                        <a:rPr lang="en-US" sz="1400" i="1">
                          <a:latin typeface="Cambria Math" charset="0"/>
                        </a:rPr>
                        <m:t>=</m:t>
                      </m:r>
                      <m:f>
                        <m:fPr>
                          <m:ctrlPr>
                            <a:rPr lang="de-DE" sz="1400" i="1">
                              <a:latin typeface="Cambria Math" panose="02040503050406030204" pitchFamily="18" charset="0"/>
                            </a:rPr>
                          </m:ctrlPr>
                        </m:fPr>
                        <m:num>
                          <m:d>
                            <m:dPr>
                              <m:ctrlPr>
                                <a:rPr lang="de-DE" sz="1400" i="1">
                                  <a:latin typeface="Cambria Math" panose="02040503050406030204" pitchFamily="18" charset="0"/>
                                </a:rPr>
                              </m:ctrlPr>
                            </m:dPr>
                            <m:e>
                              <m:r>
                                <a:rPr lang="en-US" sz="1400" i="1">
                                  <a:latin typeface="Cambria Math" charset="0"/>
                                </a:rPr>
                                <m:t>1−</m:t>
                              </m:r>
                              <m:r>
                                <a:rPr lang="en-US" sz="1400" i="1">
                                  <a:latin typeface="Cambria Math" charset="0"/>
                                </a:rPr>
                                <m:t>𝑡</m:t>
                              </m:r>
                            </m:e>
                          </m:d>
                          <m:r>
                            <a:rPr lang="de-DE" sz="1400" i="1">
                              <a:latin typeface="Cambria Math" panose="02040503050406030204" pitchFamily="18" charset="0"/>
                            </a:rPr>
                            <m:t>+</m:t>
                          </m:r>
                          <m:f>
                            <m:fPr>
                              <m:ctrlPr>
                                <a:rPr lang="de-DE" sz="1400" i="1">
                                  <a:latin typeface="Cambria Math" panose="02040503050406030204" pitchFamily="18" charset="0"/>
                                </a:rPr>
                              </m:ctrlPr>
                            </m:fPr>
                            <m:num>
                              <m:r>
                                <a:rPr lang="en-US" sz="1400" i="1">
                                  <a:latin typeface="Cambria Math" charset="0"/>
                                </a:rPr>
                                <m:t>𝐷𝑒𝑝𝑟𝑒𝑐𝑖𝑎𝑡𝑖𝑜𝑛</m:t>
                              </m:r>
                              <m:r>
                                <a:rPr lang="de-DE" sz="1400" i="1">
                                  <a:latin typeface="Cambria Math" panose="02040503050406030204" pitchFamily="18" charset="0"/>
                                </a:rPr>
                                <m:t> </m:t>
                              </m:r>
                              <m:r>
                                <a:rPr lang="en-US" sz="1400" i="1">
                                  <a:latin typeface="Cambria Math" charset="0"/>
                                </a:rPr>
                                <m:t>×</m:t>
                              </m:r>
                              <m:r>
                                <a:rPr lang="de-DE" sz="1400" i="1">
                                  <a:latin typeface="Cambria Math" panose="02040503050406030204" pitchFamily="18" charset="0"/>
                                </a:rPr>
                                <m:t> </m:t>
                              </m:r>
                              <m:r>
                                <a:rPr lang="de-DE" sz="1400" i="1">
                                  <a:latin typeface="Cambria Math" panose="02040503050406030204" pitchFamily="18" charset="0"/>
                                </a:rPr>
                                <m:t>𝑡</m:t>
                              </m:r>
                            </m:num>
                            <m:den>
                              <m:r>
                                <a:rPr lang="en-US" sz="1400" i="1">
                                  <a:latin typeface="Cambria Math" charset="0"/>
                                </a:rPr>
                                <m:t>𝐸𝐵𝐼𝑇𝐷𝐴</m:t>
                              </m:r>
                            </m:den>
                          </m:f>
                          <m:r>
                            <a:rPr lang="en-US" sz="1400" i="1">
                              <a:latin typeface="Cambria Math" charset="0"/>
                            </a:rPr>
                            <m:t> −</m:t>
                          </m:r>
                          <m:f>
                            <m:fPr>
                              <m:ctrlPr>
                                <a:rPr lang="de-DE" sz="1400" i="1">
                                  <a:latin typeface="Cambria Math" panose="02040503050406030204" pitchFamily="18" charset="0"/>
                                </a:rPr>
                              </m:ctrlPr>
                            </m:fPr>
                            <m:num>
                              <m:r>
                                <a:rPr lang="de-DE" sz="1400" i="1">
                                  <a:latin typeface="Cambria Math" panose="02040503050406030204" pitchFamily="18" charset="0"/>
                                </a:rPr>
                                <m:t>𝐶𝑎𝑝𝑖𝑡𝑎𝑙</m:t>
                              </m:r>
                              <m:r>
                                <a:rPr lang="de-DE" sz="1400" i="1">
                                  <a:latin typeface="Cambria Math" panose="02040503050406030204" pitchFamily="18" charset="0"/>
                                </a:rPr>
                                <m:t> </m:t>
                              </m:r>
                              <m:r>
                                <a:rPr lang="de-DE" sz="1400" i="1">
                                  <a:latin typeface="Cambria Math" panose="02040503050406030204" pitchFamily="18" charset="0"/>
                                </a:rPr>
                                <m:t>𝐸𝑥𝑝𝑒𝑛𝑡𝑖𝑡𝑢𝑟𝑒𝑠</m:t>
                              </m:r>
                              <m:r>
                                <a:rPr lang="de-DE" sz="1400" i="1">
                                  <a:latin typeface="Cambria Math" panose="02040503050406030204" pitchFamily="18" charset="0"/>
                                </a:rPr>
                                <m:t>+</m:t>
                              </m:r>
                              <m:r>
                                <a:rPr lang="de-DE" sz="1400" i="1">
                                  <a:latin typeface="Cambria Math" panose="02040503050406030204" pitchFamily="18" charset="0"/>
                                </a:rPr>
                                <m:t>𝐼𝑛𝑐𝑟𝑒𝑎𝑠𝑒</m:t>
                              </m:r>
                              <m:r>
                                <a:rPr lang="de-DE" sz="1400" i="1">
                                  <a:latin typeface="Cambria Math" panose="02040503050406030204" pitchFamily="18" charset="0"/>
                                </a:rPr>
                                <m:t> </m:t>
                              </m:r>
                              <m:r>
                                <a:rPr lang="de-DE" sz="1400" i="1">
                                  <a:latin typeface="Cambria Math" panose="02040503050406030204" pitchFamily="18" charset="0"/>
                                </a:rPr>
                                <m:t>𝑖𝑛</m:t>
                              </m:r>
                              <m:r>
                                <a:rPr lang="de-DE" sz="1400" i="1">
                                  <a:latin typeface="Cambria Math" panose="02040503050406030204" pitchFamily="18" charset="0"/>
                                </a:rPr>
                                <m:t> </m:t>
                              </m:r>
                              <m:r>
                                <a:rPr lang="de-DE" sz="1400" i="1">
                                  <a:latin typeface="Cambria Math" panose="02040503050406030204" pitchFamily="18" charset="0"/>
                                </a:rPr>
                                <m:t>𝑊𝑜𝑟𝑘𝑖𝑛𝑔</m:t>
                              </m:r>
                              <m:r>
                                <a:rPr lang="de-DE" sz="1400" i="1">
                                  <a:latin typeface="Cambria Math" panose="02040503050406030204" pitchFamily="18" charset="0"/>
                                </a:rPr>
                                <m:t> </m:t>
                              </m:r>
                              <m:r>
                                <a:rPr lang="de-DE" sz="1400" i="1">
                                  <a:latin typeface="Cambria Math" panose="02040503050406030204" pitchFamily="18" charset="0"/>
                                </a:rPr>
                                <m:t>𝐶𝑎𝑝𝑖𝑡𝑎𝑙</m:t>
                              </m:r>
                            </m:num>
                            <m:den>
                              <m:r>
                                <a:rPr lang="en-US" sz="1400" i="1">
                                  <a:latin typeface="Cambria Math" charset="0"/>
                                </a:rPr>
                                <m:t>𝐸𝐵𝐼𝑇𝐷𝐴</m:t>
                              </m:r>
                            </m:den>
                          </m:f>
                        </m:num>
                        <m:den>
                          <m:r>
                            <a:rPr lang="en-US" sz="1400" i="1">
                              <a:latin typeface="Cambria Math" charset="0"/>
                            </a:rPr>
                            <m:t>𝑊𝐴𝐶𝐶</m:t>
                          </m:r>
                          <m:r>
                            <a:rPr lang="en-US" sz="1400" i="1">
                              <a:latin typeface="Cambria Math" charset="0"/>
                            </a:rPr>
                            <m:t>−</m:t>
                          </m:r>
                          <m:r>
                            <a:rPr lang="en-US" sz="1400" i="1">
                              <a:latin typeface="Cambria Math" charset="0"/>
                            </a:rPr>
                            <m:t>𝑔</m:t>
                          </m:r>
                        </m:den>
                      </m:f>
                    </m:oMath>
                  </m:oMathPara>
                </a14:m>
                <a:endParaRPr lang="de-DE" sz="1400"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Impact Factors on the EBITDA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151</a:t>
            </a:fld>
            <a:endParaRPr lang="en-US" noProof="0" dirty="0"/>
          </a:p>
        </p:txBody>
      </p:sp>
    </p:spTree>
    <p:extLst>
      <p:ext uri="{BB962C8B-B14F-4D97-AF65-F5344CB8AC3E}">
        <p14:creationId xmlns:p14="http://schemas.microsoft.com/office/powerpoint/2010/main" val="776037411"/>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sales multiple is normally not influenced by accounting policies (there are exceptions). This is one of its advantages. You will find sales multiples in most comparable company analyses.</a:t>
                </a:r>
              </a:p>
              <a:p>
                <a:pPr marL="180000" indent="-180000">
                  <a:spcBef>
                    <a:spcPts val="1000"/>
                  </a:spcBef>
                  <a:buFont typeface="Arial" charset="0"/>
                  <a:buChar char="•"/>
                </a:pPr>
                <a:r>
                  <a:rPr lang="en-US" dirty="0"/>
                  <a:t>A cautionary note: You always find sales multiples for start-up companies and companies in turn-around situations. Don’t forget: A company does only then have a value if it generates free cash flows at some time in the future.</a:t>
                </a:r>
              </a:p>
              <a:p>
                <a:pPr marL="180000" indent="-180000">
                  <a:spcBef>
                    <a:spcPts val="1000"/>
                  </a:spcBef>
                  <a:buFont typeface="Arial" charset="0"/>
                  <a:buChar char="•"/>
                </a:pPr>
                <a:r>
                  <a:rPr lang="en-US" dirty="0"/>
                  <a:t>The equation for the sales multiple:</a:t>
                </a:r>
              </a:p>
              <a:p>
                <a:pPr marL="180000" indent="-180000">
                  <a:spcBef>
                    <a:spcPts val="1000"/>
                  </a:spcBef>
                  <a:buFont typeface="Arial" charset="0"/>
                  <a:buChar char="•"/>
                </a:pPr>
                <a:endParaRPr lang="de-DE"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𝑆𝑎𝑙𝑒𝑠</m:t>
                      </m:r>
                      <m:r>
                        <a:rPr lang="en-US" i="1">
                          <a:latin typeface="Cambria Math" charset="0"/>
                        </a:rPr>
                        <m:t> </m:t>
                      </m:r>
                      <m:r>
                        <a:rPr lang="en-US" i="1">
                          <a:latin typeface="Cambria Math" charset="0"/>
                        </a:rPr>
                        <m:t>𝑀𝑢𝑙𝑡𝑖𝑝𝑙𝑒</m:t>
                      </m:r>
                      <m:r>
                        <a:rPr lang="en-US" i="1">
                          <a:latin typeface="Cambria Math" charset="0"/>
                        </a:rPr>
                        <m:t>=</m:t>
                      </m:r>
                      <m:f>
                        <m:fPr>
                          <m:ctrlPr>
                            <a:rPr lang="de-DE" i="1">
                              <a:latin typeface="Cambria Math" panose="02040503050406030204" pitchFamily="18" charset="0"/>
                            </a:rPr>
                          </m:ctrlPr>
                        </m:fPr>
                        <m:num>
                          <m:r>
                            <a:rPr lang="en-US" i="1">
                              <a:latin typeface="Cambria Math" charset="0"/>
                            </a:rPr>
                            <m:t>𝐸𝑛𝑡𝑒𝑟𝑝𝑟𝑖𝑠𝑒</m:t>
                          </m:r>
                          <m:r>
                            <a:rPr lang="en-US" i="1">
                              <a:latin typeface="Cambria Math" charset="0"/>
                            </a:rPr>
                            <m:t> </m:t>
                          </m:r>
                          <m:r>
                            <a:rPr lang="en-US" i="1">
                              <a:latin typeface="Cambria Math" charset="0"/>
                            </a:rPr>
                            <m:t>𝑉𝑎𝑙𝑢𝑒</m:t>
                          </m:r>
                        </m:num>
                        <m:den>
                          <m:r>
                            <a:rPr lang="en-US" i="1">
                              <a:latin typeface="Cambria Math" charset="0"/>
                            </a:rPr>
                            <m:t>𝑆𝑎𝑙𝑒𝑠</m:t>
                          </m:r>
                        </m:den>
                      </m:f>
                    </m:oMath>
                  </m:oMathPara>
                </a14:m>
                <a:endParaRPr lang="de-DE" dirty="0"/>
              </a:p>
              <a:p>
                <a:pPr marL="180000" indent="-180000">
                  <a:spcBef>
                    <a:spcPts val="1000"/>
                  </a:spcBef>
                  <a:buFont typeface="Arial" charset="0"/>
                  <a:buChar char="•"/>
                </a:pPr>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08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Sales Multiples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152</a:t>
            </a:fld>
            <a:endParaRPr lang="en-US" noProof="0" dirty="0"/>
          </a:p>
        </p:txBody>
      </p:sp>
    </p:spTree>
    <p:extLst>
      <p:ext uri="{BB962C8B-B14F-4D97-AF65-F5344CB8AC3E}">
        <p14:creationId xmlns:p14="http://schemas.microsoft.com/office/powerpoint/2010/main" val="1547460805"/>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enterprise value in a one-stage enterprise DCF valuation:</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𝐸𝑛𝑡𝑒𝑟𝑝𝑟𝑖𝑠𝑒</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num>
                        <m:den>
                          <m:r>
                            <a:rPr lang="en-US" i="1">
                              <a:latin typeface="Cambria Math" charset="0"/>
                            </a:rPr>
                            <m:t>𝑊𝐴𝐶𝐶</m:t>
                          </m:r>
                          <m:r>
                            <a:rPr lang="en-US" i="1">
                              <a:latin typeface="Cambria Math" charset="0"/>
                            </a:rPr>
                            <m:t>−</m:t>
                          </m:r>
                          <m:r>
                            <a:rPr lang="en-US" i="1">
                              <a:latin typeface="Cambria Math" charset="0"/>
                            </a:rPr>
                            <m:t>𝑔</m:t>
                          </m:r>
                        </m:den>
                      </m:f>
                      <m:r>
                        <a:rPr lang="en-US" i="1">
                          <a:latin typeface="Cambria Math" charset="0"/>
                        </a:rPr>
                        <m:t>=</m:t>
                      </m:r>
                      <m:f>
                        <m:fPr>
                          <m:ctrlPr>
                            <a:rPr lang="de-DE" i="1">
                              <a:latin typeface="Cambria Math" panose="02040503050406030204" pitchFamily="18" charset="0"/>
                            </a:rPr>
                          </m:ctrlPr>
                        </m:fPr>
                        <m:num>
                          <m:r>
                            <a:rPr lang="en-US" i="1">
                              <a:latin typeface="Cambria Math" charset="0"/>
                            </a:rPr>
                            <m:t>𝐸𝐵𝐼𝐴𝑇</m:t>
                          </m:r>
                          <m:r>
                            <a:rPr lang="en-US" i="1">
                              <a:latin typeface="Cambria Math" charset="0"/>
                            </a:rPr>
                            <m:t> × (1−</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r>
                            <a:rPr lang="en-US" i="1">
                              <a:latin typeface="Cambria Math" charset="0"/>
                            </a:rPr>
                            <m:t>)</m:t>
                          </m:r>
                        </m:num>
                        <m:den>
                          <m:r>
                            <a:rPr lang="en-US" i="1">
                              <a:latin typeface="Cambria Math" charset="0"/>
                            </a:rPr>
                            <m:t>𝑊𝐴𝐶𝐶</m:t>
                          </m:r>
                          <m:r>
                            <a:rPr lang="en-US" i="1">
                              <a:latin typeface="Cambria Math" charset="0"/>
                            </a:rPr>
                            <m:t>−</m:t>
                          </m:r>
                          <m:r>
                            <a:rPr lang="en-US" i="1">
                              <a:latin typeface="Cambria Math" charset="0"/>
                            </a:rPr>
                            <m:t>𝑔</m:t>
                          </m:r>
                        </m:den>
                      </m:f>
                    </m:oMath>
                  </m:oMathPara>
                </a14:m>
                <a:endParaRPr lang="de-DE"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If we divide both sides of the equation by sales, we get the sales multiple on the left side (enterprise value/sales) and the corresponding enterprise DCF formula divided by EBITDA on the right side of the equation:</a:t>
                </a:r>
              </a:p>
              <a:p>
                <a:pPr marL="180000" indent="-180000">
                  <a:spcBef>
                    <a:spcPts val="1000"/>
                  </a:spcBef>
                  <a:buFont typeface="Arial" charset="0"/>
                  <a:buChar char="•"/>
                </a:pPr>
                <a:endParaRPr lang="de-DE" dirty="0"/>
              </a:p>
              <a:p>
                <a:pPr>
                  <a:spcBef>
                    <a:spcPts val="1000"/>
                  </a:spcBef>
                </a:pPr>
                <a14:m>
                  <m:oMathPara xmlns:m="http://schemas.openxmlformats.org/officeDocument/2006/math">
                    <m:oMathParaPr>
                      <m:jc m:val="centerGroup"/>
                    </m:oMathParaPr>
                    <m:oMath xmlns:m="http://schemas.openxmlformats.org/officeDocument/2006/math">
                      <m:f>
                        <m:fPr>
                          <m:ctrlPr>
                            <a:rPr lang="de-DE" i="1">
                              <a:latin typeface="Cambria Math" panose="02040503050406030204" pitchFamily="18" charset="0"/>
                            </a:rPr>
                          </m:ctrlPr>
                        </m:fPr>
                        <m:num>
                          <m:r>
                            <a:rPr lang="en-US" i="1">
                              <a:latin typeface="Cambria Math" charset="0"/>
                            </a:rPr>
                            <m:t>𝐸𝑛𝑡𝑒𝑟𝑝𝑟𝑖𝑠𝑒</m:t>
                          </m:r>
                          <m:r>
                            <a:rPr lang="en-US" i="1">
                              <a:latin typeface="Cambria Math" charset="0"/>
                            </a:rPr>
                            <m:t> </m:t>
                          </m:r>
                          <m:r>
                            <a:rPr lang="en-US" i="1">
                              <a:latin typeface="Cambria Math" charset="0"/>
                            </a:rPr>
                            <m:t>𝑉𝑎𝑙𝑢𝑒</m:t>
                          </m:r>
                        </m:num>
                        <m:den>
                          <m:r>
                            <a:rPr lang="en-US" i="1">
                              <a:latin typeface="Cambria Math" charset="0"/>
                            </a:rPr>
                            <m:t>𝑆𝑎𝑙𝑒𝑠</m:t>
                          </m:r>
                        </m:den>
                      </m:f>
                      <m:r>
                        <a:rPr lang="en-US" i="1">
                          <a:latin typeface="Cambria Math" charset="0"/>
                        </a:rPr>
                        <m:t>=</m:t>
                      </m:r>
                      <m:f>
                        <m:fPr>
                          <m:ctrlPr>
                            <a:rPr lang="de-DE" i="1">
                              <a:latin typeface="Cambria Math" panose="02040503050406030204" pitchFamily="18" charset="0"/>
                            </a:rPr>
                          </m:ctrlPr>
                        </m:fPr>
                        <m:num>
                          <m:f>
                            <m:fPr>
                              <m:type m:val="lin"/>
                              <m:ctrlPr>
                                <a:rPr lang="de-DE" i="1">
                                  <a:latin typeface="Cambria Math" panose="02040503050406030204" pitchFamily="18" charset="0"/>
                                </a:rPr>
                              </m:ctrlPr>
                            </m:fPr>
                            <m:num>
                              <m:r>
                                <a:rPr lang="en-US" i="1">
                                  <a:latin typeface="Cambria Math" charset="0"/>
                                </a:rPr>
                                <m:t>𝐸𝐵𝐼𝐴𝑇</m:t>
                              </m:r>
                            </m:num>
                            <m:den>
                              <m:r>
                                <a:rPr lang="en-US" i="1">
                                  <a:latin typeface="Cambria Math" charset="0"/>
                                </a:rPr>
                                <m:t>𝑆𝑎𝑙𝑒𝑠</m:t>
                              </m:r>
                              <m:r>
                                <a:rPr lang="en-US" i="1">
                                  <a:latin typeface="Cambria Math" charset="0"/>
                                </a:rPr>
                                <m:t> × (1−</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r>
                                <a:rPr lang="en-US" i="1">
                                  <a:latin typeface="Cambria Math" charset="0"/>
                                </a:rPr>
                                <m:t>)</m:t>
                              </m:r>
                            </m:den>
                          </m:f>
                        </m:num>
                        <m:den>
                          <m:r>
                            <a:rPr lang="en-US" i="1">
                              <a:latin typeface="Cambria Math" charset="0"/>
                            </a:rPr>
                            <m:t>𝑊𝐴𝐶𝐶</m:t>
                          </m:r>
                          <m:r>
                            <a:rPr lang="en-US" i="1">
                              <a:latin typeface="Cambria Math" charset="0"/>
                            </a:rPr>
                            <m:t>−</m:t>
                          </m:r>
                          <m:r>
                            <a:rPr lang="en-US" i="1">
                              <a:latin typeface="Cambria Math" charset="0"/>
                            </a:rPr>
                            <m:t>𝑔</m:t>
                          </m:r>
                        </m:den>
                      </m:f>
                      <m:r>
                        <a:rPr lang="en-US" i="1">
                          <a:latin typeface="Cambria Math" charset="0"/>
                        </a:rPr>
                        <m:t>=</m:t>
                      </m:r>
                      <m:f>
                        <m:fPr>
                          <m:ctrlPr>
                            <a:rPr lang="de-DE" i="1">
                              <a:latin typeface="Cambria Math" panose="02040503050406030204" pitchFamily="18" charset="0"/>
                            </a:rPr>
                          </m:ctrlPr>
                        </m:fPr>
                        <m:num>
                          <m:r>
                            <a:rPr lang="en-US" i="1">
                              <a:latin typeface="Cambria Math" charset="0"/>
                            </a:rPr>
                            <m:t>𝐴𝑓𝑡𝑒𝑟</m:t>
                          </m:r>
                          <m:r>
                            <m:rPr>
                              <m:nor/>
                            </m:rPr>
                            <a:rPr lang="en-US" i="1"/>
                            <m:t>−</m:t>
                          </m:r>
                          <m:r>
                            <a:rPr lang="en-US" i="1">
                              <a:latin typeface="Cambria Math" charset="0"/>
                            </a:rPr>
                            <m:t>𝑇𝑎𝑥</m:t>
                          </m:r>
                          <m:r>
                            <a:rPr lang="en-US" i="1">
                              <a:latin typeface="Cambria Math" charset="0"/>
                            </a:rPr>
                            <m:t> </m:t>
                          </m:r>
                          <m:r>
                            <a:rPr lang="en-US" i="1">
                              <a:latin typeface="Cambria Math" charset="0"/>
                            </a:rPr>
                            <m:t>𝑂𝑝𝑒𝑟𝑎𝑡𝑖𝑛𝑔</m:t>
                          </m:r>
                          <m:r>
                            <a:rPr lang="en-US" i="1">
                              <a:latin typeface="Cambria Math" charset="0"/>
                            </a:rPr>
                            <m:t> </m:t>
                          </m:r>
                          <m:r>
                            <a:rPr lang="en-US" i="1">
                              <a:latin typeface="Cambria Math" charset="0"/>
                            </a:rPr>
                            <m:t>𝑀𝑎𝑟𝑔𝑖𝑛</m:t>
                          </m:r>
                          <m:r>
                            <a:rPr lang="en-US" i="1">
                              <a:latin typeface="Cambria Math" charset="0"/>
                            </a:rPr>
                            <m:t> × (1−</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r>
                            <a:rPr lang="en-US" i="1">
                              <a:latin typeface="Cambria Math" charset="0"/>
                            </a:rPr>
                            <m:t>)</m:t>
                          </m:r>
                        </m:num>
                        <m:den>
                          <m:r>
                            <a:rPr lang="en-US" i="1">
                              <a:latin typeface="Cambria Math" charset="0"/>
                            </a:rPr>
                            <m:t>𝑊𝐴𝐶𝐶</m:t>
                          </m:r>
                          <m:r>
                            <a:rPr lang="en-US" i="1">
                              <a:latin typeface="Cambria Math" charset="0"/>
                            </a:rPr>
                            <m:t>−</m:t>
                          </m:r>
                          <m:r>
                            <a:rPr lang="en-US" i="1">
                              <a:latin typeface="Cambria Math" charset="0"/>
                            </a:rPr>
                            <m:t>𝑔</m:t>
                          </m:r>
                        </m:den>
                      </m:f>
                    </m:oMath>
                  </m:oMathPara>
                </a14:m>
                <a:endParaRPr lang="de-DE" dirty="0"/>
              </a:p>
              <a:p>
                <a:pPr>
                  <a:spcBef>
                    <a:spcPts val="1000"/>
                  </a:spcBef>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1597" b="-5360"/>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Decomposing the Sales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153</a:t>
            </a:fld>
            <a:endParaRPr lang="en-US" noProof="0" dirty="0"/>
          </a:p>
        </p:txBody>
      </p:sp>
    </p:spTree>
    <p:extLst>
      <p:ext uri="{BB962C8B-B14F-4D97-AF65-F5344CB8AC3E}">
        <p14:creationId xmlns:p14="http://schemas.microsoft.com/office/powerpoint/2010/main" val="1541365153"/>
      </p:ext>
    </p:extLst>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sales multiple increases, when</a:t>
                </a:r>
              </a:p>
              <a:p>
                <a:pPr marL="522900" lvl="1" indent="-342900">
                  <a:buFont typeface="Symbol" charset="2"/>
                  <a:buChar char="-"/>
                </a:pPr>
                <a:r>
                  <a:rPr lang="en-US" dirty="0"/>
                  <a:t>WACC decreases</a:t>
                </a:r>
              </a:p>
              <a:p>
                <a:pPr marL="522900" lvl="1" indent="-342900">
                  <a:buFont typeface="Symbol" charset="2"/>
                  <a:buChar char="-"/>
                </a:pPr>
                <a:r>
                  <a:rPr lang="en-US" dirty="0"/>
                  <a:t>the growth rate increases</a:t>
                </a:r>
              </a:p>
              <a:p>
                <a:pPr marL="522900" lvl="1" indent="-342900">
                  <a:buFont typeface="Symbol" charset="2"/>
                  <a:buChar char="-"/>
                </a:pPr>
                <a:r>
                  <a:rPr lang="en-US" dirty="0"/>
                  <a:t>the after-tax operating result increases</a:t>
                </a:r>
              </a:p>
              <a:p>
                <a:pPr marL="522900" lvl="1" indent="-342900">
                  <a:buFont typeface="Symbol" charset="2"/>
                  <a:buChar char="-"/>
                </a:pPr>
                <a:r>
                  <a:rPr lang="en-US" dirty="0"/>
                  <a:t>reinvestment rate decreases.</a:t>
                </a:r>
              </a:p>
              <a:p>
                <a:pPr marL="522900" lvl="1" indent="-342900">
                  <a:buFont typeface="Symbol" charset="2"/>
                  <a:buChar char="-"/>
                </a:pPr>
                <a:endParaRPr lang="en-US" dirty="0"/>
              </a:p>
              <a:p>
                <a:pPr marL="522900" lvl="1" indent="-342900">
                  <a:buFont typeface="Symbol" charset="2"/>
                  <a:buChar char="-"/>
                </a:pPr>
                <a:endParaRPr lang="en-US" dirty="0"/>
              </a:p>
              <a:p>
                <a:pPr lvl="1" indent="0">
                  <a:buNone/>
                </a:pPr>
                <a14:m>
                  <m:oMathPara xmlns:m="http://schemas.openxmlformats.org/officeDocument/2006/math">
                    <m:oMathParaPr>
                      <m:jc m:val="centerGroup"/>
                    </m:oMathParaPr>
                    <m:oMath xmlns:m="http://schemas.openxmlformats.org/officeDocument/2006/math">
                      <m:f>
                        <m:fPr>
                          <m:ctrlPr>
                            <a:rPr lang="de-DE" i="1">
                              <a:latin typeface="Cambria Math" panose="02040503050406030204" pitchFamily="18" charset="0"/>
                            </a:rPr>
                          </m:ctrlPr>
                        </m:fPr>
                        <m:num>
                          <m:r>
                            <a:rPr lang="en-US" i="1">
                              <a:latin typeface="Cambria Math" charset="0"/>
                            </a:rPr>
                            <m:t>𝐸𝑛𝑡𝑒𝑟𝑝𝑟𝑖𝑠𝑒</m:t>
                          </m:r>
                          <m:r>
                            <a:rPr lang="en-US" i="1">
                              <a:latin typeface="Cambria Math" charset="0"/>
                            </a:rPr>
                            <m:t> </m:t>
                          </m:r>
                          <m:r>
                            <a:rPr lang="en-US" i="1">
                              <a:latin typeface="Cambria Math" charset="0"/>
                            </a:rPr>
                            <m:t>𝑉𝑎𝑙𝑢𝑒</m:t>
                          </m:r>
                        </m:num>
                        <m:den>
                          <m:r>
                            <a:rPr lang="en-US" i="1">
                              <a:latin typeface="Cambria Math" charset="0"/>
                            </a:rPr>
                            <m:t>𝑆𝑎𝑙𝑒𝑠</m:t>
                          </m:r>
                        </m:den>
                      </m:f>
                      <m:r>
                        <a:rPr lang="en-US" i="1">
                          <a:latin typeface="Cambria Math" charset="0"/>
                        </a:rPr>
                        <m:t>=</m:t>
                      </m:r>
                      <m:f>
                        <m:fPr>
                          <m:ctrlPr>
                            <a:rPr lang="de-DE" i="1">
                              <a:latin typeface="Cambria Math" panose="02040503050406030204" pitchFamily="18" charset="0"/>
                            </a:rPr>
                          </m:ctrlPr>
                        </m:fPr>
                        <m:num>
                          <m:f>
                            <m:fPr>
                              <m:type m:val="lin"/>
                              <m:ctrlPr>
                                <a:rPr lang="de-DE" i="1">
                                  <a:latin typeface="Cambria Math" panose="02040503050406030204" pitchFamily="18" charset="0"/>
                                </a:rPr>
                              </m:ctrlPr>
                            </m:fPr>
                            <m:num>
                              <m:r>
                                <a:rPr lang="en-US" i="1">
                                  <a:latin typeface="Cambria Math" charset="0"/>
                                </a:rPr>
                                <m:t>𝐸𝐵𝐼𝐴𝑇</m:t>
                              </m:r>
                            </m:num>
                            <m:den>
                              <m:r>
                                <a:rPr lang="en-US" i="1">
                                  <a:latin typeface="Cambria Math" charset="0"/>
                                </a:rPr>
                                <m:t>𝑆𝑎𝑙𝑒𝑠</m:t>
                              </m:r>
                              <m:r>
                                <a:rPr lang="en-US" i="1">
                                  <a:latin typeface="Cambria Math" charset="0"/>
                                </a:rPr>
                                <m:t> × (1−</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r>
                                <a:rPr lang="en-US" i="1">
                                  <a:latin typeface="Cambria Math" charset="0"/>
                                </a:rPr>
                                <m:t>)</m:t>
                              </m:r>
                            </m:den>
                          </m:f>
                        </m:num>
                        <m:den>
                          <m:r>
                            <a:rPr lang="en-US" i="1">
                              <a:latin typeface="Cambria Math" charset="0"/>
                            </a:rPr>
                            <m:t>𝑊𝐴𝐶𝐶</m:t>
                          </m:r>
                          <m:r>
                            <a:rPr lang="en-US" i="1">
                              <a:latin typeface="Cambria Math" charset="0"/>
                            </a:rPr>
                            <m:t>−</m:t>
                          </m:r>
                          <m:r>
                            <a:rPr lang="en-US" i="1">
                              <a:latin typeface="Cambria Math" charset="0"/>
                            </a:rPr>
                            <m:t>𝑔</m:t>
                          </m:r>
                        </m:den>
                      </m:f>
                      <m:r>
                        <a:rPr lang="en-US" i="1">
                          <a:latin typeface="Cambria Math" charset="0"/>
                        </a:rPr>
                        <m:t>=</m:t>
                      </m:r>
                      <m:f>
                        <m:fPr>
                          <m:ctrlPr>
                            <a:rPr lang="de-DE" i="1">
                              <a:latin typeface="Cambria Math" panose="02040503050406030204" pitchFamily="18" charset="0"/>
                            </a:rPr>
                          </m:ctrlPr>
                        </m:fPr>
                        <m:num>
                          <m:r>
                            <a:rPr lang="en-US" i="1">
                              <a:latin typeface="Cambria Math" charset="0"/>
                            </a:rPr>
                            <m:t>𝐴𝑓𝑡𝑒𝑟</m:t>
                          </m:r>
                          <m:r>
                            <m:rPr>
                              <m:nor/>
                            </m:rPr>
                            <a:rPr lang="en-US" i="1"/>
                            <m:t>−</m:t>
                          </m:r>
                          <m:r>
                            <a:rPr lang="en-US" i="1">
                              <a:latin typeface="Cambria Math" charset="0"/>
                            </a:rPr>
                            <m:t>𝑇𝑎𝑥</m:t>
                          </m:r>
                          <m:r>
                            <a:rPr lang="en-US" i="1">
                              <a:latin typeface="Cambria Math" charset="0"/>
                            </a:rPr>
                            <m:t> </m:t>
                          </m:r>
                          <m:r>
                            <a:rPr lang="en-US" i="1">
                              <a:latin typeface="Cambria Math" charset="0"/>
                            </a:rPr>
                            <m:t>𝑂𝑝𝑒𝑟𝑎𝑡𝑖𝑛𝑔</m:t>
                          </m:r>
                          <m:r>
                            <a:rPr lang="en-US" i="1">
                              <a:latin typeface="Cambria Math" charset="0"/>
                            </a:rPr>
                            <m:t> </m:t>
                          </m:r>
                          <m:r>
                            <a:rPr lang="en-US" i="1">
                              <a:latin typeface="Cambria Math" charset="0"/>
                            </a:rPr>
                            <m:t>𝑀𝑎𝑟𝑔𝑖𝑛</m:t>
                          </m:r>
                          <m:r>
                            <a:rPr lang="en-US" i="1">
                              <a:latin typeface="Cambria Math" charset="0"/>
                            </a:rPr>
                            <m:t> × (1−</m:t>
                          </m:r>
                          <m:r>
                            <a:rPr lang="en-US" i="1">
                              <a:latin typeface="Cambria Math" charset="0"/>
                            </a:rPr>
                            <m:t>𝑅𝑒𝑖𝑛𝑣𝑒𝑠𝑡𝑚𝑒𝑛𝑡</m:t>
                          </m:r>
                          <m:r>
                            <a:rPr lang="en-US" i="1">
                              <a:latin typeface="Cambria Math" charset="0"/>
                            </a:rPr>
                            <m:t> </m:t>
                          </m:r>
                          <m:r>
                            <a:rPr lang="en-US" i="1">
                              <a:latin typeface="Cambria Math" charset="0"/>
                            </a:rPr>
                            <m:t>𝑅𝑎𝑡𝑒</m:t>
                          </m:r>
                          <m:r>
                            <a:rPr lang="en-US" i="1">
                              <a:latin typeface="Cambria Math" charset="0"/>
                            </a:rPr>
                            <m:t>)</m:t>
                          </m:r>
                        </m:num>
                        <m:den>
                          <m:r>
                            <a:rPr lang="en-US" i="1">
                              <a:latin typeface="Cambria Math" charset="0"/>
                            </a:rPr>
                            <m:t>𝑊𝐴𝐶𝐶</m:t>
                          </m:r>
                          <m:r>
                            <a:rPr lang="en-US" i="1">
                              <a:latin typeface="Cambria Math" charset="0"/>
                            </a:rPr>
                            <m:t>−</m:t>
                          </m:r>
                          <m:r>
                            <a:rPr lang="en-US" i="1">
                              <a:latin typeface="Cambria Math" charset="0"/>
                            </a:rPr>
                            <m:t>𝑔</m:t>
                          </m:r>
                        </m:den>
                      </m:f>
                    </m:oMath>
                  </m:oMathPara>
                </a14:m>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Impact Factors on the Sales Multiple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154</a:t>
            </a:fld>
            <a:endParaRPr lang="en-US" noProof="0" dirty="0"/>
          </a:p>
        </p:txBody>
      </p:sp>
    </p:spTree>
    <p:extLst>
      <p:ext uri="{BB962C8B-B14F-4D97-AF65-F5344CB8AC3E}">
        <p14:creationId xmlns:p14="http://schemas.microsoft.com/office/powerpoint/2010/main" val="1023623296"/>
      </p:ext>
    </p:extLst>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Working further on our example. We calculated the enterprise value at $1,500 million.</a:t>
                </a:r>
              </a:p>
              <a:p>
                <a:pPr marL="180000" indent="-180000">
                  <a:spcBef>
                    <a:spcPts val="1000"/>
                  </a:spcBef>
                  <a:buFont typeface="Arial" charset="0"/>
                  <a:buChar char="•"/>
                </a:pPr>
                <a:r>
                  <a:rPr lang="en-US" dirty="0"/>
                  <a:t>If the sales of our company are $1,200 million, the sales multiple is 1.25:</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𝑆𝑎𝑙𝑒𝑠</m:t>
                      </m:r>
                      <m:r>
                        <m:rPr>
                          <m:nor/>
                        </m:rPr>
                        <a:rPr lang="de-DE" b="0" i="0" smtClean="0">
                          <a:latin typeface="Cambria Math" charset="0"/>
                        </a:rPr>
                        <m:t>−</m:t>
                      </m:r>
                      <m:r>
                        <a:rPr lang="de-DE" b="0" i="1" smtClean="0">
                          <a:latin typeface="Cambria Math" charset="0"/>
                        </a:rPr>
                        <m:t>𝑀𝑢𝑙𝑡𝑖𝑝𝑙𝑒</m:t>
                      </m:r>
                      <m:r>
                        <a:rPr lang="de-DE" b="0" i="1" smtClean="0">
                          <a:latin typeface="Cambria Math" charset="0"/>
                        </a:rPr>
                        <m:t>=</m:t>
                      </m:r>
                      <m:f>
                        <m:fPr>
                          <m:ctrlPr>
                            <a:rPr lang="mr-IN" b="0" i="1" smtClean="0">
                              <a:latin typeface="Cambria Math" panose="02040503050406030204" pitchFamily="18" charset="0"/>
                            </a:rPr>
                          </m:ctrlPr>
                        </m:fPr>
                        <m:num>
                          <m:r>
                            <a:rPr lang="de-DE" b="0" i="1" smtClean="0">
                              <a:latin typeface="Cambria Math" charset="0"/>
                            </a:rPr>
                            <m:t>$1,500 </m:t>
                          </m:r>
                          <m:r>
                            <a:rPr lang="de-DE" b="0" i="1" smtClean="0">
                              <a:latin typeface="Cambria Math" charset="0"/>
                            </a:rPr>
                            <m:t>𝑚𝑖𝑙𝑙𝑖𝑜𝑛</m:t>
                          </m:r>
                          <m:r>
                            <a:rPr lang="de-DE" b="0" i="1" smtClean="0">
                              <a:latin typeface="Cambria Math" charset="0"/>
                            </a:rPr>
                            <m:t> (</m:t>
                          </m:r>
                          <m:r>
                            <a:rPr lang="de-DE" b="0" i="1" smtClean="0">
                              <a:latin typeface="Cambria Math" charset="0"/>
                            </a:rPr>
                            <m:t>𝐸𝑛𝑡𝑒𝑟𝑝𝑟𝑖𝑠𝑒</m:t>
                          </m:r>
                          <m:r>
                            <a:rPr lang="de-DE" b="0" i="1" smtClean="0">
                              <a:latin typeface="Cambria Math" charset="0"/>
                            </a:rPr>
                            <m:t> </m:t>
                          </m:r>
                          <m:r>
                            <a:rPr lang="de-DE" b="0" i="1" smtClean="0">
                              <a:latin typeface="Cambria Math" charset="0"/>
                            </a:rPr>
                            <m:t>𝑉𝑎𝑙𝑢𝑒</m:t>
                          </m:r>
                          <m:r>
                            <a:rPr lang="de-DE" b="0" i="1" smtClean="0">
                              <a:latin typeface="Cambria Math" charset="0"/>
                            </a:rPr>
                            <m:t>)</m:t>
                          </m:r>
                        </m:num>
                        <m:den>
                          <m:r>
                            <a:rPr lang="de-DE" b="0" i="1" smtClean="0">
                              <a:latin typeface="Cambria Math" charset="0"/>
                            </a:rPr>
                            <m:t>$1,200 </m:t>
                          </m:r>
                          <m:r>
                            <a:rPr lang="de-DE" b="0" i="1" smtClean="0">
                              <a:latin typeface="Cambria Math" charset="0"/>
                            </a:rPr>
                            <m:t>𝑚𝑖𝑙𝑙𝑖𝑜𝑛</m:t>
                          </m:r>
                          <m:r>
                            <a:rPr lang="de-DE" b="0" i="1" smtClean="0">
                              <a:latin typeface="Cambria Math" charset="0"/>
                            </a:rPr>
                            <m:t> (</m:t>
                          </m:r>
                          <m:r>
                            <a:rPr lang="de-DE" b="0" i="1" smtClean="0">
                              <a:latin typeface="Cambria Math" charset="0"/>
                            </a:rPr>
                            <m:t>𝑆𝑎𝑙𝑒𝑠</m:t>
                          </m:r>
                          <m:r>
                            <a:rPr lang="de-DE" b="0" i="1" smtClean="0">
                              <a:latin typeface="Cambria Math" charset="0"/>
                            </a:rPr>
                            <m:t>)</m:t>
                          </m:r>
                        </m:den>
                      </m:f>
                    </m:oMath>
                    <m:oMath xmlns:m="http://schemas.openxmlformats.org/officeDocument/2006/math">
                      <m:r>
                        <a:rPr lang="de-DE" b="0" i="0" smtClean="0">
                          <a:latin typeface="Cambria Math" charset="0"/>
                        </a:rPr>
                        <m:t>                               </m:t>
                      </m:r>
                      <m:r>
                        <a:rPr lang="de-DE" b="0" i="1" smtClean="0">
                          <a:latin typeface="Cambria Math" charset="0"/>
                        </a:rPr>
                        <m:t>=1.25</m:t>
                      </m:r>
                    </m:oMath>
                  </m:oMathPara>
                </a14:m>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Trading Comps – Example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155</a:t>
            </a:fld>
            <a:endParaRPr lang="en-US" noProof="0" dirty="0"/>
          </a:p>
        </p:txBody>
      </p:sp>
    </p:spTree>
    <p:extLst>
      <p:ext uri="{BB962C8B-B14F-4D97-AF65-F5344CB8AC3E}">
        <p14:creationId xmlns:p14="http://schemas.microsoft.com/office/powerpoint/2010/main" val="1170288308"/>
      </p:ext>
    </p:extLst>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Price/book multiples (market value of equity divided by book value of equity).</a:t>
            </a:r>
          </a:p>
          <a:p>
            <a:pPr marL="180000" indent="-180000">
              <a:spcBef>
                <a:spcPts val="1000"/>
              </a:spcBef>
              <a:buFont typeface="Arial" charset="0"/>
              <a:buChar char="•"/>
            </a:pPr>
            <a:r>
              <a:rPr lang="en-US" dirty="0"/>
              <a:t>Industry-specific multiples</a:t>
            </a:r>
          </a:p>
          <a:p>
            <a:pPr marL="522900" lvl="1" indent="-342900">
              <a:buFont typeface="Symbol" charset="2"/>
              <a:buChar char="-"/>
            </a:pPr>
            <a:r>
              <a:rPr lang="en-US" dirty="0"/>
              <a:t>Number of clients</a:t>
            </a:r>
          </a:p>
          <a:p>
            <a:pPr marL="522900" lvl="1" indent="-342900">
              <a:buFont typeface="Symbol" charset="2"/>
              <a:buChar char="-"/>
            </a:pPr>
            <a:r>
              <a:rPr lang="en-US" dirty="0"/>
              <a:t>Output figures like hectoliters of beer produced, tons of steel or cubic meters of a commodity</a:t>
            </a:r>
          </a:p>
          <a:p>
            <a:pPr marL="522900" lvl="1" indent="-342900">
              <a:buFont typeface="Symbol" charset="2"/>
              <a:buChar char="-"/>
            </a:pPr>
            <a:r>
              <a:rPr lang="en-US" dirty="0"/>
              <a:t>Number of hits on a website</a:t>
            </a:r>
          </a:p>
          <a:p>
            <a:pPr marL="522900" lvl="1" indent="-342900">
              <a:buFont typeface="Symbol" charset="2"/>
              <a:buChar char="-"/>
            </a:pPr>
            <a:r>
              <a:rPr lang="en-US" dirty="0"/>
              <a:t>Other </a:t>
            </a:r>
            <a:r>
              <a:rPr lang="mr-IN" dirty="0"/>
              <a:t>…</a:t>
            </a:r>
            <a:endParaRPr lang="de-DE" dirty="0"/>
          </a:p>
        </p:txBody>
      </p:sp>
      <p:sp>
        <p:nvSpPr>
          <p:cNvPr id="3" name="Titel 2"/>
          <p:cNvSpPr>
            <a:spLocks noGrp="1"/>
          </p:cNvSpPr>
          <p:nvPr>
            <p:ph type="title"/>
          </p:nvPr>
        </p:nvSpPr>
        <p:spPr/>
        <p:txBody>
          <a:bodyPr/>
          <a:lstStyle/>
          <a:p>
            <a:r>
              <a:rPr lang="en-US" dirty="0"/>
              <a:t>Other Multiples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156</a:t>
            </a:fld>
            <a:endParaRPr lang="en-US" noProof="0" dirty="0"/>
          </a:p>
        </p:txBody>
      </p:sp>
    </p:spTree>
    <p:extLst>
      <p:ext uri="{BB962C8B-B14F-4D97-AF65-F5344CB8AC3E}">
        <p14:creationId xmlns:p14="http://schemas.microsoft.com/office/powerpoint/2010/main" val="1952921425"/>
      </p:ext>
    </p:extLst>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came up with a market value of equity for our company of $1,125 million before. If the book value of our company is $500 million, the price/book multiple is: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f>
                        <m:fPr>
                          <m:type m:val="lin"/>
                          <m:ctrlPr>
                            <a:rPr lang="en-US" b="0" i="1" smtClean="0">
                              <a:latin typeface="Cambria Math" panose="02040503050406030204" pitchFamily="18" charset="0"/>
                            </a:rPr>
                          </m:ctrlPr>
                        </m:fPr>
                        <m:num>
                          <m:r>
                            <a:rPr lang="de-DE" b="0" i="1" smtClean="0">
                              <a:latin typeface="Cambria Math" charset="0"/>
                            </a:rPr>
                            <m:t>𝑃𝑟𝑖𝑐𝑒</m:t>
                          </m:r>
                        </m:num>
                        <m:den>
                          <m:r>
                            <a:rPr lang="de-DE" b="0" i="1" smtClean="0">
                              <a:latin typeface="Cambria Math" charset="0"/>
                            </a:rPr>
                            <m:t>𝐵𝑜𝑜𝑘</m:t>
                          </m:r>
                          <m:r>
                            <a:rPr lang="de-DE" b="0" i="1" smtClean="0">
                              <a:latin typeface="Cambria Math" charset="0"/>
                            </a:rPr>
                            <m:t> </m:t>
                          </m:r>
                          <m:r>
                            <a:rPr lang="de-DE" b="0" i="1" smtClean="0">
                              <a:latin typeface="Cambria Math" charset="0"/>
                            </a:rPr>
                            <m:t>𝑀𝑢𝑙𝑡𝑖𝑝𝑙𝑒</m:t>
                          </m:r>
                        </m:den>
                      </m:f>
                      <m:r>
                        <a:rPr lang="de-DE" b="0" i="1" smtClean="0">
                          <a:latin typeface="Cambria Math" charset="0"/>
                        </a:rPr>
                        <m:t>=</m:t>
                      </m:r>
                      <m:f>
                        <m:fPr>
                          <m:ctrlPr>
                            <a:rPr lang="mr-IN" b="0" i="1" smtClean="0">
                              <a:latin typeface="Cambria Math" panose="02040503050406030204" pitchFamily="18" charset="0"/>
                            </a:rPr>
                          </m:ctrlPr>
                        </m:fPr>
                        <m:num>
                          <m:r>
                            <a:rPr lang="de-DE" b="0" i="1" smtClean="0">
                              <a:latin typeface="Cambria Math" charset="0"/>
                            </a:rPr>
                            <m:t>$1,125 </m:t>
                          </m:r>
                          <m:r>
                            <a:rPr lang="de-DE" b="0" i="1" smtClean="0">
                              <a:latin typeface="Cambria Math" charset="0"/>
                            </a:rPr>
                            <m:t>𝑚𝑖𝑙𝑙𝑖𝑜𝑛</m:t>
                          </m:r>
                          <m:r>
                            <a:rPr lang="de-DE" b="0" i="1" smtClean="0">
                              <a:latin typeface="Cambria Math" charset="0"/>
                            </a:rPr>
                            <m:t> </m:t>
                          </m:r>
                          <m:d>
                            <m:dPr>
                              <m:ctrlPr>
                                <a:rPr lang="de-DE" b="0" i="1" smtClean="0">
                                  <a:latin typeface="Cambria Math" panose="02040503050406030204" pitchFamily="18" charset="0"/>
                                </a:rPr>
                              </m:ctrlPr>
                            </m:dPr>
                            <m:e>
                              <m:r>
                                <a:rPr lang="de-DE" b="0" i="1" smtClean="0">
                                  <a:latin typeface="Cambria Math" charset="0"/>
                                </a:rPr>
                                <m:t>𝑀𝑎𝑟𝑘𝑒𝑡</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e>
                          </m:d>
                        </m:num>
                        <m:den>
                          <m:r>
                            <a:rPr lang="de-DE" b="0" i="1" smtClean="0">
                              <a:latin typeface="Cambria Math" charset="0"/>
                            </a:rPr>
                            <m:t>$500 </m:t>
                          </m:r>
                          <m:r>
                            <a:rPr lang="de-DE" b="0" i="1" smtClean="0">
                              <a:latin typeface="Cambria Math" charset="0"/>
                            </a:rPr>
                            <m:t>𝑚𝑖𝑙𝑙𝑖𝑜𝑛</m:t>
                          </m:r>
                          <m:r>
                            <a:rPr lang="de-DE" b="0" i="1" smtClean="0">
                              <a:latin typeface="Cambria Math" charset="0"/>
                            </a:rPr>
                            <m:t> (</m:t>
                          </m:r>
                          <m:r>
                            <a:rPr lang="de-DE" b="0" i="1" smtClean="0">
                              <a:latin typeface="Cambria Math" charset="0"/>
                            </a:rPr>
                            <m:t>𝐵𝑜𝑜𝑘</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r>
                            <a:rPr lang="de-DE" b="0" i="1" smtClean="0">
                              <a:latin typeface="Cambria Math" charset="0"/>
                            </a:rPr>
                            <m:t>)</m:t>
                          </m:r>
                        </m:den>
                      </m:f>
                      <m:r>
                        <a:rPr lang="de-DE" b="0" i="1" smtClean="0">
                          <a:latin typeface="Cambria Math" panose="02040503050406030204" pitchFamily="18" charset="0"/>
                        </a:rPr>
                        <m:t>=2.25</m:t>
                      </m:r>
                    </m:oMath>
                  </m:oMathPara>
                </a14:m>
                <a:endParaRPr lang="en-US"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If the company produces 7.5 million hectoliters of a beverage per year, the price/hectoliter multiple is: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f>
                        <m:fPr>
                          <m:type m:val="lin"/>
                          <m:ctrlPr>
                            <a:rPr lang="en-US" sz="1600" b="0" i="1" smtClean="0">
                              <a:latin typeface="Cambria Math" panose="02040503050406030204" pitchFamily="18" charset="0"/>
                            </a:rPr>
                          </m:ctrlPr>
                        </m:fPr>
                        <m:num>
                          <m:r>
                            <a:rPr lang="de-DE" sz="1600" b="0" i="1" smtClean="0">
                              <a:latin typeface="Cambria Math" charset="0"/>
                            </a:rPr>
                            <m:t>𝑃𝑟𝑖𝑐𝑒</m:t>
                          </m:r>
                        </m:num>
                        <m:den>
                          <m:r>
                            <a:rPr lang="de-DE" sz="1600" b="0" i="1" smtClean="0">
                              <a:latin typeface="Cambria Math" charset="0"/>
                            </a:rPr>
                            <m:t>𝐻𝑒𝑐𝑡𝑜𝑙𝑖𝑡𝑒𝑟</m:t>
                          </m:r>
                          <m:r>
                            <a:rPr lang="de-DE" sz="1600" b="0" i="1" smtClean="0">
                              <a:latin typeface="Cambria Math" charset="0"/>
                            </a:rPr>
                            <m:t> </m:t>
                          </m:r>
                          <m:r>
                            <a:rPr lang="de-DE" sz="1600" b="0" i="1" smtClean="0">
                              <a:latin typeface="Cambria Math" charset="0"/>
                            </a:rPr>
                            <m:t>𝑀𝑢𝑙𝑡𝑖𝑝𝑙𝑒</m:t>
                          </m:r>
                        </m:den>
                      </m:f>
                      <m:r>
                        <a:rPr lang="de-DE" sz="1600" b="0" i="1" smtClean="0">
                          <a:latin typeface="Cambria Math" charset="0"/>
                        </a:rPr>
                        <m:t>=</m:t>
                      </m:r>
                      <m:f>
                        <m:fPr>
                          <m:ctrlPr>
                            <a:rPr lang="mr-IN" sz="1600" b="0" i="1" smtClean="0">
                              <a:latin typeface="Cambria Math" panose="02040503050406030204" pitchFamily="18" charset="0"/>
                            </a:rPr>
                          </m:ctrlPr>
                        </m:fPr>
                        <m:num>
                          <m:r>
                            <a:rPr lang="de-DE" sz="1600" b="0" i="1" smtClean="0">
                              <a:latin typeface="Cambria Math" charset="0"/>
                            </a:rPr>
                            <m:t>$1,500 </m:t>
                          </m:r>
                          <m:r>
                            <a:rPr lang="de-DE" sz="1600" b="0" i="1" smtClean="0">
                              <a:latin typeface="Cambria Math" charset="0"/>
                            </a:rPr>
                            <m:t>𝑚𝑖𝑙𝑙𝑖𝑜𝑛</m:t>
                          </m:r>
                          <m:r>
                            <a:rPr lang="de-DE" sz="1600" b="0" i="1" smtClean="0">
                              <a:latin typeface="Cambria Math" charset="0"/>
                            </a:rPr>
                            <m:t> (</m:t>
                          </m:r>
                          <m:r>
                            <a:rPr lang="de-DE" sz="1600" b="0" i="1" smtClean="0">
                              <a:latin typeface="Cambria Math" charset="0"/>
                            </a:rPr>
                            <m:t>𝐸𝑛𝑡𝑒𝑟𝑝𝑟𝑖𝑠𝑒</m:t>
                          </m:r>
                          <m:r>
                            <a:rPr lang="de-DE" sz="1600" b="0" i="1" smtClean="0">
                              <a:latin typeface="Cambria Math" charset="0"/>
                            </a:rPr>
                            <m:t> </m:t>
                          </m:r>
                          <m:r>
                            <a:rPr lang="de-DE" sz="1600" b="0" i="1" smtClean="0">
                              <a:latin typeface="Cambria Math" charset="0"/>
                            </a:rPr>
                            <m:t>𝑉𝑎𝑙𝑢𝑒</m:t>
                          </m:r>
                          <m:r>
                            <a:rPr lang="de-DE" sz="1600" b="0" i="1" smtClean="0">
                              <a:latin typeface="Cambria Math" charset="0"/>
                            </a:rPr>
                            <m:t>)</m:t>
                          </m:r>
                        </m:num>
                        <m:den>
                          <m:r>
                            <a:rPr lang="de-DE" sz="1600" b="0" i="1" smtClean="0">
                              <a:latin typeface="Cambria Math" charset="0"/>
                            </a:rPr>
                            <m:t>7.5 </m:t>
                          </m:r>
                          <m:r>
                            <a:rPr lang="de-DE" sz="1600" b="0" i="1" smtClean="0">
                              <a:latin typeface="Cambria Math" charset="0"/>
                            </a:rPr>
                            <m:t>𝑚𝑖𝑙𝑙𝑖𝑜𝑛</m:t>
                          </m:r>
                          <m:r>
                            <a:rPr lang="de-DE" sz="1600" b="0" i="1" smtClean="0">
                              <a:latin typeface="Cambria Math" charset="0"/>
                            </a:rPr>
                            <m:t> </m:t>
                          </m:r>
                          <m:r>
                            <a:rPr lang="de-DE" sz="1600" b="0" i="1" smtClean="0">
                              <a:latin typeface="Cambria Math" charset="0"/>
                            </a:rPr>
                            <m:t>𝐻𝑒𝑐𝑡𝑜𝑙𝑖𝑡𝑒𝑟𝑠</m:t>
                          </m:r>
                          <m:r>
                            <a:rPr lang="de-DE" sz="1600" b="0" i="1" smtClean="0">
                              <a:latin typeface="Cambria Math" charset="0"/>
                            </a:rPr>
                            <m:t> (</m:t>
                          </m:r>
                          <m:r>
                            <a:rPr lang="de-DE" sz="1600" b="0" i="1" smtClean="0">
                              <a:latin typeface="Cambria Math" charset="0"/>
                            </a:rPr>
                            <m:t>𝑂𝑢𝑡𝑝𝑢𝑡</m:t>
                          </m:r>
                          <m:r>
                            <a:rPr lang="de-DE" sz="1600" b="0" i="1" smtClean="0">
                              <a:latin typeface="Cambria Math" charset="0"/>
                            </a:rPr>
                            <m:t> </m:t>
                          </m:r>
                          <m:r>
                            <a:rPr lang="de-DE" sz="1600" b="0" i="1" smtClean="0">
                              <a:latin typeface="Cambria Math" charset="0"/>
                            </a:rPr>
                            <m:t>𝑀𝑒𝑎𝑠𝑢𝑟𝑒</m:t>
                          </m:r>
                          <m:r>
                            <a:rPr lang="de-DE" sz="1600" b="0" i="1" smtClean="0">
                              <a:latin typeface="Cambria Math" charset="0"/>
                            </a:rPr>
                            <m:t>)</m:t>
                          </m:r>
                        </m:den>
                      </m:f>
                      <m:r>
                        <a:rPr lang="de-DE" sz="1600" b="0" i="1" smtClean="0">
                          <a:latin typeface="Cambria Math" panose="02040503050406030204" pitchFamily="18" charset="0"/>
                        </a:rPr>
                        <m:t>=$200/</m:t>
                      </m:r>
                      <m:r>
                        <a:rPr lang="de-DE" sz="1600" b="0" i="1" smtClean="0">
                          <a:latin typeface="Cambria Math" panose="02040503050406030204" pitchFamily="18" charset="0"/>
                        </a:rPr>
                        <m:t>𝐻𝑒𝑐𝑡𝑜𝑙𝑖𝑡𝑒𝑟</m:t>
                      </m:r>
                    </m:oMath>
                  </m:oMathPara>
                </a14:m>
                <a:endParaRPr lang="en-US" sz="1600"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1667"/>
                </a:stretch>
              </a:blipFill>
            </p:spPr>
            <p:txBody>
              <a:bodyPr/>
              <a:lstStyle/>
              <a:p>
                <a:r>
                  <a:rPr lang="en-US">
                    <a:noFill/>
                  </a:rPr>
                  <a:t> </a:t>
                </a:r>
              </a:p>
            </p:txBody>
          </p:sp>
        </mc:Fallback>
      </mc:AlternateContent>
      <p:sp>
        <p:nvSpPr>
          <p:cNvPr id="3" name="Titel 2"/>
          <p:cNvSpPr>
            <a:spLocks noGrp="1"/>
          </p:cNvSpPr>
          <p:nvPr>
            <p:ph type="title"/>
          </p:nvPr>
        </p:nvSpPr>
        <p:spPr/>
        <p:txBody>
          <a:bodyPr/>
          <a:lstStyle/>
          <a:p>
            <a:r>
              <a:rPr lang="en-US" dirty="0"/>
              <a:t>Trading Comps – Example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157</a:t>
            </a:fld>
            <a:endParaRPr lang="en-US" noProof="0" dirty="0"/>
          </a:p>
        </p:txBody>
      </p:sp>
    </p:spTree>
    <p:extLst>
      <p:ext uri="{BB962C8B-B14F-4D97-AF65-F5344CB8AC3E}">
        <p14:creationId xmlns:p14="http://schemas.microsoft.com/office/powerpoint/2010/main" val="432508625"/>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Often obvious – Volkswagen, BMW, Daimler. Tesla would be another story. </a:t>
            </a:r>
          </a:p>
          <a:p>
            <a:pPr marL="180000" indent="-180000">
              <a:spcBef>
                <a:spcPts val="1000"/>
              </a:spcBef>
              <a:buFont typeface="Arial" charset="0"/>
              <a:buChar char="•"/>
            </a:pPr>
            <a:r>
              <a:rPr lang="en-US" dirty="0"/>
              <a:t>The idea is to find companies with a comparable potential to generate future free cash flows, comparable growth potential and a comparable risk, within and outside the industry of the company being valued.</a:t>
            </a:r>
          </a:p>
          <a:p>
            <a:pPr marL="180000" indent="-180000">
              <a:spcBef>
                <a:spcPts val="1000"/>
              </a:spcBef>
              <a:buFont typeface="Arial" charset="0"/>
              <a:buChar char="•"/>
            </a:pPr>
            <a:r>
              <a:rPr lang="en-US" dirty="0"/>
              <a:t>Competitors are a good starting point. The company’s annual report, market studies, services like Bloomberg, but also Google Finance and Yahoo Finance provide information. You typically summarize your research in a long list and condense it to a short list.</a:t>
            </a:r>
          </a:p>
          <a:p>
            <a:pPr marL="180000" indent="-180000">
              <a:spcBef>
                <a:spcPts val="1000"/>
              </a:spcBef>
              <a:buFont typeface="Arial" charset="0"/>
              <a:buChar char="•"/>
            </a:pPr>
            <a:r>
              <a:rPr lang="en-US" dirty="0"/>
              <a:t>Criteria are comparability in sourcing/manufacture, distribution, end customers, R&amp;D </a:t>
            </a:r>
            <a:r>
              <a:rPr lang="mr-IN" dirty="0"/>
              <a:t>–</a:t>
            </a:r>
            <a:r>
              <a:rPr lang="en-US" dirty="0"/>
              <a:t> at the end of the day you need to have the same deep understanding of the company being valued as in a DCF valuation.</a:t>
            </a:r>
          </a:p>
          <a:p>
            <a:endParaRPr lang="en-US" dirty="0"/>
          </a:p>
        </p:txBody>
      </p:sp>
      <p:sp>
        <p:nvSpPr>
          <p:cNvPr id="3" name="Titel 2"/>
          <p:cNvSpPr>
            <a:spLocks noGrp="1"/>
          </p:cNvSpPr>
          <p:nvPr>
            <p:ph type="title"/>
          </p:nvPr>
        </p:nvSpPr>
        <p:spPr/>
        <p:txBody>
          <a:bodyPr/>
          <a:lstStyle/>
          <a:p>
            <a:r>
              <a:rPr lang="en-US" dirty="0"/>
              <a:t>Finding Comparable Companies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158</a:t>
            </a:fld>
            <a:endParaRPr lang="en-US" noProof="0" dirty="0"/>
          </a:p>
        </p:txBody>
      </p:sp>
    </p:spTree>
    <p:extLst>
      <p:ext uri="{BB962C8B-B14F-4D97-AF65-F5344CB8AC3E}">
        <p14:creationId xmlns:p14="http://schemas.microsoft.com/office/powerpoint/2010/main" val="478229500"/>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Comprehensive data are available for most quoted companies. We need figures of</a:t>
            </a:r>
          </a:p>
          <a:p>
            <a:pPr marL="522900" lvl="1" indent="-342900">
              <a:buFont typeface="Symbol" charset="2"/>
              <a:buChar char="-"/>
            </a:pPr>
            <a:r>
              <a:rPr lang="en-US" dirty="0"/>
              <a:t>last completed business year</a:t>
            </a:r>
          </a:p>
          <a:p>
            <a:pPr marL="522900" lvl="1" indent="-342900">
              <a:buFont typeface="Symbol" charset="2"/>
              <a:buChar char="-"/>
            </a:pPr>
            <a:r>
              <a:rPr lang="en-US" dirty="0"/>
              <a:t>LTM/TTM</a:t>
            </a:r>
          </a:p>
          <a:p>
            <a:pPr marL="522900" lvl="1" indent="-342900">
              <a:buFont typeface="Symbol" charset="2"/>
              <a:buChar char="-"/>
            </a:pPr>
            <a:r>
              <a:rPr lang="en-US" dirty="0"/>
              <a:t>current business year (forecast)</a:t>
            </a:r>
          </a:p>
          <a:p>
            <a:pPr marL="522900" lvl="1" indent="-342900">
              <a:buFont typeface="Symbol" charset="2"/>
              <a:buChar char="-"/>
            </a:pPr>
            <a:r>
              <a:rPr lang="en-US" dirty="0"/>
              <a:t>Next two business years (forecast).</a:t>
            </a:r>
          </a:p>
          <a:p>
            <a:pPr marL="180000" indent="-180000">
              <a:spcBef>
                <a:spcPts val="1000"/>
              </a:spcBef>
              <a:buFont typeface="Arial" charset="0"/>
              <a:buChar char="•"/>
            </a:pPr>
            <a:r>
              <a:rPr lang="en-US" dirty="0"/>
              <a:t>Calendarization is necessary for companies with deviating fiscal years. LTM figures often have to be prepared by the evaluator.</a:t>
            </a:r>
          </a:p>
          <a:p>
            <a:pPr marL="180000" indent="-180000">
              <a:spcBef>
                <a:spcPts val="1000"/>
              </a:spcBef>
              <a:buFont typeface="Arial" charset="0"/>
              <a:buChar char="•"/>
            </a:pPr>
            <a:r>
              <a:rPr lang="en-US" dirty="0"/>
              <a:t>Extraordinary and one-off items should be excluded from the analysis or normalized. Needless to mention that there is much leeway.</a:t>
            </a:r>
          </a:p>
          <a:p>
            <a:endParaRPr lang="de-DE" dirty="0"/>
          </a:p>
        </p:txBody>
      </p:sp>
      <p:sp>
        <p:nvSpPr>
          <p:cNvPr id="3" name="Titel 2"/>
          <p:cNvSpPr>
            <a:spLocks noGrp="1"/>
          </p:cNvSpPr>
          <p:nvPr>
            <p:ph type="title"/>
          </p:nvPr>
        </p:nvSpPr>
        <p:spPr/>
        <p:txBody>
          <a:bodyPr/>
          <a:lstStyle/>
          <a:p>
            <a:r>
              <a:rPr lang="en-US" dirty="0"/>
              <a:t>Preparation of Figures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159</a:t>
            </a:fld>
            <a:endParaRPr lang="en-US" noProof="0" dirty="0"/>
          </a:p>
        </p:txBody>
      </p:sp>
    </p:spTree>
    <p:extLst>
      <p:ext uri="{BB962C8B-B14F-4D97-AF65-F5344CB8AC3E}">
        <p14:creationId xmlns:p14="http://schemas.microsoft.com/office/powerpoint/2010/main" val="141819405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company being valued is the project we analyze. This project generates future free cash flows. We discount these cash flows at the appropriate discount rate, the company’s WACC.</a:t>
            </a:r>
          </a:p>
          <a:p>
            <a:pPr lvl="1">
              <a:buFont typeface="Arial"/>
              <a:buChar char="•"/>
            </a:pPr>
            <a:r>
              <a:rPr lang="en-US" dirty="0"/>
              <a:t>Other than in standard capital budgeting analysis, there is no initial investment in t=0. This is actually the amount we are looking for.</a:t>
            </a:r>
          </a:p>
          <a:p>
            <a:pPr lvl="1">
              <a:buFont typeface="Arial"/>
              <a:buChar char="•"/>
            </a:pPr>
            <a:r>
              <a:rPr lang="en-US" dirty="0"/>
              <a:t>If we plug in the present value of the future free cash flows as the initial investment in t=0, the NPV of this project will be 0. The IRR will be equal to the company’s WACC.</a:t>
            </a:r>
          </a:p>
          <a:p>
            <a:pPr lvl="1">
              <a:buFont typeface="Arial"/>
              <a:buChar char="•"/>
            </a:pPr>
            <a:r>
              <a:rPr lang="en-US" dirty="0"/>
              <a:t>The NPV of the project ”acquisition of the company” will only turn positive if the initial investment in t=0 is below the present value of the future free cash flows.</a:t>
            </a:r>
          </a:p>
          <a:p>
            <a:endParaRPr lang="de-DE" dirty="0"/>
          </a:p>
        </p:txBody>
      </p:sp>
      <p:sp>
        <p:nvSpPr>
          <p:cNvPr id="3" name="Titel 2"/>
          <p:cNvSpPr>
            <a:spLocks noGrp="1"/>
          </p:cNvSpPr>
          <p:nvPr>
            <p:ph type="title"/>
          </p:nvPr>
        </p:nvSpPr>
        <p:spPr/>
        <p:txBody>
          <a:bodyPr/>
          <a:lstStyle/>
          <a:p>
            <a:r>
              <a:rPr lang="en-US" dirty="0"/>
              <a:t>The DCF Method as an Application of the NPV Method in Capital Budgeting (Continued)</a:t>
            </a:r>
            <a:endParaRPr lang="de-DE" dirty="0"/>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a:t>
            </a:fld>
            <a:endParaRPr lang="en-US" noProof="0" dirty="0"/>
          </a:p>
        </p:txBody>
      </p:sp>
    </p:spTree>
    <p:extLst>
      <p:ext uri="{BB962C8B-B14F-4D97-AF65-F5344CB8AC3E}">
        <p14:creationId xmlns:p14="http://schemas.microsoft.com/office/powerpoint/2010/main" val="1806629516"/>
      </p:ext>
    </p:extLst>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Derivation of a Value Range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160</a:t>
            </a:fld>
            <a:endParaRPr lang="en-US" noProof="0" dirty="0"/>
          </a:p>
        </p:txBody>
      </p:sp>
      <p:pic>
        <p:nvPicPr>
          <p:cNvPr id="7" name="Picture 2"/>
          <p:cNvPicPr>
            <a:picLocks noGrp="1" noChangeAspect="1" noChangeArrowheads="1"/>
          </p:cNvPicPr>
          <p:nvPr>
            <p:ph sz="quarter" idx="17"/>
          </p:nvPr>
        </p:nvPicPr>
        <p:blipFill>
          <a:blip r:embed="rId3">
            <a:duotone>
              <a:prstClr val="black"/>
              <a:schemeClr val="tx2">
                <a:tint val="45000"/>
                <a:satMod val="400000"/>
              </a:schemeClr>
            </a:duotone>
          </a:blip>
          <a:srcRect/>
          <a:stretch>
            <a:fillRect/>
          </a:stretch>
        </p:blipFill>
        <p:spPr bwMode="auto">
          <a:xfrm>
            <a:off x="562769" y="2688431"/>
            <a:ext cx="8013700" cy="2501900"/>
          </a:xfrm>
          <a:prstGeom prst="rect">
            <a:avLst/>
          </a:prstGeom>
          <a:noFill/>
          <a:ln w="25400">
            <a:noFill/>
            <a:prstDash val="dash"/>
            <a:miter lim="800000"/>
            <a:headEnd/>
            <a:tailEnd/>
          </a:ln>
        </p:spPr>
      </p:pic>
      <p:sp>
        <p:nvSpPr>
          <p:cNvPr id="8" name="Textfeld 7"/>
          <p:cNvSpPr txBox="1"/>
          <p:nvPr/>
        </p:nvSpPr>
        <p:spPr>
          <a:xfrm>
            <a:off x="395536" y="5517232"/>
            <a:ext cx="3530134"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51</a:t>
            </a:r>
          </a:p>
        </p:txBody>
      </p:sp>
    </p:spTree>
    <p:extLst>
      <p:ext uri="{BB962C8B-B14F-4D97-AF65-F5344CB8AC3E}">
        <p14:creationId xmlns:p14="http://schemas.microsoft.com/office/powerpoint/2010/main" val="933454592"/>
      </p:ext>
    </p:extLst>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Summarizing Results: The Football Field Format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161</a:t>
            </a:fld>
            <a:endParaRPr lang="en-US" noProof="0" dirty="0"/>
          </a:p>
        </p:txBody>
      </p:sp>
      <p:graphicFrame>
        <p:nvGraphicFramePr>
          <p:cNvPr id="7" name="Chart 1"/>
          <p:cNvGraphicFramePr>
            <a:graphicFrameLocks noGrp="1"/>
          </p:cNvGraphicFramePr>
          <p:nvPr>
            <p:ph sz="quarter" idx="17"/>
            <p:extLst>
              <p:ext uri="{D42A27DB-BD31-4B8C-83A1-F6EECF244321}">
                <p14:modId xmlns:p14="http://schemas.microsoft.com/office/powerpoint/2010/main" val="1441063295"/>
              </p:ext>
            </p:extLst>
          </p:nvPr>
        </p:nvGraphicFramePr>
        <p:xfrm>
          <a:off x="179388" y="1778000"/>
          <a:ext cx="8780462" cy="4322763"/>
        </p:xfrm>
        <a:graphic>
          <a:graphicData uri="http://schemas.openxmlformats.org/drawingml/2006/chart">
            <c:chart xmlns:c="http://schemas.openxmlformats.org/drawingml/2006/chart" xmlns:r="http://schemas.openxmlformats.org/officeDocument/2006/relationships" r:id="rId3"/>
          </a:graphicData>
        </a:graphic>
      </p:graphicFrame>
      <p:sp>
        <p:nvSpPr>
          <p:cNvPr id="8" name="Abgerundetes Rechteck 7"/>
          <p:cNvSpPr/>
          <p:nvPr/>
        </p:nvSpPr>
        <p:spPr>
          <a:xfrm>
            <a:off x="4716016" y="2276872"/>
            <a:ext cx="1440160" cy="3456384"/>
          </a:xfrm>
          <a:prstGeom prst="roundRect">
            <a:avLst/>
          </a:prstGeom>
          <a:noFill/>
          <a:ln w="76200">
            <a:solidFill>
              <a:schemeClr val="tx2">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rgbClr val="00B0F0"/>
              </a:solidFill>
            </a:endParaRPr>
          </a:p>
        </p:txBody>
      </p:sp>
    </p:spTree>
    <p:extLst>
      <p:ext uri="{BB962C8B-B14F-4D97-AF65-F5344CB8AC3E}">
        <p14:creationId xmlns:p14="http://schemas.microsoft.com/office/powerpoint/2010/main" val="1608124369"/>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Sales Multiples of Comparables Lead to a Value Range of €63 Billion to €65 Billion for Henkel’s Enterprise Value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162</a:t>
            </a:fld>
            <a:endParaRPr lang="en-US" noProof="0" dirty="0"/>
          </a:p>
        </p:txBody>
      </p:sp>
      <p:pic>
        <p:nvPicPr>
          <p:cNvPr id="14" name="Picture 13">
            <a:extLst>
              <a:ext uri="{FF2B5EF4-FFF2-40B4-BE49-F238E27FC236}">
                <a16:creationId xmlns:a16="http://schemas.microsoft.com/office/drawing/2014/main" id="{48E8FFC3-8AD1-B040-870E-DD8622363F98}"/>
              </a:ext>
            </a:extLst>
          </p:cNvPr>
          <p:cNvPicPr>
            <a:picLocks noChangeAspect="1"/>
          </p:cNvPicPr>
          <p:nvPr/>
        </p:nvPicPr>
        <p:blipFill>
          <a:blip r:embed="rId3"/>
          <a:stretch>
            <a:fillRect/>
          </a:stretch>
        </p:blipFill>
        <p:spPr>
          <a:xfrm>
            <a:off x="6617026" y="1471622"/>
            <a:ext cx="2403550" cy="2029386"/>
          </a:xfrm>
          <a:prstGeom prst="rect">
            <a:avLst/>
          </a:prstGeom>
        </p:spPr>
      </p:pic>
      <p:pic>
        <p:nvPicPr>
          <p:cNvPr id="8" name="Picture 7">
            <a:extLst>
              <a:ext uri="{FF2B5EF4-FFF2-40B4-BE49-F238E27FC236}">
                <a16:creationId xmlns:a16="http://schemas.microsoft.com/office/drawing/2014/main" id="{8CF41C05-E97A-994A-BFEF-E76D32B0E4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592" y="1439748"/>
            <a:ext cx="5352356" cy="4797152"/>
          </a:xfrm>
          <a:prstGeom prst="rect">
            <a:avLst/>
          </a:prstGeom>
        </p:spPr>
      </p:pic>
    </p:spTree>
    <p:extLst>
      <p:ext uri="{BB962C8B-B14F-4D97-AF65-F5344CB8AC3E}">
        <p14:creationId xmlns:p14="http://schemas.microsoft.com/office/powerpoint/2010/main" val="388897913"/>
      </p:ext>
    </p:extLst>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179999" y="621100"/>
            <a:ext cx="8780401" cy="756000"/>
          </a:xfrm>
        </p:spPr>
        <p:txBody>
          <a:bodyPr/>
          <a:lstStyle/>
          <a:p>
            <a:r>
              <a:rPr lang="en-US" dirty="0"/>
              <a:t>Application: EBIT Multiples of Comparables Lead to a Value Range of €50 Billion to €55 Billion for Henkel’s Enterprise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163</a:t>
            </a:fld>
            <a:endParaRPr lang="en-US" noProof="0" dirty="0"/>
          </a:p>
        </p:txBody>
      </p:sp>
      <p:pic>
        <p:nvPicPr>
          <p:cNvPr id="14" name="Picture 13">
            <a:extLst>
              <a:ext uri="{FF2B5EF4-FFF2-40B4-BE49-F238E27FC236}">
                <a16:creationId xmlns:a16="http://schemas.microsoft.com/office/drawing/2014/main" id="{721FA341-3A34-6942-8D4E-446268402210}"/>
              </a:ext>
            </a:extLst>
          </p:cNvPr>
          <p:cNvPicPr>
            <a:picLocks noChangeAspect="1"/>
          </p:cNvPicPr>
          <p:nvPr/>
        </p:nvPicPr>
        <p:blipFill>
          <a:blip r:embed="rId3"/>
          <a:stretch>
            <a:fillRect/>
          </a:stretch>
        </p:blipFill>
        <p:spPr>
          <a:xfrm>
            <a:off x="6617026" y="1471622"/>
            <a:ext cx="2403550" cy="2029386"/>
          </a:xfrm>
          <a:prstGeom prst="rect">
            <a:avLst/>
          </a:prstGeom>
        </p:spPr>
      </p:pic>
      <p:pic>
        <p:nvPicPr>
          <p:cNvPr id="8" name="Picture 7">
            <a:extLst>
              <a:ext uri="{FF2B5EF4-FFF2-40B4-BE49-F238E27FC236}">
                <a16:creationId xmlns:a16="http://schemas.microsoft.com/office/drawing/2014/main" id="{8CB14BA4-439A-9F4F-A2DB-C930EF590B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1909" y="1336225"/>
            <a:ext cx="5583736" cy="5030393"/>
          </a:xfrm>
          <a:prstGeom prst="rect">
            <a:avLst/>
          </a:prstGeom>
        </p:spPr>
      </p:pic>
    </p:spTree>
    <p:extLst>
      <p:ext uri="{BB962C8B-B14F-4D97-AF65-F5344CB8AC3E}">
        <p14:creationId xmlns:p14="http://schemas.microsoft.com/office/powerpoint/2010/main" val="1877858900"/>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What is the advantage of EBITDA multiples compared to EBIT multiples?</a:t>
            </a:r>
          </a:p>
          <a:p>
            <a:pPr marL="457200" lvl="0" indent="-457200" hangingPunct="0">
              <a:buFont typeface="+mj-lt"/>
              <a:buAutoNum type="arabicParenBoth"/>
            </a:pPr>
            <a:endParaRPr lang="de-DE" dirty="0"/>
          </a:p>
          <a:p>
            <a:pPr marL="457200" indent="-457200">
              <a:buFont typeface="+mj-lt"/>
              <a:buAutoNum type="arabicParenBoth"/>
            </a:pPr>
            <a:r>
              <a:rPr lang="en-US" dirty="0"/>
              <a:t>How does the profitability of a company get into the sales multiple?</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164</a:t>
            </a:fld>
            <a:endParaRPr lang="en-US" noProof="0" dirty="0"/>
          </a:p>
        </p:txBody>
      </p:sp>
    </p:spTree>
    <p:extLst>
      <p:ext uri="{BB962C8B-B14F-4D97-AF65-F5344CB8AC3E}">
        <p14:creationId xmlns:p14="http://schemas.microsoft.com/office/powerpoint/2010/main" val="1346312322"/>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4	Precedent Transactions Analysis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165</a:t>
            </a:fld>
            <a:endParaRPr lang="en-US" noProof="0" dirty="0"/>
          </a:p>
        </p:txBody>
      </p:sp>
      <p:graphicFrame>
        <p:nvGraphicFramePr>
          <p:cNvPr id="7" name="Inhaltsplatzhalter 8"/>
          <p:cNvGraphicFramePr>
            <a:graphicFrameLocks/>
          </p:cNvGraphicFramePr>
          <p:nvPr>
            <p:extLst>
              <p:ext uri="{D42A27DB-BD31-4B8C-83A1-F6EECF244321}">
                <p14:modId xmlns:p14="http://schemas.microsoft.com/office/powerpoint/2010/main" val="859868564"/>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08236895"/>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As the comparable companies analysis, the precedent transactions analysis is a multiple-based valuation approach.</a:t>
            </a:r>
          </a:p>
          <a:p>
            <a:pPr marL="180000" indent="-180000">
              <a:spcBef>
                <a:spcPts val="1000"/>
              </a:spcBef>
              <a:buFont typeface="Arial" charset="0"/>
              <a:buChar char="•"/>
            </a:pPr>
            <a:r>
              <a:rPr lang="en-US" dirty="0"/>
              <a:t>The basic idea is the same: Companies with a similar potential for future free cash flows, a similar growth perspective and a similar risk structure of future free cash flows should be priced comparably in efficient markets.</a:t>
            </a:r>
            <a:r>
              <a:rPr lang="de-DE" dirty="0"/>
              <a:t> </a:t>
            </a:r>
          </a:p>
          <a:p>
            <a:pPr marL="180000" indent="-180000">
              <a:spcBef>
                <a:spcPts val="1000"/>
              </a:spcBef>
              <a:buFont typeface="Arial" charset="0"/>
              <a:buChar char="•"/>
            </a:pPr>
            <a:r>
              <a:rPr lang="en-US" dirty="0"/>
              <a:t>Other than in the comparable companies analysis, the precedent transactions analysis does not use stock market valuation as a reference point. It uses prices actually paid or offers made in acquisitions of comparable companies.</a:t>
            </a:r>
            <a:r>
              <a:rPr lang="de-DE" dirty="0"/>
              <a:t> </a:t>
            </a:r>
          </a:p>
        </p:txBody>
      </p:sp>
      <p:sp>
        <p:nvSpPr>
          <p:cNvPr id="3" name="Titel 2"/>
          <p:cNvSpPr>
            <a:spLocks noGrp="1"/>
          </p:cNvSpPr>
          <p:nvPr>
            <p:ph type="title"/>
          </p:nvPr>
        </p:nvSpPr>
        <p:spPr/>
        <p:txBody>
          <a:bodyPr/>
          <a:lstStyle/>
          <a:p>
            <a:r>
              <a:rPr lang="en-US" dirty="0"/>
              <a:t>The Basic Concept Behind Transaction Comps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166</a:t>
            </a:fld>
            <a:endParaRPr lang="en-US" noProof="0" dirty="0"/>
          </a:p>
        </p:txBody>
      </p:sp>
    </p:spTree>
    <p:extLst>
      <p:ext uri="{BB962C8B-B14F-4D97-AF65-F5344CB8AC3E}">
        <p14:creationId xmlns:p14="http://schemas.microsoft.com/office/powerpoint/2010/main" val="744319011"/>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Summary Page of a Transactions Comps Analysis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167</a:t>
            </a:fld>
            <a:endParaRPr lang="en-US" noProof="0" dirty="0"/>
          </a:p>
        </p:txBody>
      </p:sp>
      <p:pic>
        <p:nvPicPr>
          <p:cNvPr id="7" name="Picture 9"/>
          <p:cNvPicPr>
            <a:picLocks noGrp="1" noChangeAspect="1" noChangeArrowheads="1"/>
          </p:cNvPicPr>
          <p:nvPr>
            <p:ph sz="quarter" idx="17"/>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4614" y="1778000"/>
            <a:ext cx="8530009" cy="4322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dist="17961" dir="2700000" algn="ctr" rotWithShape="0">
                    <a:srgbClr val="FFFFFF">
                      <a:gamma/>
                      <a:shade val="60000"/>
                      <a:invGamma/>
                    </a:srgbClr>
                  </a:outerShdw>
                </a:effectLst>
              </a14:hiddenEffects>
            </a:ext>
          </a:extLst>
        </p:spPr>
      </p:pic>
      <p:sp>
        <p:nvSpPr>
          <p:cNvPr id="8" name="Textfeld 7"/>
          <p:cNvSpPr txBox="1"/>
          <p:nvPr/>
        </p:nvSpPr>
        <p:spPr>
          <a:xfrm>
            <a:off x="3778170" y="6063099"/>
            <a:ext cx="3530134"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86</a:t>
            </a:r>
          </a:p>
        </p:txBody>
      </p:sp>
    </p:spTree>
    <p:extLst>
      <p:ext uri="{BB962C8B-B14F-4D97-AF65-F5344CB8AC3E}">
        <p14:creationId xmlns:p14="http://schemas.microsoft.com/office/powerpoint/2010/main" val="1644343858"/>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Two effects normally lead to higher multiples in a transactions comps analysis compared to a trading comps analysis:</a:t>
            </a:r>
          </a:p>
          <a:p>
            <a:pPr marL="522900" lvl="1" indent="-342900">
              <a:buFont typeface="Symbol" charset="2"/>
              <a:buChar char="-"/>
            </a:pPr>
            <a:r>
              <a:rPr lang="en-US" dirty="0"/>
              <a:t>Control premium</a:t>
            </a:r>
          </a:p>
          <a:p>
            <a:pPr marL="522900" lvl="1" indent="-342900">
              <a:buFont typeface="Symbol" charset="2"/>
              <a:buChar char="-"/>
            </a:pPr>
            <a:r>
              <a:rPr lang="en-US" dirty="0"/>
              <a:t>Synergies.</a:t>
            </a:r>
          </a:p>
          <a:p>
            <a:pPr marL="180000" indent="-180000">
              <a:spcBef>
                <a:spcPts val="1000"/>
              </a:spcBef>
              <a:buFont typeface="Arial" charset="0"/>
              <a:buChar char="•"/>
            </a:pPr>
            <a:r>
              <a:rPr lang="en-US" dirty="0"/>
              <a:t>Only minorities are traded on stock exchanges. Transaction multiples typically reflect the prices paid in majority takeovers. The control premium is the amount the buyer is willing to put on the table on top of the share price for obtaining the majority and gain influence on the management.</a:t>
            </a:r>
          </a:p>
          <a:p>
            <a:pPr marL="180000" indent="-180000">
              <a:spcBef>
                <a:spcPts val="1000"/>
              </a:spcBef>
              <a:buFont typeface="Arial" charset="0"/>
              <a:buChar char="•"/>
            </a:pPr>
            <a:r>
              <a:rPr lang="en-US" dirty="0"/>
              <a:t>Strategic buyers can pay for expected synergies. The share price normally does not include a premium for synergies (unless an actual takeover from a strategic bidder is on the table).</a:t>
            </a:r>
            <a:r>
              <a:rPr lang="de-DE" dirty="0"/>
              <a:t> </a:t>
            </a:r>
          </a:p>
          <a:p>
            <a:endParaRPr lang="de-DE" dirty="0"/>
          </a:p>
        </p:txBody>
      </p:sp>
      <p:sp>
        <p:nvSpPr>
          <p:cNvPr id="3" name="Titel 2"/>
          <p:cNvSpPr>
            <a:spLocks noGrp="1"/>
          </p:cNvSpPr>
          <p:nvPr>
            <p:ph type="title"/>
          </p:nvPr>
        </p:nvSpPr>
        <p:spPr/>
        <p:txBody>
          <a:bodyPr/>
          <a:lstStyle/>
          <a:p>
            <a:r>
              <a:rPr lang="en-US" dirty="0"/>
              <a:t>Transaction Comps Versus Trading Comps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168</a:t>
            </a:fld>
            <a:endParaRPr lang="en-US" noProof="0" dirty="0"/>
          </a:p>
        </p:txBody>
      </p:sp>
    </p:spTree>
    <p:extLst>
      <p:ext uri="{BB962C8B-B14F-4D97-AF65-F5344CB8AC3E}">
        <p14:creationId xmlns:p14="http://schemas.microsoft.com/office/powerpoint/2010/main" val="1529911380"/>
      </p:ext>
    </p:extLst>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How to calculate a control premium?</a:t>
                </a:r>
              </a:p>
              <a:p>
                <a:pPr marL="180000" indent="-180000">
                  <a:spcBef>
                    <a:spcPts val="1000"/>
                  </a:spcBef>
                  <a:buFont typeface="Arial" charset="0"/>
                  <a:buChar char="•"/>
                </a:pPr>
                <a:r>
                  <a:rPr lang="en-US" dirty="0"/>
                  <a:t>If the offer price per share is $50 and the share price was $40 before the offer was launched on the market, the control premium is $10 per share or 25%:</a:t>
                </a:r>
              </a:p>
              <a:p>
                <a:pPr marL="180000" indent="-180000">
                  <a:spcBef>
                    <a:spcPts val="1000"/>
                  </a:spcBef>
                  <a:buFont typeface="Arial" charset="0"/>
                  <a:buChar char="•"/>
                </a:pPr>
                <a:endParaRPr lang="en-US" dirty="0"/>
              </a:p>
              <a:p>
                <a:pPr algn="ct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             </m:t>
                      </m:r>
                      <m:r>
                        <a:rPr lang="de-DE" b="0" i="1" smtClean="0">
                          <a:latin typeface="Cambria Math" charset="0"/>
                        </a:rPr>
                        <m:t>𝐶𝑜𝑛𝑡𝑟𝑜𝑙</m:t>
                      </m:r>
                      <m:r>
                        <a:rPr lang="de-DE" b="0" i="1" smtClean="0">
                          <a:latin typeface="Cambria Math" charset="0"/>
                        </a:rPr>
                        <m:t> </m:t>
                      </m:r>
                      <m:r>
                        <a:rPr lang="de-DE" b="0" i="1" smtClean="0">
                          <a:latin typeface="Cambria Math" charset="0"/>
                        </a:rPr>
                        <m:t>𝑃𝑟𝑒𝑚𝑖𝑢𝑚</m:t>
                      </m:r>
                      <m:r>
                        <a:rPr lang="de-DE" b="0" i="1" smtClean="0">
                          <a:latin typeface="Cambria Math" charset="0"/>
                        </a:rPr>
                        <m:t> </m:t>
                      </m:r>
                      <m:r>
                        <a:rPr lang="de-DE" b="0" i="1" smtClean="0">
                          <a:latin typeface="Cambria Math" charset="0"/>
                        </a:rPr>
                        <m:t>𝑖𝑛</m:t>
                      </m:r>
                      <m:r>
                        <a:rPr lang="de-DE" b="0" i="1" smtClean="0">
                          <a:latin typeface="Cambria Math" charset="0"/>
                        </a:rPr>
                        <m:t> %=</m:t>
                      </m:r>
                      <m:f>
                        <m:fPr>
                          <m:ctrlPr>
                            <a:rPr lang="mr-IN" b="0" i="1" smtClean="0">
                              <a:latin typeface="Cambria Math" panose="02040503050406030204" pitchFamily="18" charset="0"/>
                            </a:rPr>
                          </m:ctrlPr>
                        </m:fPr>
                        <m:num>
                          <m:r>
                            <a:rPr lang="de-DE" b="0" i="1" smtClean="0">
                              <a:latin typeface="Cambria Math" charset="0"/>
                            </a:rPr>
                            <m:t>$50 (</m:t>
                          </m:r>
                          <m:r>
                            <a:rPr lang="de-DE" b="0" i="1" smtClean="0">
                              <a:latin typeface="Cambria Math" charset="0"/>
                            </a:rPr>
                            <m:t>𝑂𝑓𝑓𝑒𝑟</m:t>
                          </m:r>
                          <m:r>
                            <a:rPr lang="de-DE" b="0" i="1" smtClean="0">
                              <a:latin typeface="Cambria Math" charset="0"/>
                            </a:rPr>
                            <m:t> </m:t>
                          </m:r>
                          <m:r>
                            <a:rPr lang="de-DE" b="0" i="1" smtClean="0">
                              <a:latin typeface="Cambria Math" charset="0"/>
                            </a:rPr>
                            <m:t>𝑃𝑟𝑖𝑐𝑒</m:t>
                          </m:r>
                          <m:r>
                            <a:rPr lang="de-DE" b="0" i="1" smtClean="0">
                              <a:latin typeface="Cambria Math" charset="0"/>
                            </a:rPr>
                            <m:t>)</m:t>
                          </m:r>
                        </m:num>
                        <m:den>
                          <m:r>
                            <a:rPr lang="de-DE" b="0" i="1" smtClean="0">
                              <a:latin typeface="Cambria Math" charset="0"/>
                            </a:rPr>
                            <m:t>$40 (</m:t>
                          </m:r>
                          <m:r>
                            <a:rPr lang="de-DE" b="0" i="1" smtClean="0">
                              <a:latin typeface="Cambria Math" charset="0"/>
                            </a:rPr>
                            <m:t>𝑈𝑛𝑎𝑓𝑓𝑒𝑐𝑡𝑒𝑑</m:t>
                          </m:r>
                          <m:r>
                            <a:rPr lang="de-DE" b="0" i="1" smtClean="0">
                              <a:latin typeface="Cambria Math" charset="0"/>
                            </a:rPr>
                            <m:t> </m:t>
                          </m:r>
                          <m:r>
                            <a:rPr lang="de-DE" b="0" i="1" smtClean="0">
                              <a:latin typeface="Cambria Math" charset="0"/>
                            </a:rPr>
                            <m:t>𝑆h𝑎𝑟𝑒</m:t>
                          </m:r>
                          <m:r>
                            <a:rPr lang="de-DE" b="0" i="1" smtClean="0">
                              <a:latin typeface="Cambria Math" charset="0"/>
                            </a:rPr>
                            <m:t> </m:t>
                          </m:r>
                          <m:r>
                            <a:rPr lang="de-DE" b="0" i="1" smtClean="0">
                              <a:latin typeface="Cambria Math" charset="0"/>
                            </a:rPr>
                            <m:t>𝑃𝑟𝑖𝑐𝑒</m:t>
                          </m:r>
                          <m:r>
                            <a:rPr lang="de-DE" b="0" i="1" smtClean="0">
                              <a:latin typeface="Cambria Math" charset="0"/>
                            </a:rPr>
                            <m:t>)</m:t>
                          </m:r>
                        </m:den>
                      </m:f>
                      <m:r>
                        <a:rPr lang="de-DE" b="0" i="1" smtClean="0">
                          <a:latin typeface="Cambria Math" charset="0"/>
                        </a:rPr>
                        <m:t>−1</m:t>
                      </m:r>
                    </m:oMath>
                  </m:oMathPara>
                </a14:m>
                <a:br>
                  <a:rPr lang="de-DE" b="0" dirty="0"/>
                </a:br>
                <a14:m>
                  <m:oMath xmlns:m="http://schemas.openxmlformats.org/officeDocument/2006/math">
                    <m:r>
                      <a:rPr lang="de-DE" b="0" i="1" smtClean="0">
                        <a:latin typeface="Cambria Math" charset="0"/>
                      </a:rPr>
                      <m:t>=25%</m:t>
                    </m:r>
                  </m:oMath>
                </a14:m>
                <a:r>
                  <a:rPr lang="de-DE" dirty="0"/>
                  <a:t> </a:t>
                </a:r>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Transaction Multiples –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169</a:t>
            </a:fld>
            <a:endParaRPr lang="en-US" noProof="0" dirty="0"/>
          </a:p>
        </p:txBody>
      </p:sp>
    </p:spTree>
    <p:extLst>
      <p:ext uri="{BB962C8B-B14F-4D97-AF65-F5344CB8AC3E}">
        <p14:creationId xmlns:p14="http://schemas.microsoft.com/office/powerpoint/2010/main" val="138820299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Don’t invest in bad projects, i.e., in projects with a negative NPV.</a:t>
            </a:r>
          </a:p>
          <a:p>
            <a:pPr lvl="1">
              <a:buFont typeface="Arial"/>
              <a:buChar char="•"/>
            </a:pPr>
            <a:r>
              <a:rPr lang="en-US" dirty="0"/>
              <a:t>Whatever value you will come to in a DCF analysis, from the viewpoint of a potential buyer, this is the maximum price you can pay. From the seller’s viewpoint, this is the minimum price you must receive in order not to end up in a worse position compared to keeping the company.</a:t>
            </a:r>
          </a:p>
          <a:p>
            <a:pPr lvl="1">
              <a:buFont typeface="Arial"/>
              <a:buChar char="•"/>
            </a:pPr>
            <a:r>
              <a:rPr lang="en-US" dirty="0"/>
              <a:t>Invest in good projects! This means you should buy at a price below the NPV (the value we determine in a DCF valuation). And you must sell at a price over and above the NPV you derived.</a:t>
            </a:r>
          </a:p>
          <a:p>
            <a:endParaRPr lang="de-DE" dirty="0"/>
          </a:p>
        </p:txBody>
      </p:sp>
      <p:sp>
        <p:nvSpPr>
          <p:cNvPr id="3" name="Titel 2"/>
          <p:cNvSpPr>
            <a:spLocks noGrp="1"/>
          </p:cNvSpPr>
          <p:nvPr>
            <p:ph type="title"/>
          </p:nvPr>
        </p:nvSpPr>
        <p:spPr/>
        <p:txBody>
          <a:bodyPr/>
          <a:lstStyle/>
          <a:p>
            <a:r>
              <a:rPr lang="en-US" dirty="0"/>
              <a:t>Basics to Remember</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a:t>
            </a:fld>
            <a:endParaRPr lang="en-US" noProof="0" dirty="0"/>
          </a:p>
        </p:txBody>
      </p:sp>
    </p:spTree>
    <p:extLst>
      <p:ext uri="{BB962C8B-B14F-4D97-AF65-F5344CB8AC3E}">
        <p14:creationId xmlns:p14="http://schemas.microsoft.com/office/powerpoint/2010/main" val="1424852834"/>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This still is the domain of the fee-based services. Following a non-exhaustive collection:</a:t>
            </a:r>
          </a:p>
          <a:p>
            <a:pPr marL="522900" lvl="1" indent="-342900">
              <a:buFont typeface="Symbol" charset="2"/>
              <a:buChar char="-"/>
            </a:pPr>
            <a:r>
              <a:rPr lang="en-US" dirty="0"/>
              <a:t>Bloomberg</a:t>
            </a:r>
          </a:p>
          <a:p>
            <a:pPr marL="522900" lvl="1" indent="-342900">
              <a:buFont typeface="Symbol" charset="2"/>
              <a:buChar char="-"/>
            </a:pPr>
            <a:r>
              <a:rPr lang="en-US" dirty="0"/>
              <a:t>Mergermarket</a:t>
            </a:r>
          </a:p>
          <a:p>
            <a:pPr marL="522900" lvl="1" indent="-342900">
              <a:buFont typeface="Symbol" charset="2"/>
              <a:buChar char="-"/>
            </a:pPr>
            <a:r>
              <a:rPr lang="en-US" dirty="0"/>
              <a:t>SDC</a:t>
            </a:r>
          </a:p>
          <a:p>
            <a:pPr marL="522900" lvl="1" indent="-342900">
              <a:buFont typeface="Symbol" charset="2"/>
              <a:buChar char="-"/>
            </a:pPr>
            <a:r>
              <a:rPr lang="en-US" dirty="0"/>
              <a:t>Zephyr</a:t>
            </a:r>
          </a:p>
        </p:txBody>
      </p:sp>
      <p:sp>
        <p:nvSpPr>
          <p:cNvPr id="3" name="Titel 2"/>
          <p:cNvSpPr>
            <a:spLocks noGrp="1"/>
          </p:cNvSpPr>
          <p:nvPr>
            <p:ph type="title"/>
          </p:nvPr>
        </p:nvSpPr>
        <p:spPr/>
        <p:txBody>
          <a:bodyPr/>
          <a:lstStyle/>
          <a:p>
            <a:r>
              <a:rPr lang="en-US" dirty="0"/>
              <a:t>Collecting Data on Comparable Transactions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170</a:t>
            </a:fld>
            <a:endParaRPr lang="en-US" noProof="0" dirty="0"/>
          </a:p>
        </p:txBody>
      </p:sp>
    </p:spTree>
    <p:extLst>
      <p:ext uri="{BB962C8B-B14F-4D97-AF65-F5344CB8AC3E}">
        <p14:creationId xmlns:p14="http://schemas.microsoft.com/office/powerpoint/2010/main" val="1439616314"/>
      </p:ext>
    </p:extLst>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sz="1800" dirty="0"/>
              <a:t>If the target company in a comparable transaction was quoted, there should be sufficient data available. Things become very different if the target company was a private company. We might not be able to collect all the necessary data to calculate all multiples.</a:t>
            </a:r>
          </a:p>
          <a:p>
            <a:pPr marL="180000" indent="-180000">
              <a:spcBef>
                <a:spcPts val="1000"/>
              </a:spcBef>
              <a:buFont typeface="Arial" charset="0"/>
              <a:buChar char="•"/>
            </a:pPr>
            <a:r>
              <a:rPr lang="en-US" sz="1800" dirty="0"/>
              <a:t>In case the target company was quoted at the time of the acquisition, the LTM data for the standard parameters (sales, EBITDA, EBIT, net income, book value) should be determined in a first step. In a next step, we need the enterprise value and the equity value.</a:t>
            </a:r>
          </a:p>
          <a:p>
            <a:pPr marL="180000" indent="-180000">
              <a:spcBef>
                <a:spcPts val="1000"/>
              </a:spcBef>
              <a:buFont typeface="Arial" charset="0"/>
              <a:buChar char="•"/>
            </a:pPr>
            <a:r>
              <a:rPr lang="en-US" sz="1800" dirty="0"/>
              <a:t>What we usually get from the data providers are so-called transaction values. Here it is often not clear whether they relate to the purchase price for the equity or for the entire firm (equity and debt), whether they relate to 100% or a lower percentage (if e.g., only 80% were acquired), whether or not parts of the purchase price were paid in shares of the acquiring company.</a:t>
            </a:r>
          </a:p>
        </p:txBody>
      </p:sp>
      <p:sp>
        <p:nvSpPr>
          <p:cNvPr id="3" name="Titel 2"/>
          <p:cNvSpPr>
            <a:spLocks noGrp="1"/>
          </p:cNvSpPr>
          <p:nvPr>
            <p:ph type="title"/>
          </p:nvPr>
        </p:nvSpPr>
        <p:spPr/>
        <p:txBody>
          <a:bodyPr/>
          <a:lstStyle/>
          <a:p>
            <a:r>
              <a:rPr lang="en-US" dirty="0"/>
              <a:t>Preparation of Figures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171</a:t>
            </a:fld>
            <a:endParaRPr lang="en-US" noProof="0" dirty="0"/>
          </a:p>
        </p:txBody>
      </p:sp>
    </p:spTree>
    <p:extLst>
      <p:ext uri="{BB962C8B-B14F-4D97-AF65-F5344CB8AC3E}">
        <p14:creationId xmlns:p14="http://schemas.microsoft.com/office/powerpoint/2010/main" val="1458536594"/>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Company A payed $500 million for 80% of the equity of company B. The equity value of company B at the time of the acquisition then was $625 million ($500 million divided by 80%).</a:t>
            </a:r>
            <a:endParaRPr lang="de-DE" dirty="0"/>
          </a:p>
          <a:p>
            <a:pPr marL="180000" indent="-180000">
              <a:spcBef>
                <a:spcPts val="1000"/>
              </a:spcBef>
              <a:buFont typeface="Arial" charset="0"/>
              <a:buChar char="•"/>
            </a:pPr>
            <a:r>
              <a:rPr lang="en-US" dirty="0"/>
              <a:t>If the interest-bearing debt at the time of the acquisition was $200 million and excess cash amounted to $25 million, the enterprise value was $800 million ($625 million equity value plus $200 million interest-bearing debt minus $25 million excess cash).</a:t>
            </a:r>
            <a:endParaRPr lang="de-DE" dirty="0"/>
          </a:p>
          <a:p>
            <a:endParaRPr lang="de-DE" dirty="0"/>
          </a:p>
        </p:txBody>
      </p:sp>
      <p:sp>
        <p:nvSpPr>
          <p:cNvPr id="3" name="Titel 2"/>
          <p:cNvSpPr>
            <a:spLocks noGrp="1"/>
          </p:cNvSpPr>
          <p:nvPr>
            <p:ph type="title"/>
          </p:nvPr>
        </p:nvSpPr>
        <p:spPr/>
        <p:txBody>
          <a:bodyPr/>
          <a:lstStyle/>
          <a:p>
            <a:r>
              <a:rPr lang="en-US" dirty="0"/>
              <a:t>Transaction Multiples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172</a:t>
            </a:fld>
            <a:endParaRPr lang="en-US" noProof="0" dirty="0"/>
          </a:p>
        </p:txBody>
      </p:sp>
    </p:spTree>
    <p:extLst>
      <p:ext uri="{BB962C8B-B14F-4D97-AF65-F5344CB8AC3E}">
        <p14:creationId xmlns:p14="http://schemas.microsoft.com/office/powerpoint/2010/main" val="1535215826"/>
      </p:ext>
    </p:extLst>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Company C acquired the entire share capital of company D for a total consideration of $200 million in cash plus 2 shares of company C for every 5 shares of company D. The share price of company C on the day before the announcement was $30. Company D had 15 million shares outstanding.</a:t>
            </a:r>
            <a:endParaRPr lang="de-DE" dirty="0"/>
          </a:p>
          <a:p>
            <a:pPr marL="180000" indent="-180000">
              <a:spcBef>
                <a:spcPts val="1000"/>
              </a:spcBef>
              <a:buFont typeface="Arial" charset="0"/>
              <a:buChar char="•"/>
            </a:pPr>
            <a:r>
              <a:rPr lang="en-US" dirty="0"/>
              <a:t>Company C had to issue 6 million new shares (15 million divided by 5 times 2), corresponding to a value of $180 million (6 million shares multiplied by the share price of $30). Together with the cash consideration of $200 million, the total compensation paid amounted to $380 million for the entire equity. </a:t>
            </a:r>
            <a:endParaRPr lang="de-DE" dirty="0"/>
          </a:p>
          <a:p>
            <a:pPr marL="180000" indent="-180000">
              <a:spcBef>
                <a:spcPts val="1000"/>
              </a:spcBef>
              <a:buFont typeface="Arial" charset="0"/>
              <a:buChar char="•"/>
            </a:pPr>
            <a:r>
              <a:rPr lang="en-US" dirty="0"/>
              <a:t>Net debt at the time of the transaction must be added to the equity value of $380 million to get to the enterprise value.</a:t>
            </a:r>
            <a:r>
              <a:rPr lang="de-DE" dirty="0"/>
              <a:t>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173</a:t>
            </a:fld>
            <a:endParaRPr lang="en-US" noProof="0" dirty="0"/>
          </a:p>
        </p:txBody>
      </p:sp>
      <p:sp>
        <p:nvSpPr>
          <p:cNvPr id="7" name="Titel 2"/>
          <p:cNvSpPr>
            <a:spLocks noGrp="1"/>
          </p:cNvSpPr>
          <p:nvPr>
            <p:ph type="title"/>
          </p:nvPr>
        </p:nvSpPr>
        <p:spPr/>
        <p:txBody>
          <a:bodyPr/>
          <a:lstStyle/>
          <a:p>
            <a:r>
              <a:rPr lang="en-US" dirty="0"/>
              <a:t>Transaction Multiples – Example (Continued)</a:t>
            </a:r>
            <a:endParaRPr lang="de-DE" dirty="0"/>
          </a:p>
        </p:txBody>
      </p:sp>
    </p:spTree>
    <p:extLst>
      <p:ext uri="{BB962C8B-B14F-4D97-AF65-F5344CB8AC3E}">
        <p14:creationId xmlns:p14="http://schemas.microsoft.com/office/powerpoint/2010/main" val="438497506"/>
      </p:ext>
    </p:extLst>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When did the transaction happen? Was it an emergency sale in 2009? Or did it happen in a boom phase?</a:t>
            </a:r>
          </a:p>
          <a:p>
            <a:pPr marL="180000" indent="-180000">
              <a:spcBef>
                <a:spcPts val="1000"/>
              </a:spcBef>
              <a:buFont typeface="Arial" charset="0"/>
              <a:buChar char="•"/>
            </a:pPr>
            <a:r>
              <a:rPr lang="en-US" dirty="0"/>
              <a:t>Was the acquirer an financial sponsor or a strategic buyer? If it was a financial sponsor, how was the debt market at the time of the acquisition?</a:t>
            </a:r>
          </a:p>
          <a:p>
            <a:pPr marL="180000" indent="-180000">
              <a:spcBef>
                <a:spcPts val="1000"/>
              </a:spcBef>
              <a:buFont typeface="Arial" charset="0"/>
              <a:buChar char="•"/>
            </a:pPr>
            <a:r>
              <a:rPr lang="en-US" dirty="0"/>
              <a:t>Was it a hostile takeover or a merger of equals?</a:t>
            </a:r>
          </a:p>
          <a:p>
            <a:pPr marL="180000" indent="-180000">
              <a:spcBef>
                <a:spcPts val="1000"/>
              </a:spcBef>
              <a:buFont typeface="Arial" charset="0"/>
              <a:buChar char="•"/>
            </a:pPr>
            <a:r>
              <a:rPr lang="en-US" dirty="0"/>
              <a:t>Was it a worldwide auction process run by an investment bank or was it a negotiated deal between two parties?</a:t>
            </a:r>
          </a:p>
          <a:p>
            <a:pPr marL="180000" indent="-180000">
              <a:spcBef>
                <a:spcPts val="1000"/>
              </a:spcBef>
              <a:buFont typeface="Arial" charset="0"/>
              <a:buChar char="•"/>
            </a:pPr>
            <a:r>
              <a:rPr lang="en-US" dirty="0"/>
              <a:t>These are some example questions to demonstrate what all can have an impact on the purchase price and consequently the multiple derived from it. </a:t>
            </a:r>
          </a:p>
          <a:p>
            <a:endParaRPr lang="en-US" dirty="0"/>
          </a:p>
        </p:txBody>
      </p:sp>
      <p:sp>
        <p:nvSpPr>
          <p:cNvPr id="3" name="Titel 2"/>
          <p:cNvSpPr>
            <a:spLocks noGrp="1"/>
          </p:cNvSpPr>
          <p:nvPr>
            <p:ph type="title"/>
          </p:nvPr>
        </p:nvSpPr>
        <p:spPr/>
        <p:txBody>
          <a:bodyPr/>
          <a:lstStyle/>
          <a:p>
            <a:r>
              <a:rPr lang="en-US" dirty="0"/>
              <a:t>More To Consider in Transaction Comps Analyses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174</a:t>
            </a:fld>
            <a:endParaRPr lang="en-US" noProof="0" dirty="0"/>
          </a:p>
        </p:txBody>
      </p:sp>
    </p:spTree>
    <p:extLst>
      <p:ext uri="{BB962C8B-B14F-4D97-AF65-F5344CB8AC3E}">
        <p14:creationId xmlns:p14="http://schemas.microsoft.com/office/powerpoint/2010/main" val="650362235"/>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Transaction Comps for Henkel</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175</a:t>
            </a:fld>
            <a:endParaRPr lang="en-US" noProof="0" dirty="0"/>
          </a:p>
        </p:txBody>
      </p:sp>
      <p:pic>
        <p:nvPicPr>
          <p:cNvPr id="10" name="Content Placeholder 9">
            <a:extLst>
              <a:ext uri="{FF2B5EF4-FFF2-40B4-BE49-F238E27FC236}">
                <a16:creationId xmlns:a16="http://schemas.microsoft.com/office/drawing/2014/main" id="{290703B9-1AA9-514D-8E59-1F1FE92ABFE3}"/>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2482563" y="1778000"/>
            <a:ext cx="4174112" cy="4322763"/>
          </a:xfrm>
        </p:spPr>
      </p:pic>
    </p:spTree>
    <p:extLst>
      <p:ext uri="{BB962C8B-B14F-4D97-AF65-F5344CB8AC3E}">
        <p14:creationId xmlns:p14="http://schemas.microsoft.com/office/powerpoint/2010/main" val="189101987"/>
      </p:ext>
    </p:extLst>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EV Ranges for Henkel</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176</a:t>
            </a:fld>
            <a:endParaRPr lang="en-US" noProof="0" dirty="0"/>
          </a:p>
        </p:txBody>
      </p:sp>
      <p:pic>
        <p:nvPicPr>
          <p:cNvPr id="11" name="Picture 10">
            <a:extLst>
              <a:ext uri="{FF2B5EF4-FFF2-40B4-BE49-F238E27FC236}">
                <a16:creationId xmlns:a16="http://schemas.microsoft.com/office/drawing/2014/main" id="{B989AD3D-5278-D74F-AA25-BEE2034DFA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770" y="1700808"/>
            <a:ext cx="8813494" cy="4032448"/>
          </a:xfrm>
          <a:prstGeom prst="rect">
            <a:avLst/>
          </a:prstGeom>
        </p:spPr>
      </p:pic>
    </p:spTree>
    <p:extLst>
      <p:ext uri="{BB962C8B-B14F-4D97-AF65-F5344CB8AC3E}">
        <p14:creationId xmlns:p14="http://schemas.microsoft.com/office/powerpoint/2010/main" val="114471016"/>
      </p:ext>
    </p:extLst>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Why are the multiples derived from a precedent transactions analysis typically higher than those calculated based on publicly quoted comparable companies?</a:t>
            </a:r>
          </a:p>
          <a:p>
            <a:pPr marL="457200" lvl="0" indent="-457200" hangingPunct="0">
              <a:buFont typeface="+mj-lt"/>
              <a:buAutoNum type="arabicParenBoth"/>
            </a:pPr>
            <a:endParaRPr lang="de-DE" dirty="0"/>
          </a:p>
          <a:p>
            <a:pPr marL="457200" indent="-457200">
              <a:buFont typeface="+mj-lt"/>
              <a:buAutoNum type="arabicParenBoth"/>
            </a:pPr>
            <a:r>
              <a:rPr lang="en-US" dirty="0"/>
              <a:t>You perform research on comparable transactions and come across data from a deal where 5% of the shares in a company were sold. How do you handle this?</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177</a:t>
            </a:fld>
            <a:endParaRPr lang="en-US" noProof="0" dirty="0"/>
          </a:p>
        </p:txBody>
      </p:sp>
    </p:spTree>
    <p:extLst>
      <p:ext uri="{BB962C8B-B14F-4D97-AF65-F5344CB8AC3E}">
        <p14:creationId xmlns:p14="http://schemas.microsoft.com/office/powerpoint/2010/main" val="1803786021"/>
      </p:ext>
    </p:extLst>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5	Further Valuation Methods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178</a:t>
            </a:fld>
            <a:endParaRPr lang="en-US" noProof="0" dirty="0"/>
          </a:p>
        </p:txBody>
      </p:sp>
      <p:graphicFrame>
        <p:nvGraphicFramePr>
          <p:cNvPr id="7" name="Inhaltsplatzhalter 8"/>
          <p:cNvGraphicFramePr>
            <a:graphicFrameLocks noGrp="1"/>
          </p:cNvGraphicFramePr>
          <p:nvPr>
            <p:ph sz="quarter" idx="17"/>
            <p:extLst>
              <p:ext uri="{D42A27DB-BD31-4B8C-83A1-F6EECF244321}">
                <p14:modId xmlns:p14="http://schemas.microsoft.com/office/powerpoint/2010/main" val="3981407570"/>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2801786"/>
      </p:ext>
    </p:extLst>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LBO stands for leveraged buyout(s), the largely debt-financed acquisition of companies as usually practiced by private equity investors.</a:t>
            </a:r>
          </a:p>
          <a:p>
            <a:pPr marL="180000" indent="-180000">
              <a:spcBef>
                <a:spcPts val="1000"/>
              </a:spcBef>
              <a:buFont typeface="Arial" charset="0"/>
              <a:buChar char="•"/>
            </a:pPr>
            <a:r>
              <a:rPr lang="en-US" dirty="0"/>
              <a:t>Apax, Apollo, Blackstone, Carlyle, CVC, KKR, and TPG Capital belong to the biggest players in this industry.  </a:t>
            </a:r>
          </a:p>
          <a:p>
            <a:pPr marL="180000" indent="-180000">
              <a:spcBef>
                <a:spcPts val="1000"/>
              </a:spcBef>
              <a:buFont typeface="Arial" charset="0"/>
              <a:buChar char="•"/>
            </a:pPr>
            <a:r>
              <a:rPr lang="en-US" dirty="0"/>
              <a:t>If the universe of potential buyers for the company being valued includes private equity investors, a LBO valuation should be a mandatory part of the preparation for a transaction.</a:t>
            </a:r>
          </a:p>
          <a:p>
            <a:pPr marL="180000" indent="-180000">
              <a:spcBef>
                <a:spcPts val="1000"/>
              </a:spcBef>
              <a:buFont typeface="Arial" charset="0"/>
              <a:buChar char="•"/>
            </a:pPr>
            <a:r>
              <a:rPr lang="en-US" dirty="0"/>
              <a:t>The objective of this exercise is to find out what can reasonably be expected in terms of purchase price offers from financial sponsors.</a:t>
            </a:r>
            <a:r>
              <a:rPr lang="de-DE" dirty="0"/>
              <a:t> </a:t>
            </a:r>
            <a:endParaRPr lang="en-US" dirty="0"/>
          </a:p>
        </p:txBody>
      </p:sp>
      <p:sp>
        <p:nvSpPr>
          <p:cNvPr id="3" name="Titel 2"/>
          <p:cNvSpPr>
            <a:spLocks noGrp="1"/>
          </p:cNvSpPr>
          <p:nvPr>
            <p:ph type="title"/>
          </p:nvPr>
        </p:nvSpPr>
        <p:spPr/>
        <p:txBody>
          <a:bodyPr/>
          <a:lstStyle/>
          <a:p>
            <a:r>
              <a:rPr lang="de-DE" dirty="0"/>
              <a:t>LBO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179</a:t>
            </a:fld>
            <a:endParaRPr lang="en-US" noProof="0" dirty="0"/>
          </a:p>
        </p:txBody>
      </p:sp>
    </p:spTree>
    <p:extLst>
      <p:ext uri="{BB962C8B-B14F-4D97-AF65-F5344CB8AC3E}">
        <p14:creationId xmlns:p14="http://schemas.microsoft.com/office/powerpoint/2010/main" val="125635904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Valuation Terminology: The Accounting Balance Sheet</a:t>
            </a:r>
          </a:p>
        </p:txBody>
      </p:sp>
      <p:sp>
        <p:nvSpPr>
          <p:cNvPr id="4" name="Date Placeholder 3"/>
          <p:cNvSpPr>
            <a:spLocks noGrp="1"/>
          </p:cNvSpPr>
          <p:nvPr>
            <p:ph type="dt" sz="half" idx="18"/>
          </p:nvPr>
        </p:nvSpPr>
        <p:spPr/>
        <p:txBody>
          <a:bodyPr/>
          <a:lstStyle/>
          <a:p>
            <a:r>
              <a:rPr lang="en-US" noProof="0"/>
              <a:t>Course Slides</a:t>
            </a:r>
            <a:endParaRPr lang="en-US" noProof="0" dirty="0"/>
          </a:p>
        </p:txBody>
      </p:sp>
      <p:sp>
        <p:nvSpPr>
          <p:cNvPr id="5" name="Footer Placeholder 4"/>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p:cNvSpPr>
            <a:spLocks noGrp="1"/>
          </p:cNvSpPr>
          <p:nvPr>
            <p:ph type="sldNum" sz="quarter" idx="20"/>
          </p:nvPr>
        </p:nvSpPr>
        <p:spPr/>
        <p:txBody>
          <a:bodyPr/>
          <a:lstStyle/>
          <a:p>
            <a:fld id="{D17876D8-BCC1-405D-8AD6-9C645F5D1D0C}" type="slidenum">
              <a:rPr lang="en-US" noProof="0" smtClean="0"/>
              <a:pPr/>
              <a:t>18</a:t>
            </a:fld>
            <a:endParaRPr lang="en-US" noProof="0" dirty="0"/>
          </a:p>
        </p:txBody>
      </p:sp>
      <p:sp>
        <p:nvSpPr>
          <p:cNvPr id="7" name="Rechteck 6"/>
          <p:cNvSpPr/>
          <p:nvPr/>
        </p:nvSpPr>
        <p:spPr>
          <a:xfrm>
            <a:off x="1867576" y="2169872"/>
            <a:ext cx="1893026"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867576" y="2896852"/>
            <a:ext cx="1893026" cy="220854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4968875" y="2169872"/>
            <a:ext cx="1893026" cy="5981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4968875" y="3016482"/>
            <a:ext cx="1893026"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hteck 10"/>
          <p:cNvSpPr/>
          <p:nvPr/>
        </p:nvSpPr>
        <p:spPr>
          <a:xfrm>
            <a:off x="4983230" y="3945912"/>
            <a:ext cx="1893026"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feld 11"/>
          <p:cNvSpPr txBox="1"/>
          <p:nvPr/>
        </p:nvSpPr>
        <p:spPr>
          <a:xfrm>
            <a:off x="1867576" y="2317108"/>
            <a:ext cx="1647277" cy="276999"/>
          </a:xfrm>
          <a:prstGeom prst="rect">
            <a:avLst/>
          </a:prstGeom>
          <a:noFill/>
        </p:spPr>
        <p:txBody>
          <a:bodyPr wrap="square" rtlCol="0">
            <a:spAutoFit/>
          </a:bodyPr>
          <a:lstStyle/>
          <a:p>
            <a:r>
              <a:rPr lang="en-US" sz="1200" b="1" dirty="0"/>
              <a:t>Cash</a:t>
            </a:r>
          </a:p>
        </p:txBody>
      </p:sp>
      <p:sp>
        <p:nvSpPr>
          <p:cNvPr id="13" name="Textfeld 12"/>
          <p:cNvSpPr txBox="1"/>
          <p:nvPr/>
        </p:nvSpPr>
        <p:spPr>
          <a:xfrm>
            <a:off x="1867577" y="3494070"/>
            <a:ext cx="1612384" cy="276999"/>
          </a:xfrm>
          <a:prstGeom prst="rect">
            <a:avLst/>
          </a:prstGeom>
          <a:noFill/>
        </p:spPr>
        <p:txBody>
          <a:bodyPr wrap="square" rtlCol="0">
            <a:spAutoFit/>
          </a:bodyPr>
          <a:lstStyle/>
          <a:p>
            <a:r>
              <a:rPr lang="en-US" sz="1200" b="1" dirty="0"/>
              <a:t>Assets</a:t>
            </a:r>
          </a:p>
        </p:txBody>
      </p:sp>
      <p:sp>
        <p:nvSpPr>
          <p:cNvPr id="14" name="Textfeld 13"/>
          <p:cNvSpPr txBox="1"/>
          <p:nvPr/>
        </p:nvSpPr>
        <p:spPr>
          <a:xfrm>
            <a:off x="5063331" y="2241941"/>
            <a:ext cx="1812925" cy="276999"/>
          </a:xfrm>
          <a:prstGeom prst="rect">
            <a:avLst/>
          </a:prstGeom>
          <a:noFill/>
        </p:spPr>
        <p:txBody>
          <a:bodyPr wrap="square" rtlCol="0">
            <a:spAutoFit/>
          </a:bodyPr>
          <a:lstStyle/>
          <a:p>
            <a:r>
              <a:rPr lang="en-US" sz="1200" b="1" dirty="0"/>
              <a:t>Other Liabilities</a:t>
            </a:r>
          </a:p>
        </p:txBody>
      </p:sp>
      <p:sp>
        <p:nvSpPr>
          <p:cNvPr id="15" name="Textfeld 14"/>
          <p:cNvSpPr txBox="1"/>
          <p:nvPr/>
        </p:nvSpPr>
        <p:spPr>
          <a:xfrm>
            <a:off x="5063331" y="3171217"/>
            <a:ext cx="1741333" cy="276999"/>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200" b="1" dirty="0"/>
              <a:t>Interest-Bearing Debt</a:t>
            </a:r>
          </a:p>
        </p:txBody>
      </p:sp>
      <p:sp>
        <p:nvSpPr>
          <p:cNvPr id="16" name="Textfeld 15"/>
          <p:cNvSpPr txBox="1"/>
          <p:nvPr/>
        </p:nvSpPr>
        <p:spPr>
          <a:xfrm>
            <a:off x="5063331" y="4360015"/>
            <a:ext cx="1330485" cy="276999"/>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200" b="1" dirty="0"/>
              <a:t>Equity</a:t>
            </a:r>
          </a:p>
        </p:txBody>
      </p:sp>
      <p:sp>
        <p:nvSpPr>
          <p:cNvPr id="17" name="Textfeld 16"/>
          <p:cNvSpPr txBox="1"/>
          <p:nvPr/>
        </p:nvSpPr>
        <p:spPr>
          <a:xfrm>
            <a:off x="4113034" y="3494070"/>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 =</a:t>
            </a:r>
          </a:p>
        </p:txBody>
      </p:sp>
    </p:spTree>
    <p:extLst>
      <p:ext uri="{BB962C8B-B14F-4D97-AF65-F5344CB8AC3E}">
        <p14:creationId xmlns:p14="http://schemas.microsoft.com/office/powerpoint/2010/main" val="3209372279"/>
      </p:ext>
    </p:extLst>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Private equity investors invest predominantly other people’s money. Investors are the large institutional investors, i.e., insurance companies, public and private pension funds, fund of funds, sovereign wealth funds, high net worth individuals, trusts and private universities (mainly from the US).</a:t>
            </a:r>
            <a:r>
              <a:rPr lang="de-DE" dirty="0"/>
              <a:t> </a:t>
            </a:r>
            <a:endParaRPr lang="en-US" dirty="0"/>
          </a:p>
          <a:p>
            <a:pPr marL="180000" indent="-180000">
              <a:spcBef>
                <a:spcPts val="1000"/>
              </a:spcBef>
              <a:buFont typeface="Arial" charset="0"/>
              <a:buChar char="•"/>
            </a:pPr>
            <a:r>
              <a:rPr lang="en-US" dirty="0"/>
              <a:t>The collected contributions of the investors are then typically structured in a fund with a term of 10 years. The management of the private equity fund invests this money by acquiring typically the majority or 100% of target companies.</a:t>
            </a:r>
          </a:p>
          <a:p>
            <a:pPr marL="180000" indent="-180000">
              <a:spcBef>
                <a:spcPts val="1000"/>
              </a:spcBef>
              <a:buFont typeface="Arial" charset="0"/>
              <a:buChar char="•"/>
            </a:pPr>
            <a:r>
              <a:rPr lang="en-US" dirty="0"/>
              <a:t>In addition to the capital structured in the fund, debt is used to finance the acquisitions. Typical debt packages amount to 60% to 70% of the transaction value. This high leverage is the reason why these transactions are called LBOs (leveraged buyouts).</a:t>
            </a:r>
            <a:endParaRPr lang="de-DE" dirty="0"/>
          </a:p>
        </p:txBody>
      </p:sp>
      <p:sp>
        <p:nvSpPr>
          <p:cNvPr id="3" name="Titel 2"/>
          <p:cNvSpPr>
            <a:spLocks noGrp="1"/>
          </p:cNvSpPr>
          <p:nvPr>
            <p:ph type="title"/>
          </p:nvPr>
        </p:nvSpPr>
        <p:spPr/>
        <p:txBody>
          <a:bodyPr/>
          <a:lstStyle/>
          <a:p>
            <a:r>
              <a:rPr lang="en-US" dirty="0"/>
              <a:t>The Business Model of Financial Sponsors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180</a:t>
            </a:fld>
            <a:endParaRPr lang="en-US" noProof="0" dirty="0"/>
          </a:p>
        </p:txBody>
      </p:sp>
    </p:spTree>
    <p:extLst>
      <p:ext uri="{BB962C8B-B14F-4D97-AF65-F5344CB8AC3E}">
        <p14:creationId xmlns:p14="http://schemas.microsoft.com/office/powerpoint/2010/main" val="1884940273"/>
      </p:ext>
    </p:extLst>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acquired companies will be sold again after three to seven years (target is usually five years). </a:t>
            </a:r>
          </a:p>
          <a:p>
            <a:pPr marL="180000" indent="-180000">
              <a:spcBef>
                <a:spcPts val="1000"/>
              </a:spcBef>
              <a:buFont typeface="Arial" charset="0"/>
              <a:buChar char="•"/>
            </a:pPr>
            <a:r>
              <a:rPr lang="en-US" dirty="0"/>
              <a:t>Apart from buying at a low price and selling at a high price, value can be created by</a:t>
            </a:r>
          </a:p>
          <a:p>
            <a:pPr marL="522900" lvl="1" indent="-342900">
              <a:buFont typeface="Symbol" charset="2"/>
              <a:buChar char="-"/>
            </a:pPr>
            <a:r>
              <a:rPr lang="en-US" dirty="0"/>
              <a:t>Growth</a:t>
            </a:r>
          </a:p>
          <a:p>
            <a:pPr marL="522900" lvl="1" indent="-342900">
              <a:buFont typeface="Symbol" charset="2"/>
              <a:buChar char="-"/>
            </a:pPr>
            <a:r>
              <a:rPr lang="en-US" dirty="0"/>
              <a:t>Operating measures</a:t>
            </a:r>
          </a:p>
          <a:p>
            <a:pPr marL="522900" lvl="1" indent="-342900">
              <a:buFont typeface="Symbol" charset="2"/>
              <a:buChar char="-"/>
            </a:pPr>
            <a:r>
              <a:rPr lang="en-US" dirty="0"/>
              <a:t>Financial engineering in a sense to use leverage to enhance returns.</a:t>
            </a:r>
          </a:p>
          <a:p>
            <a:endParaRPr lang="en-US" dirty="0"/>
          </a:p>
        </p:txBody>
      </p:sp>
      <p:sp>
        <p:nvSpPr>
          <p:cNvPr id="3" name="Titel 2"/>
          <p:cNvSpPr>
            <a:spLocks noGrp="1"/>
          </p:cNvSpPr>
          <p:nvPr>
            <p:ph type="title"/>
          </p:nvPr>
        </p:nvSpPr>
        <p:spPr/>
        <p:txBody>
          <a:bodyPr/>
          <a:lstStyle/>
          <a:p>
            <a:r>
              <a:rPr lang="en-US" dirty="0"/>
              <a:t>The Exit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181</a:t>
            </a:fld>
            <a:endParaRPr lang="en-US" noProof="0" dirty="0"/>
          </a:p>
        </p:txBody>
      </p:sp>
    </p:spTree>
    <p:extLst>
      <p:ext uri="{BB962C8B-B14F-4D97-AF65-F5344CB8AC3E}">
        <p14:creationId xmlns:p14="http://schemas.microsoft.com/office/powerpoint/2010/main" val="459301450"/>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During the holding period the cash generated will be used to pay down debt.</a:t>
                </a:r>
              </a:p>
              <a:p>
                <a:pPr marL="180000" indent="-180000">
                  <a:spcBef>
                    <a:spcPts val="1000"/>
                  </a:spcBef>
                  <a:buFont typeface="Arial" charset="0"/>
                  <a:buChar char="•"/>
                </a:pPr>
                <a:r>
                  <a:rPr lang="en-US" dirty="0"/>
                  <a:t>The equity portion at the time of the sale of the company will be higher than at the time of the acquisition.</a:t>
                </a:r>
              </a:p>
              <a:p>
                <a:pPr marL="180000" indent="-180000">
                  <a:spcBef>
                    <a:spcPts val="1000"/>
                  </a:spcBef>
                  <a:buFont typeface="Arial" charset="0"/>
                  <a:buChar char="•"/>
                </a:pPr>
                <a:r>
                  <a:rPr lang="en-US" dirty="0"/>
                  <a:t>Now the good old leverage effect comes into play: The more debt you use, the higher the return on equity will be.</a:t>
                </a:r>
              </a:p>
              <a:p>
                <a:pPr marL="180000" indent="-180000">
                  <a:spcBef>
                    <a:spcPts val="1000"/>
                  </a:spcBef>
                  <a:buFont typeface="Arial" charset="0"/>
                  <a:buChar char="•"/>
                </a:pPr>
                <a:r>
                  <a:rPr lang="en-US" dirty="0"/>
                  <a:t>If you buy at $1,000, generate cash of $500 and sell at $1,500 (i.e., no increase in value by growth or operating effects) after 5 years, your IRR in a 100% equity financed deal will be 8.45%:</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𝐼𝑅𝑅</m:t>
                      </m:r>
                      <m:r>
                        <a:rPr lang="de-DE" b="0" i="1" smtClean="0">
                          <a:latin typeface="Cambria Math" charset="0"/>
                        </a:rPr>
                        <m:t>=</m:t>
                      </m:r>
                      <m:rad>
                        <m:radPr>
                          <m:ctrlPr>
                            <a:rPr lang="mr-IN" b="0" i="1" smtClean="0">
                              <a:latin typeface="Cambria Math" panose="02040503050406030204" pitchFamily="18" charset="0"/>
                            </a:rPr>
                          </m:ctrlPr>
                        </m:radPr>
                        <m:deg>
                          <m:r>
                            <m:rPr>
                              <m:brk m:alnAt="7"/>
                            </m:rPr>
                            <a:rPr lang="de-DE" b="0" i="1" smtClean="0">
                              <a:latin typeface="Cambria Math" charset="0"/>
                            </a:rPr>
                            <m:t>5</m:t>
                          </m:r>
                        </m:deg>
                        <m:e>
                          <m:f>
                            <m:fPr>
                              <m:ctrlPr>
                                <a:rPr lang="mr-IN" b="0" i="1" smtClean="0">
                                  <a:latin typeface="Cambria Math" panose="02040503050406030204" pitchFamily="18" charset="0"/>
                                </a:rPr>
                              </m:ctrlPr>
                            </m:fPr>
                            <m:num>
                              <m:r>
                                <a:rPr lang="de-DE" b="0" i="1" smtClean="0">
                                  <a:latin typeface="Cambria Math" charset="0"/>
                                </a:rPr>
                                <m:t>$1,500</m:t>
                              </m:r>
                            </m:num>
                            <m:den>
                              <m:r>
                                <a:rPr lang="de-DE" b="0" i="1" smtClean="0">
                                  <a:latin typeface="Cambria Math" charset="0"/>
                                </a:rPr>
                                <m:t>$1,000</m:t>
                              </m:r>
                            </m:den>
                          </m:f>
                        </m:e>
                      </m:rad>
                      <m:r>
                        <a:rPr lang="de-DE" b="0" i="0" smtClean="0">
                          <a:latin typeface="Cambria Math" charset="0"/>
                        </a:rPr>
                        <m:t> −1=8.45%</m:t>
                      </m:r>
                    </m:oMath>
                  </m:oMathPara>
                </a14:m>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r="-1301"/>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How Leverage Enhances Returns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182</a:t>
            </a:fld>
            <a:endParaRPr lang="en-US" noProof="0" dirty="0"/>
          </a:p>
        </p:txBody>
      </p:sp>
    </p:spTree>
    <p:extLst>
      <p:ext uri="{BB962C8B-B14F-4D97-AF65-F5344CB8AC3E}">
        <p14:creationId xmlns:p14="http://schemas.microsoft.com/office/powerpoint/2010/main" val="1133149473"/>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we now assume that you use 50% debt to finance the acquisition and that the after-tax cost of debt will reduce the cash flow generated in the 5 years by $75 to $425, your remaining debt balance at the end of the holding period will be $75.</a:t>
                </a:r>
              </a:p>
              <a:p>
                <a:pPr marL="180000" indent="-180000">
                  <a:spcBef>
                    <a:spcPts val="1000"/>
                  </a:spcBef>
                  <a:buFont typeface="Arial" charset="0"/>
                  <a:buChar char="•"/>
                </a:pPr>
                <a:r>
                  <a:rPr lang="en-US" dirty="0"/>
                  <a:t>Since the enterprise value of $1,000 does not change according to our assumption, the equity value will amount to $925.</a:t>
                </a:r>
              </a:p>
              <a:p>
                <a:pPr marL="180000" indent="-180000">
                  <a:spcBef>
                    <a:spcPts val="1000"/>
                  </a:spcBef>
                  <a:buFont typeface="Arial" charset="0"/>
                  <a:buChar char="•"/>
                </a:pPr>
                <a:r>
                  <a:rPr lang="en-US" dirty="0"/>
                  <a:t>The IRR on the equity will then amount to 13.09% (the leverage effect; don’t forget that there was also leverage risk):</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i="1">
                          <a:latin typeface="Cambria Math" charset="0"/>
                        </a:rPr>
                        <m:t>𝐼𝑅𝑅</m:t>
                      </m:r>
                      <m:r>
                        <a:rPr lang="de-DE" i="1">
                          <a:latin typeface="Cambria Math" charset="0"/>
                        </a:rPr>
                        <m:t>=</m:t>
                      </m:r>
                      <m:rad>
                        <m:radPr>
                          <m:ctrlPr>
                            <a:rPr lang="mr-IN" i="1">
                              <a:latin typeface="Cambria Math" panose="02040503050406030204" pitchFamily="18" charset="0"/>
                            </a:rPr>
                          </m:ctrlPr>
                        </m:radPr>
                        <m:deg>
                          <m:r>
                            <m:rPr>
                              <m:brk m:alnAt="7"/>
                            </m:rPr>
                            <a:rPr lang="de-DE" i="1">
                              <a:latin typeface="Cambria Math" charset="0"/>
                            </a:rPr>
                            <m:t>5</m:t>
                          </m:r>
                        </m:deg>
                        <m:e>
                          <m:f>
                            <m:fPr>
                              <m:ctrlPr>
                                <a:rPr lang="mr-IN" i="1">
                                  <a:latin typeface="Cambria Math" panose="02040503050406030204" pitchFamily="18" charset="0"/>
                                </a:rPr>
                              </m:ctrlPr>
                            </m:fPr>
                            <m:num>
                              <m:r>
                                <a:rPr lang="de-DE" i="1">
                                  <a:latin typeface="Cambria Math" charset="0"/>
                                </a:rPr>
                                <m:t>$</m:t>
                              </m:r>
                              <m:r>
                                <a:rPr lang="de-DE" b="0" i="1" smtClean="0">
                                  <a:latin typeface="Cambria Math" charset="0"/>
                                </a:rPr>
                                <m:t>925</m:t>
                              </m:r>
                            </m:num>
                            <m:den>
                              <m:r>
                                <a:rPr lang="de-DE" i="1">
                                  <a:latin typeface="Cambria Math" charset="0"/>
                                </a:rPr>
                                <m:t>$</m:t>
                              </m:r>
                              <m:r>
                                <a:rPr lang="de-DE" b="0" i="1" smtClean="0">
                                  <a:latin typeface="Cambria Math" charset="0"/>
                                </a:rPr>
                                <m:t>500</m:t>
                              </m:r>
                            </m:den>
                          </m:f>
                        </m:e>
                      </m:rad>
                      <m:r>
                        <a:rPr lang="de-DE">
                          <a:latin typeface="Cambria Math" charset="0"/>
                        </a:rPr>
                        <m:t> −1=</m:t>
                      </m:r>
                      <m:r>
                        <a:rPr lang="de-DE" b="0" i="0" smtClean="0">
                          <a:latin typeface="Cambria Math" charset="0"/>
                        </a:rPr>
                        <m:t>13.09</m:t>
                      </m:r>
                      <m:r>
                        <a:rPr lang="de-DE">
                          <a:latin typeface="Cambria Math" charset="0"/>
                        </a:rPr>
                        <m:t>%</m:t>
                      </m:r>
                    </m:oMath>
                  </m:oMathPara>
                </a14:m>
                <a:endParaRPr lang="en-US" dirty="0"/>
              </a:p>
              <a:p>
                <a:pPr>
                  <a:spcBef>
                    <a:spcPts val="1000"/>
                  </a:spcBef>
                </a:pPr>
                <a:endParaRPr lang="en-US" dirty="0"/>
              </a:p>
              <a:p>
                <a:pPr>
                  <a:spcBef>
                    <a:spcPts val="1000"/>
                  </a:spcBef>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361"/>
                </a:stretch>
              </a:blipFill>
            </p:spPr>
            <p:txBody>
              <a:bodyPr/>
              <a:lstStyle/>
              <a:p>
                <a:r>
                  <a:rPr lang="de-DE">
                    <a:noFill/>
                  </a:rPr>
                  <a:t> </a:t>
                </a:r>
              </a:p>
            </p:txBody>
          </p:sp>
        </mc:Fallback>
      </mc:AlternateContent>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183</a:t>
            </a:fld>
            <a:endParaRPr lang="en-US" noProof="0" dirty="0"/>
          </a:p>
        </p:txBody>
      </p:sp>
      <p:sp>
        <p:nvSpPr>
          <p:cNvPr id="7" name="Titel 2"/>
          <p:cNvSpPr>
            <a:spLocks noGrp="1"/>
          </p:cNvSpPr>
          <p:nvPr>
            <p:ph type="title"/>
          </p:nvPr>
        </p:nvSpPr>
        <p:spPr/>
        <p:txBody>
          <a:bodyPr/>
          <a:lstStyle/>
          <a:p>
            <a:r>
              <a:rPr lang="en-US" dirty="0"/>
              <a:t>How Leverage Enhances Returns (Continued)</a:t>
            </a:r>
          </a:p>
        </p:txBody>
      </p:sp>
    </p:spTree>
    <p:extLst>
      <p:ext uri="{BB962C8B-B14F-4D97-AF65-F5344CB8AC3E}">
        <p14:creationId xmlns:p14="http://schemas.microsoft.com/office/powerpoint/2010/main" val="762491276"/>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IRR and cash return (equity at the time of the exit/equity invested in the deal) are the KPIs in private equity. </a:t>
            </a:r>
          </a:p>
          <a:p>
            <a:pPr marL="180000" indent="-180000">
              <a:spcBef>
                <a:spcPts val="1000"/>
              </a:spcBef>
              <a:buFont typeface="Arial" charset="0"/>
              <a:buChar char="•"/>
            </a:pPr>
            <a:r>
              <a:rPr lang="en-US" dirty="0"/>
              <a:t>The fund’s management usually receives between 1% and 2% of the fund size as a fixed compensation to cover the fixed costs (salaries, office rent, travel expenses etc.).</a:t>
            </a:r>
          </a:p>
          <a:p>
            <a:pPr marL="180000" indent="-180000">
              <a:spcBef>
                <a:spcPts val="1000"/>
              </a:spcBef>
              <a:buFont typeface="Arial" charset="0"/>
              <a:buChar char="•"/>
            </a:pPr>
            <a:r>
              <a:rPr lang="en-US" dirty="0"/>
              <a:t>The variable compensation (called carried interest) usually is a share of 20% of the investment profit made in a deal exceeding a hurdle rate of 8%.</a:t>
            </a:r>
          </a:p>
          <a:p>
            <a:pPr marL="180000" indent="-180000">
              <a:spcBef>
                <a:spcPts val="1000"/>
              </a:spcBef>
              <a:buFont typeface="Arial" charset="0"/>
              <a:buChar char="•"/>
            </a:pPr>
            <a:r>
              <a:rPr lang="en-US" dirty="0"/>
              <a:t>The investors in the fund first receive their invested capital back, second get 100% of the hurdle rate of normally 8% and then receive 80% of the investment profits exceeding the hurdle rate (20% go to the management of the fund).</a:t>
            </a:r>
          </a:p>
          <a:p>
            <a:endParaRPr lang="de-DE" dirty="0"/>
          </a:p>
        </p:txBody>
      </p:sp>
      <p:sp>
        <p:nvSpPr>
          <p:cNvPr id="3" name="Titel 2"/>
          <p:cNvSpPr>
            <a:spLocks noGrp="1"/>
          </p:cNvSpPr>
          <p:nvPr>
            <p:ph type="title"/>
          </p:nvPr>
        </p:nvSpPr>
        <p:spPr/>
        <p:txBody>
          <a:bodyPr/>
          <a:lstStyle/>
          <a:p>
            <a:r>
              <a:rPr lang="en-US" dirty="0"/>
              <a:t>IRR and Cash Returns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184</a:t>
            </a:fld>
            <a:endParaRPr lang="en-US" noProof="0" dirty="0"/>
          </a:p>
        </p:txBody>
      </p:sp>
    </p:spTree>
    <p:extLst>
      <p:ext uri="{BB962C8B-B14F-4D97-AF65-F5344CB8AC3E}">
        <p14:creationId xmlns:p14="http://schemas.microsoft.com/office/powerpoint/2010/main" val="1148707618"/>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Based on expected returns of the investors, own return expectations as well as the fact that you might loose up to 100% of the equity in a deal, a hurdle rate for the IRR of the invested equity of 20% to 25% (five-year time horizon) has become the market rate. </a:t>
                </a:r>
              </a:p>
              <a:p>
                <a:pPr marL="180000" indent="-180000">
                  <a:spcBef>
                    <a:spcPts val="1000"/>
                  </a:spcBef>
                  <a:buFont typeface="Arial" charset="0"/>
                  <a:buChar char="•"/>
                </a:pPr>
                <a:r>
                  <a:rPr lang="en-US" dirty="0"/>
                  <a:t>This translates into cash returns of 2.49 (for 20% over five years) to 3.05 (for 25% over five years).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ad>
                        <m:radPr>
                          <m:ctrlPr>
                            <a:rPr lang="mr-IN" i="1" smtClean="0">
                              <a:latin typeface="Cambria Math" panose="02040503050406030204" pitchFamily="18" charset="0"/>
                            </a:rPr>
                          </m:ctrlPr>
                        </m:radPr>
                        <m:deg>
                          <m:r>
                            <m:rPr>
                              <m:brk m:alnAt="7"/>
                            </m:rPr>
                            <a:rPr lang="de-DE" b="0" i="1" smtClean="0">
                              <a:latin typeface="Cambria Math" charset="0"/>
                            </a:rPr>
                            <m:t>5</m:t>
                          </m:r>
                        </m:deg>
                        <m:e>
                          <m:f>
                            <m:fPr>
                              <m:ctrlPr>
                                <a:rPr lang="mr-IN" i="1" smtClean="0">
                                  <a:latin typeface="Cambria Math" panose="02040503050406030204" pitchFamily="18" charset="0"/>
                                </a:rPr>
                              </m:ctrlPr>
                            </m:fPr>
                            <m:num>
                              <m:r>
                                <a:rPr lang="de-DE" b="0" i="1" smtClean="0">
                                  <a:latin typeface="Cambria Math" charset="0"/>
                                </a:rPr>
                                <m:t>2.49</m:t>
                              </m:r>
                            </m:num>
                            <m:den>
                              <m:r>
                                <a:rPr lang="de-DE" b="0" i="1" smtClean="0">
                                  <a:latin typeface="Cambria Math" charset="0"/>
                                </a:rPr>
                                <m:t>1</m:t>
                              </m:r>
                            </m:den>
                          </m:f>
                        </m:e>
                      </m:rad>
                      <m:r>
                        <a:rPr lang="de-DE" b="0" i="0" smtClean="0">
                          <a:latin typeface="Cambria Math" charset="0"/>
                        </a:rPr>
                        <m:t>−1=20% </m:t>
                      </m:r>
                      <m:r>
                        <m:rPr>
                          <m:sty m:val="p"/>
                        </m:rPr>
                        <a:rPr lang="de-DE" b="0" i="0" smtClean="0">
                          <a:latin typeface="Cambria Math" charset="0"/>
                        </a:rPr>
                        <m:t>and</m:t>
                      </m:r>
                      <m:r>
                        <a:rPr lang="de-DE" b="0" i="0" smtClean="0">
                          <a:latin typeface="Cambria Math" charset="0"/>
                        </a:rPr>
                        <m:t> </m:t>
                      </m:r>
                      <m:rad>
                        <m:radPr>
                          <m:ctrlPr>
                            <a:rPr lang="mr-IN" i="1">
                              <a:latin typeface="Cambria Math" panose="02040503050406030204" pitchFamily="18" charset="0"/>
                            </a:rPr>
                          </m:ctrlPr>
                        </m:radPr>
                        <m:deg>
                          <m:r>
                            <m:rPr>
                              <m:brk m:alnAt="7"/>
                            </m:rPr>
                            <a:rPr lang="de-DE" i="1">
                              <a:latin typeface="Cambria Math" charset="0"/>
                            </a:rPr>
                            <m:t>5</m:t>
                          </m:r>
                        </m:deg>
                        <m:e>
                          <m:f>
                            <m:fPr>
                              <m:ctrlPr>
                                <a:rPr lang="mr-IN" i="1">
                                  <a:latin typeface="Cambria Math" panose="02040503050406030204" pitchFamily="18" charset="0"/>
                                </a:rPr>
                              </m:ctrlPr>
                            </m:fPr>
                            <m:num>
                              <m:r>
                                <a:rPr lang="de-DE" b="0" i="1" smtClean="0">
                                  <a:latin typeface="Cambria Math" charset="0"/>
                                </a:rPr>
                                <m:t>3.05</m:t>
                              </m:r>
                            </m:num>
                            <m:den>
                              <m:r>
                                <a:rPr lang="de-DE" i="1">
                                  <a:latin typeface="Cambria Math" charset="0"/>
                                </a:rPr>
                                <m:t>1</m:t>
                              </m:r>
                            </m:den>
                          </m:f>
                        </m:e>
                      </m:rad>
                      <m:r>
                        <a:rPr lang="de-DE">
                          <a:latin typeface="Cambria Math" charset="0"/>
                        </a:rPr>
                        <m:t>−1=2</m:t>
                      </m:r>
                      <m:r>
                        <a:rPr lang="de-DE" b="0" i="0" smtClean="0">
                          <a:latin typeface="Cambria Math" charset="0"/>
                        </a:rPr>
                        <m:t>5</m:t>
                      </m:r>
                      <m:r>
                        <a:rPr lang="de-DE">
                          <a:latin typeface="Cambria Math" charset="0"/>
                        </a:rPr>
                        <m:t>%</m:t>
                      </m:r>
                    </m:oMath>
                  </m:oMathPara>
                </a14:m>
                <a:endParaRPr lang="en-US" dirty="0"/>
              </a:p>
              <a:p>
                <a:pPr>
                  <a:spcBef>
                    <a:spcPts val="1000"/>
                  </a:spcBef>
                </a:pPr>
                <a:endParaRPr lang="en-US" dirty="0"/>
              </a:p>
              <a:p>
                <a:pPr marL="180000" indent="-180000">
                  <a:spcBef>
                    <a:spcPts val="1000"/>
                  </a:spcBef>
                  <a:buFont typeface="Arial" charset="0"/>
                  <a:buChar char="•"/>
                </a:pPr>
                <a:r>
                  <a:rPr lang="en-US" dirty="0"/>
                  <a:t>Tripling the equity over five years as a rule of thumb.</a:t>
                </a:r>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292"/>
                </a:stretch>
              </a:blipFill>
            </p:spPr>
            <p:txBody>
              <a:bodyPr/>
              <a:lstStyle/>
              <a:p>
                <a:r>
                  <a:rPr lang="en-US">
                    <a:noFill/>
                  </a:rPr>
                  <a:t> </a:t>
                </a:r>
              </a:p>
            </p:txBody>
          </p:sp>
        </mc:Fallback>
      </mc:AlternateContent>
      <p:sp>
        <p:nvSpPr>
          <p:cNvPr id="3" name="Titel 2"/>
          <p:cNvSpPr>
            <a:spLocks noGrp="1"/>
          </p:cNvSpPr>
          <p:nvPr>
            <p:ph type="title"/>
          </p:nvPr>
        </p:nvSpPr>
        <p:spPr/>
        <p:txBody>
          <a:bodyPr/>
          <a:lstStyle/>
          <a:p>
            <a:r>
              <a:rPr lang="en-US" dirty="0"/>
              <a:t>Bottom Line on IRR and Cash Returns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185</a:t>
            </a:fld>
            <a:endParaRPr lang="en-US" noProof="0" dirty="0"/>
          </a:p>
        </p:txBody>
      </p:sp>
    </p:spTree>
    <p:extLst>
      <p:ext uri="{BB962C8B-B14F-4D97-AF65-F5344CB8AC3E}">
        <p14:creationId xmlns:p14="http://schemas.microsoft.com/office/powerpoint/2010/main" val="2026522518"/>
      </p:ext>
    </p:extLst>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LBO valuation is an iterative process to determine the maximum purchase price from the viewpoint of a private equity investor</a:t>
            </a:r>
          </a:p>
          <a:p>
            <a:pPr marL="522900" lvl="1" indent="-342900" hangingPunct="0">
              <a:buFont typeface="Symbol" charset="2"/>
              <a:buChar char="-"/>
            </a:pPr>
            <a:r>
              <a:rPr lang="en-US" dirty="0"/>
              <a:t>at a given (realistic) forecast of the operating results,</a:t>
            </a:r>
            <a:endParaRPr lang="de-DE" dirty="0"/>
          </a:p>
          <a:p>
            <a:pPr marL="522900" lvl="1" indent="-342900" hangingPunct="0">
              <a:buFont typeface="Symbol" charset="2"/>
              <a:buChar char="-"/>
            </a:pPr>
            <a:r>
              <a:rPr lang="en-US" dirty="0"/>
              <a:t>taking into consideration the actual debt market conditions with the resulting borrowing options and the subsequent restrictions, and</a:t>
            </a:r>
            <a:endParaRPr lang="de-DE" dirty="0"/>
          </a:p>
          <a:p>
            <a:pPr marL="522900" lvl="1" indent="-342900">
              <a:buFont typeface="Symbol" charset="2"/>
              <a:buChar char="-"/>
            </a:pPr>
            <a:r>
              <a:rPr lang="en-US" dirty="0"/>
              <a:t>achieving the minimum internal rate of return of 20% to 25% on the invested equity over a period of five years.</a:t>
            </a:r>
            <a:r>
              <a:rPr lang="de-DE" dirty="0"/>
              <a:t> </a:t>
            </a:r>
            <a:r>
              <a:rPr lang="en-US" dirty="0"/>
              <a:t> </a:t>
            </a:r>
          </a:p>
          <a:p>
            <a:pPr marL="180000" indent="-180000">
              <a:spcBef>
                <a:spcPts val="1000"/>
              </a:spcBef>
              <a:buFont typeface="Arial" charset="0"/>
              <a:buChar char="•"/>
            </a:pPr>
            <a:r>
              <a:rPr lang="en-US" dirty="0"/>
              <a:t>Performing a LBO valuation requires advanced Excel modeling skills, especially when a standard template is not available. In addition, detailed knowledge on current conditions of the corporate debt market are necessary.</a:t>
            </a:r>
          </a:p>
          <a:p>
            <a:endParaRPr lang="de-DE" dirty="0"/>
          </a:p>
        </p:txBody>
      </p:sp>
      <p:sp>
        <p:nvSpPr>
          <p:cNvPr id="3" name="Titel 2"/>
          <p:cNvSpPr>
            <a:spLocks noGrp="1"/>
          </p:cNvSpPr>
          <p:nvPr>
            <p:ph type="title"/>
          </p:nvPr>
        </p:nvSpPr>
        <p:spPr/>
        <p:txBody>
          <a:bodyPr/>
          <a:lstStyle/>
          <a:p>
            <a:r>
              <a:rPr lang="en-US" dirty="0"/>
              <a:t>Now </a:t>
            </a:r>
            <a:r>
              <a:rPr lang="mr-IN" dirty="0"/>
              <a:t>–</a:t>
            </a:r>
            <a:r>
              <a:rPr lang="en-US" dirty="0"/>
              <a:t> What Is LBO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186</a:t>
            </a:fld>
            <a:endParaRPr lang="en-US" noProof="0" dirty="0"/>
          </a:p>
        </p:txBody>
      </p:sp>
    </p:spTree>
    <p:extLst>
      <p:ext uri="{BB962C8B-B14F-4D97-AF65-F5344CB8AC3E}">
        <p14:creationId xmlns:p14="http://schemas.microsoft.com/office/powerpoint/2010/main" val="1117707672"/>
      </p:ext>
    </p:extLst>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 Typical LBO Analysis Output Summary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187</a:t>
            </a:fld>
            <a:endParaRPr lang="en-US" noProof="0" dirty="0"/>
          </a:p>
        </p:txBody>
      </p:sp>
      <p:pic>
        <p:nvPicPr>
          <p:cNvPr id="7" name="Picture 7"/>
          <p:cNvPicPr>
            <a:picLocks noGrp="1" noChangeAspect="1" noChangeArrowheads="1"/>
          </p:cNvPicPr>
          <p:nvPr>
            <p:ph sz="quarter" idx="17"/>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59632" y="1311107"/>
            <a:ext cx="6622644" cy="50555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969696"/>
                </a:solidFill>
                <a:miter lim="800000"/>
                <a:headEnd/>
                <a:tailEnd/>
              </a14:hiddenLine>
            </a:ext>
            <a:ext uri="{AF507438-7753-43E0-B8FC-AC1667EBCBE1}">
              <a14:hiddenEffects xmlns:a14="http://schemas.microsoft.com/office/drawing/2010/main">
                <a:effectLst>
                  <a:outerShdw blurRad="63500" dist="17961" dir="2700000" algn="ctr" rotWithShape="0">
                    <a:srgbClr val="FFFFFF">
                      <a:gamma/>
                      <a:shade val="60000"/>
                      <a:invGamma/>
                      <a:alpha val="74998"/>
                    </a:srgbClr>
                  </a:outerShdw>
                </a:effectLst>
              </a14:hiddenEffects>
            </a:ext>
          </a:extLst>
        </p:spPr>
      </p:pic>
      <p:sp>
        <p:nvSpPr>
          <p:cNvPr id="8" name="Textfeld 7"/>
          <p:cNvSpPr txBox="1"/>
          <p:nvPr/>
        </p:nvSpPr>
        <p:spPr>
          <a:xfrm>
            <a:off x="2915550" y="6567155"/>
            <a:ext cx="3600666" cy="246221"/>
          </a:xfrm>
          <a:prstGeom prst="rect">
            <a:avLst/>
          </a:prstGeom>
          <a:noFill/>
        </p:spPr>
        <p:txBody>
          <a:bodyPr wrap="none" rtlCol="0">
            <a:spAutoFit/>
          </a:bodyPr>
          <a:lstStyle/>
          <a:p>
            <a:r>
              <a:rPr lang="en-US" sz="1000" dirty="0">
                <a:solidFill>
                  <a:schemeClr val="tx2"/>
                </a:solidFill>
              </a:rPr>
              <a:t>Source: Rosenbaum/Pearl, Investment Banking, 2</a:t>
            </a:r>
            <a:r>
              <a:rPr lang="en-US" sz="1000" baseline="30000" dirty="0">
                <a:solidFill>
                  <a:schemeClr val="tx2"/>
                </a:solidFill>
              </a:rPr>
              <a:t>nd</a:t>
            </a:r>
            <a:r>
              <a:rPr lang="en-US" sz="1000" dirty="0">
                <a:solidFill>
                  <a:schemeClr val="tx2"/>
                </a:solidFill>
              </a:rPr>
              <a:t> ed., 237</a:t>
            </a:r>
          </a:p>
        </p:txBody>
      </p:sp>
    </p:spTree>
    <p:extLst>
      <p:ext uri="{BB962C8B-B14F-4D97-AF65-F5344CB8AC3E}">
        <p14:creationId xmlns:p14="http://schemas.microsoft.com/office/powerpoint/2010/main" val="240864625"/>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Start with the operating forecast. Income statements down to EBIT, balance sheets excluding cash, interest-bearing debt and equity, and cash flow statements excluding interest and change in interest-bearing debt.</a:t>
            </a:r>
          </a:p>
          <a:p>
            <a:pPr marL="180000" indent="-180000">
              <a:spcBef>
                <a:spcPts val="1000"/>
              </a:spcBef>
              <a:buFont typeface="Arial" charset="0"/>
              <a:buChar char="•"/>
            </a:pPr>
            <a:r>
              <a:rPr lang="en-US" dirty="0"/>
              <a:t>Different scenarios, e.g., management case, base case, downside case, banking case.</a:t>
            </a:r>
          </a:p>
          <a:p>
            <a:pPr marL="180000" indent="-180000">
              <a:spcBef>
                <a:spcPts val="1000"/>
              </a:spcBef>
              <a:buFont typeface="Arial" charset="0"/>
              <a:buChar char="•"/>
            </a:pPr>
            <a:r>
              <a:rPr lang="en-US" dirty="0"/>
              <a:t>Enter assumptions on the purchase price (will be varied in the later analysis) and the financing structure. Complete and link the blanc spaces in the income statements, balance sheets and cash flow statements.</a:t>
            </a:r>
          </a:p>
          <a:p>
            <a:pPr marL="180000" indent="-180000">
              <a:spcBef>
                <a:spcPts val="1000"/>
              </a:spcBef>
              <a:buFont typeface="Arial" charset="0"/>
              <a:buChar char="•"/>
            </a:pPr>
            <a:r>
              <a:rPr lang="en-US" dirty="0"/>
              <a:t>Make an assumption on the exit price. Typically this is done based on a multiple with exit multiple = entry multiple.</a:t>
            </a:r>
          </a:p>
          <a:p>
            <a:pPr marL="180000" indent="-180000">
              <a:spcBef>
                <a:spcPts val="1000"/>
              </a:spcBef>
              <a:buFont typeface="Arial" charset="0"/>
              <a:buChar char="•"/>
            </a:pPr>
            <a:r>
              <a:rPr lang="en-US" dirty="0"/>
              <a:t>Perform the analysis, i.e., run the model with different iterations to end up with a realistic case.</a:t>
            </a:r>
          </a:p>
          <a:p>
            <a:endParaRPr lang="de-DE" dirty="0"/>
          </a:p>
        </p:txBody>
      </p:sp>
      <p:sp>
        <p:nvSpPr>
          <p:cNvPr id="3" name="Titel 2"/>
          <p:cNvSpPr>
            <a:spLocks noGrp="1"/>
          </p:cNvSpPr>
          <p:nvPr>
            <p:ph type="title"/>
          </p:nvPr>
        </p:nvSpPr>
        <p:spPr/>
        <p:txBody>
          <a:bodyPr/>
          <a:lstStyle/>
          <a:p>
            <a:r>
              <a:rPr lang="en-US" dirty="0"/>
              <a:t>How To Get There?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188</a:t>
            </a:fld>
            <a:endParaRPr lang="en-US" noProof="0" dirty="0"/>
          </a:p>
        </p:txBody>
      </p:sp>
    </p:spTree>
    <p:extLst>
      <p:ext uri="{BB962C8B-B14F-4D97-AF65-F5344CB8AC3E}">
        <p14:creationId xmlns:p14="http://schemas.microsoft.com/office/powerpoint/2010/main" val="1622650073"/>
      </p:ext>
    </p:extLst>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Options embedded in a project are not properly reflected in the NPV, leading to an undervaluation.</a:t>
            </a:r>
          </a:p>
          <a:p>
            <a:pPr marL="180000" indent="-180000">
              <a:spcBef>
                <a:spcPts val="1000"/>
              </a:spcBef>
              <a:buFont typeface="Arial" charset="0"/>
              <a:buChar char="•"/>
            </a:pPr>
            <a:r>
              <a:rPr lang="en-US" dirty="0"/>
              <a:t>Example: A company owns a patent for the fabrication of artificial meat. The net present value of all future free cash flows (t=1, 2, …, n) discounted back to today shall be €150 million, the necessary investment now (i.e., in t=0) shall be €200 million.</a:t>
            </a:r>
          </a:p>
          <a:p>
            <a:pPr marL="180000" indent="-180000">
              <a:spcBef>
                <a:spcPts val="1000"/>
              </a:spcBef>
              <a:buFont typeface="Arial" charset="0"/>
              <a:buChar char="•"/>
            </a:pPr>
            <a:r>
              <a:rPr lang="en-US" dirty="0"/>
              <a:t>The net present value of this project is negative (minus €50 million). We should not do the project (now).</a:t>
            </a:r>
          </a:p>
          <a:p>
            <a:pPr marL="180000" indent="-180000">
              <a:spcBef>
                <a:spcPts val="1000"/>
              </a:spcBef>
              <a:buFont typeface="Arial" charset="0"/>
              <a:buChar char="•"/>
            </a:pPr>
            <a:r>
              <a:rPr lang="en-US" dirty="0"/>
              <a:t>Does the patent have a value? If so, why?</a:t>
            </a:r>
          </a:p>
          <a:p>
            <a:pPr marL="180000" indent="-180000">
              <a:spcBef>
                <a:spcPts val="1000"/>
              </a:spcBef>
              <a:buFont typeface="Arial" charset="0"/>
              <a:buChar char="•"/>
            </a:pPr>
            <a:r>
              <a:rPr lang="en-US" dirty="0"/>
              <a:t>We can wait with the investment, e.g., for a higher demand  for artificial meet. This is a so-called real option, the option to delay.</a:t>
            </a:r>
          </a:p>
          <a:p>
            <a:endParaRPr lang="en-US" dirty="0"/>
          </a:p>
        </p:txBody>
      </p:sp>
      <p:sp>
        <p:nvSpPr>
          <p:cNvPr id="3" name="Titel 2"/>
          <p:cNvSpPr>
            <a:spLocks noGrp="1"/>
          </p:cNvSpPr>
          <p:nvPr>
            <p:ph type="title"/>
          </p:nvPr>
        </p:nvSpPr>
        <p:spPr/>
        <p:txBody>
          <a:bodyPr/>
          <a:lstStyle/>
          <a:p>
            <a:r>
              <a:rPr lang="en-US" dirty="0"/>
              <a:t>Option-Based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189</a:t>
            </a:fld>
            <a:endParaRPr lang="en-US" noProof="0" dirty="0"/>
          </a:p>
        </p:txBody>
      </p:sp>
    </p:spTree>
    <p:extLst>
      <p:ext uri="{BB962C8B-B14F-4D97-AF65-F5344CB8AC3E}">
        <p14:creationId xmlns:p14="http://schemas.microsoft.com/office/powerpoint/2010/main" val="18097447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Valuation Terminology: The Accounting Balance Sheet (Net/Regrouped)</a:t>
            </a:r>
          </a:p>
        </p:txBody>
      </p:sp>
      <p:sp>
        <p:nvSpPr>
          <p:cNvPr id="4" name="Date Placeholder 3"/>
          <p:cNvSpPr>
            <a:spLocks noGrp="1"/>
          </p:cNvSpPr>
          <p:nvPr>
            <p:ph type="dt" sz="half" idx="18"/>
          </p:nvPr>
        </p:nvSpPr>
        <p:spPr/>
        <p:txBody>
          <a:bodyPr/>
          <a:lstStyle/>
          <a:p>
            <a:r>
              <a:rPr lang="en-US" noProof="0"/>
              <a:t>Course Slides</a:t>
            </a:r>
            <a:endParaRPr lang="en-US" noProof="0" dirty="0"/>
          </a:p>
        </p:txBody>
      </p:sp>
      <p:sp>
        <p:nvSpPr>
          <p:cNvPr id="5" name="Footer Placeholder 4"/>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p:cNvSpPr>
            <a:spLocks noGrp="1"/>
          </p:cNvSpPr>
          <p:nvPr>
            <p:ph type="sldNum" sz="quarter" idx="20"/>
          </p:nvPr>
        </p:nvSpPr>
        <p:spPr/>
        <p:txBody>
          <a:bodyPr/>
          <a:lstStyle/>
          <a:p>
            <a:fld id="{D17876D8-BCC1-405D-8AD6-9C645F5D1D0C}" type="slidenum">
              <a:rPr lang="en-US" noProof="0" smtClean="0"/>
              <a:pPr/>
              <a:t>19</a:t>
            </a:fld>
            <a:endParaRPr lang="en-US" noProof="0" dirty="0"/>
          </a:p>
        </p:txBody>
      </p:sp>
      <p:sp>
        <p:nvSpPr>
          <p:cNvPr id="7" name="Rechteck 6"/>
          <p:cNvSpPr/>
          <p:nvPr/>
        </p:nvSpPr>
        <p:spPr>
          <a:xfrm>
            <a:off x="1943776" y="2559282"/>
            <a:ext cx="1798570"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943776" y="3175682"/>
            <a:ext cx="1798570" cy="14725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045075" y="2559282"/>
            <a:ext cx="1798570"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5059430" y="3488712"/>
            <a:ext cx="1798570"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1943776" y="2655904"/>
            <a:ext cx="1647277" cy="276999"/>
          </a:xfrm>
          <a:prstGeom prst="rect">
            <a:avLst/>
          </a:prstGeom>
          <a:noFill/>
        </p:spPr>
        <p:txBody>
          <a:bodyPr wrap="square" rtlCol="0">
            <a:spAutoFit/>
          </a:bodyPr>
          <a:lstStyle/>
          <a:p>
            <a:r>
              <a:rPr lang="de-DE" sz="1200" b="1" dirty="0"/>
              <a:t>Cash</a:t>
            </a:r>
          </a:p>
        </p:txBody>
      </p:sp>
      <p:sp>
        <p:nvSpPr>
          <p:cNvPr id="12" name="Textfeld 11"/>
          <p:cNvSpPr txBox="1"/>
          <p:nvPr/>
        </p:nvSpPr>
        <p:spPr>
          <a:xfrm>
            <a:off x="1943776" y="3671982"/>
            <a:ext cx="1812925" cy="276999"/>
          </a:xfrm>
          <a:prstGeom prst="rect">
            <a:avLst/>
          </a:prstGeom>
          <a:noFill/>
        </p:spPr>
        <p:txBody>
          <a:bodyPr wrap="square" rtlCol="0">
            <a:spAutoFit/>
          </a:bodyPr>
          <a:lstStyle/>
          <a:p>
            <a:r>
              <a:rPr lang="de-DE" sz="1200" b="1" dirty="0"/>
              <a:t>Net Assets</a:t>
            </a:r>
          </a:p>
        </p:txBody>
      </p:sp>
      <p:sp>
        <p:nvSpPr>
          <p:cNvPr id="13" name="Textfeld 12"/>
          <p:cNvSpPr txBox="1"/>
          <p:nvPr/>
        </p:nvSpPr>
        <p:spPr>
          <a:xfrm>
            <a:off x="5045075" y="2714017"/>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p>
        </p:txBody>
      </p:sp>
      <p:sp>
        <p:nvSpPr>
          <p:cNvPr id="14" name="Textfeld 13"/>
          <p:cNvSpPr txBox="1"/>
          <p:nvPr/>
        </p:nvSpPr>
        <p:spPr>
          <a:xfrm>
            <a:off x="5045075" y="3902815"/>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de-DE" sz="1200" b="1" dirty="0"/>
              <a:t>Equity</a:t>
            </a:r>
          </a:p>
        </p:txBody>
      </p:sp>
      <p:sp>
        <p:nvSpPr>
          <p:cNvPr id="15" name="Textfeld 14"/>
          <p:cNvSpPr txBox="1"/>
          <p:nvPr/>
        </p:nvSpPr>
        <p:spPr>
          <a:xfrm>
            <a:off x="4189234" y="3313869"/>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Tree>
    <p:extLst>
      <p:ext uri="{BB962C8B-B14F-4D97-AF65-F5344CB8AC3E}">
        <p14:creationId xmlns:p14="http://schemas.microsoft.com/office/powerpoint/2010/main" val="1251854931"/>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Three standard options embedded in projects are typically discussed:</a:t>
            </a:r>
          </a:p>
          <a:p>
            <a:pPr marL="522900" lvl="1" indent="-342900">
              <a:buFont typeface="Symbol" charset="2"/>
              <a:buChar char="-"/>
            </a:pPr>
            <a:r>
              <a:rPr lang="en-US" dirty="0"/>
              <a:t>option to delay</a:t>
            </a:r>
          </a:p>
          <a:p>
            <a:pPr marL="522900" lvl="1" indent="-342900">
              <a:buFont typeface="Symbol" charset="2"/>
              <a:buChar char="-"/>
            </a:pPr>
            <a:r>
              <a:rPr lang="en-US" dirty="0"/>
              <a:t>option to abandon</a:t>
            </a:r>
          </a:p>
          <a:p>
            <a:pPr marL="522900" lvl="1" indent="-342900">
              <a:buFont typeface="Symbol" charset="2"/>
              <a:buChar char="-"/>
            </a:pPr>
            <a:r>
              <a:rPr lang="en-US" dirty="0"/>
              <a:t>option to expand.</a:t>
            </a:r>
          </a:p>
          <a:p>
            <a:pPr marL="180000" indent="-180000">
              <a:spcBef>
                <a:spcPts val="1000"/>
              </a:spcBef>
              <a:buFont typeface="Arial" charset="0"/>
              <a:buChar char="•"/>
            </a:pPr>
            <a:r>
              <a:rPr lang="en-US" dirty="0"/>
              <a:t>How to determine the value of these options? In option-based valuations, the toolset developed for the valuation of financial options, i.e., call and put options on traded stocks, is applied to the valuation of the real options.</a:t>
            </a:r>
          </a:p>
          <a:p>
            <a:pPr marL="180000" indent="-180000">
              <a:spcBef>
                <a:spcPts val="1000"/>
              </a:spcBef>
              <a:buFont typeface="Arial" charset="0"/>
              <a:buChar char="•"/>
            </a:pPr>
            <a:r>
              <a:rPr lang="en-US" dirty="0"/>
              <a:t>A financial option constitutes the right (not the obligation) to either buy (call option) or sell (put option) a pre-agreed number of shares at a pre-agreed price during a pre-agreed period.</a:t>
            </a:r>
          </a:p>
          <a:p>
            <a:pPr marL="180000" indent="-180000">
              <a:spcBef>
                <a:spcPts val="1000"/>
              </a:spcBef>
              <a:buFont typeface="Arial" charset="0"/>
              <a:buChar char="•"/>
            </a:pPr>
            <a:endParaRPr lang="en-US" dirty="0"/>
          </a:p>
          <a:p>
            <a:endParaRPr lang="en-US" dirty="0"/>
          </a:p>
        </p:txBody>
      </p:sp>
      <p:sp>
        <p:nvSpPr>
          <p:cNvPr id="3" name="Titel 2"/>
          <p:cNvSpPr>
            <a:spLocks noGrp="1"/>
          </p:cNvSpPr>
          <p:nvPr>
            <p:ph type="title"/>
          </p:nvPr>
        </p:nvSpPr>
        <p:spPr/>
        <p:txBody>
          <a:bodyPr/>
          <a:lstStyle/>
          <a:p>
            <a:r>
              <a:rPr lang="en-US" dirty="0"/>
              <a:t>Options in Projects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190</a:t>
            </a:fld>
            <a:endParaRPr lang="en-US" noProof="0" dirty="0"/>
          </a:p>
        </p:txBody>
      </p:sp>
    </p:spTree>
    <p:extLst>
      <p:ext uri="{BB962C8B-B14F-4D97-AF65-F5344CB8AC3E}">
        <p14:creationId xmlns:p14="http://schemas.microsoft.com/office/powerpoint/2010/main" val="837255486"/>
      </p:ext>
    </p:extLst>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 value for a financial option can be calculated based on</a:t>
            </a:r>
            <a:endParaRPr lang="de-DE" dirty="0"/>
          </a:p>
          <a:p>
            <a:pPr marL="522900" lvl="1" indent="-342900">
              <a:buFont typeface="Symbol" charset="2"/>
              <a:buChar char="-"/>
            </a:pPr>
            <a:r>
              <a:rPr lang="en-US" dirty="0"/>
              <a:t>current market price of the stock,</a:t>
            </a:r>
            <a:endParaRPr lang="de-DE" dirty="0"/>
          </a:p>
          <a:p>
            <a:pPr marL="522900" lvl="1" indent="-342900">
              <a:buFont typeface="Symbol" charset="2"/>
              <a:buChar char="-"/>
            </a:pPr>
            <a:r>
              <a:rPr lang="en-US" dirty="0"/>
              <a:t>volatility of the stock’s returns,</a:t>
            </a:r>
            <a:endParaRPr lang="de-DE" dirty="0"/>
          </a:p>
          <a:p>
            <a:pPr marL="522900" lvl="1" indent="-342900">
              <a:buFont typeface="Symbol" charset="2"/>
              <a:buChar char="-"/>
            </a:pPr>
            <a:r>
              <a:rPr lang="en-US" dirty="0"/>
              <a:t>expected dividends on the stock,</a:t>
            </a:r>
            <a:endParaRPr lang="de-DE" dirty="0"/>
          </a:p>
          <a:p>
            <a:pPr marL="522900" lvl="1" indent="-342900">
              <a:buFont typeface="Symbol" charset="2"/>
              <a:buChar char="-"/>
            </a:pPr>
            <a:r>
              <a:rPr lang="en-US" dirty="0"/>
              <a:t>strike price, i.e., the price at which the option can be exercised,</a:t>
            </a:r>
            <a:endParaRPr lang="de-DE" dirty="0"/>
          </a:p>
          <a:p>
            <a:pPr marL="522900" lvl="1" indent="-342900">
              <a:buFont typeface="Symbol" charset="2"/>
              <a:buChar char="-"/>
            </a:pPr>
            <a:r>
              <a:rPr lang="en-US" dirty="0"/>
              <a:t>life of the option, and</a:t>
            </a:r>
            <a:endParaRPr lang="de-DE" dirty="0"/>
          </a:p>
          <a:p>
            <a:pPr marL="522900" lvl="1" indent="-342900">
              <a:buFont typeface="Symbol" charset="2"/>
              <a:buChar char="-"/>
            </a:pPr>
            <a:r>
              <a:rPr lang="en-US" dirty="0"/>
              <a:t>risk-free rate.</a:t>
            </a:r>
          </a:p>
          <a:p>
            <a:pPr marL="180000" indent="-180000">
              <a:spcBef>
                <a:spcPts val="1000"/>
              </a:spcBef>
              <a:buFont typeface="Arial" charset="0"/>
              <a:buChar char="•"/>
            </a:pPr>
            <a:r>
              <a:rPr lang="en-US" dirty="0"/>
              <a:t>The standard models determine the value of the financial option by creating a so-called “replicating portfolio” consisting of the stock and the risk-free asset that has the same properties as the option, i.e., the same cash flows. The value of this portfolio is equal to the value of the option.</a:t>
            </a:r>
            <a:endParaRPr lang="de-DE" dirty="0"/>
          </a:p>
        </p:txBody>
      </p:sp>
      <p:sp>
        <p:nvSpPr>
          <p:cNvPr id="3" name="Titel 2"/>
          <p:cNvSpPr>
            <a:spLocks noGrp="1"/>
          </p:cNvSpPr>
          <p:nvPr>
            <p:ph type="title"/>
          </p:nvPr>
        </p:nvSpPr>
        <p:spPr/>
        <p:txBody>
          <a:bodyPr/>
          <a:lstStyle/>
          <a:p>
            <a:r>
              <a:rPr lang="en-US" dirty="0"/>
              <a:t>Valuing Financial Options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191</a:t>
            </a:fld>
            <a:endParaRPr lang="en-US" noProof="0" dirty="0"/>
          </a:p>
        </p:txBody>
      </p:sp>
    </p:spTree>
    <p:extLst>
      <p:ext uri="{BB962C8B-B14F-4D97-AF65-F5344CB8AC3E}">
        <p14:creationId xmlns:p14="http://schemas.microsoft.com/office/powerpoint/2010/main" val="1715418865"/>
      </p:ext>
    </p:extLst>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Coming back to our example: What does the patent constitute? Exclusive access to artificial meat? Is this comparable to a financial option that gives us exclusive access to the underlying asset?</a:t>
            </a:r>
          </a:p>
          <a:p>
            <a:pPr marL="180000" indent="-180000">
              <a:spcBef>
                <a:spcPts val="1000"/>
              </a:spcBef>
              <a:buFont typeface="Arial" charset="0"/>
              <a:buChar char="•"/>
            </a:pPr>
            <a:r>
              <a:rPr lang="en-US" dirty="0"/>
              <a:t>Stocks are traded on stock exchanges; artificial meat is not. A replication of the option by the underlying asset and borrowing or lending at the risk-free rate assumes that the underlying asset is traded. </a:t>
            </a:r>
          </a:p>
          <a:p>
            <a:pPr marL="180000" indent="-180000">
              <a:spcBef>
                <a:spcPts val="1000"/>
              </a:spcBef>
              <a:buFont typeface="Arial" charset="0"/>
              <a:buChar char="•"/>
            </a:pPr>
            <a:r>
              <a:rPr lang="en-US" dirty="0"/>
              <a:t>This is the weak point in real options valuation.</a:t>
            </a:r>
          </a:p>
          <a:p>
            <a:pPr marL="180000" indent="-180000">
              <a:spcBef>
                <a:spcPts val="1000"/>
              </a:spcBef>
              <a:buFont typeface="Arial" charset="0"/>
              <a:buChar char="•"/>
            </a:pPr>
            <a:r>
              <a:rPr lang="en-US" dirty="0"/>
              <a:t>Since the acquisition of a company is also an investment, there are attempts to apply the real option valuation approaches also to corporate valuation. Especially during the dotcom boom they were used to justify supposedly “strategic” prices.</a:t>
            </a:r>
          </a:p>
          <a:p>
            <a:endParaRPr lang="en-US" dirty="0"/>
          </a:p>
        </p:txBody>
      </p:sp>
      <p:sp>
        <p:nvSpPr>
          <p:cNvPr id="3" name="Titel 2"/>
          <p:cNvSpPr>
            <a:spLocks noGrp="1"/>
          </p:cNvSpPr>
          <p:nvPr>
            <p:ph type="title"/>
          </p:nvPr>
        </p:nvSpPr>
        <p:spPr/>
        <p:txBody>
          <a:bodyPr/>
          <a:lstStyle/>
          <a:p>
            <a:r>
              <a:rPr lang="en-US" dirty="0"/>
              <a:t>The Crucial Question: Can We Apply the Toolset Developed for Financial Options to Real Options?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192</a:t>
            </a:fld>
            <a:endParaRPr lang="en-US" noProof="0" dirty="0"/>
          </a:p>
        </p:txBody>
      </p:sp>
    </p:spTree>
    <p:extLst>
      <p:ext uri="{BB962C8B-B14F-4D97-AF65-F5344CB8AC3E}">
        <p14:creationId xmlns:p14="http://schemas.microsoft.com/office/powerpoint/2010/main" val="30982283"/>
      </p:ext>
    </p:extLst>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Does the acquisition (or the sale) of the company being valued entail an option with the typical asymmetrical pay-off structure at all?</a:t>
            </a:r>
            <a:endParaRPr lang="de-DE" dirty="0"/>
          </a:p>
          <a:p>
            <a:pPr marL="180000" lvl="0" indent="-180000">
              <a:spcBef>
                <a:spcPts val="1000"/>
              </a:spcBef>
              <a:buFont typeface="Arial" charset="0"/>
              <a:buChar char="•"/>
            </a:pPr>
            <a:r>
              <a:rPr lang="en-US" dirty="0"/>
              <a:t>What exactly constitutes the option? What is the underlying asset (a commodity, a drug, a technology)?</a:t>
            </a:r>
            <a:endParaRPr lang="de-DE" dirty="0"/>
          </a:p>
          <a:p>
            <a:pPr marL="180000" lvl="0" indent="-180000">
              <a:spcBef>
                <a:spcPts val="1000"/>
              </a:spcBef>
              <a:buFont typeface="Arial" charset="0"/>
              <a:buChar char="•"/>
            </a:pPr>
            <a:r>
              <a:rPr lang="en-US" dirty="0"/>
              <a:t>Does the option have a term?</a:t>
            </a:r>
            <a:endParaRPr lang="de-DE" dirty="0"/>
          </a:p>
          <a:p>
            <a:pPr marL="180000" lvl="0" indent="-180000">
              <a:spcBef>
                <a:spcPts val="1000"/>
              </a:spcBef>
              <a:buFont typeface="Arial" charset="0"/>
              <a:buChar char="•"/>
            </a:pPr>
            <a:r>
              <a:rPr lang="en-US" dirty="0"/>
              <a:t>Does the option guarantee exclusive access to the underlying asset?</a:t>
            </a:r>
            <a:endParaRPr lang="de-DE" dirty="0"/>
          </a:p>
          <a:p>
            <a:pPr marL="180000" lvl="0" indent="-180000">
              <a:spcBef>
                <a:spcPts val="1000"/>
              </a:spcBef>
              <a:buFont typeface="Arial" charset="0"/>
              <a:buChar char="•"/>
            </a:pPr>
            <a:r>
              <a:rPr lang="en-US" dirty="0"/>
              <a:t>Is the underlying asset traded at an exchange?</a:t>
            </a:r>
          </a:p>
          <a:p>
            <a:pPr marL="180000" lvl="0" indent="-180000">
              <a:spcBef>
                <a:spcPts val="1000"/>
              </a:spcBef>
              <a:buFont typeface="Arial" charset="0"/>
              <a:buChar char="•"/>
            </a:pPr>
            <a:r>
              <a:rPr lang="en-US" dirty="0"/>
              <a:t>If these conditions are met, it does make sense to consider option-based valuation methods. I would guess that in 99 out of 100 occasions this will not be the case. If there is practical relevance at all, then for companies with exclusive access to unutilized resources like oil, gas or precious metals. </a:t>
            </a:r>
            <a:endParaRPr lang="de-DE" dirty="0"/>
          </a:p>
          <a:p>
            <a:endParaRPr lang="en-US" dirty="0"/>
          </a:p>
        </p:txBody>
      </p:sp>
      <p:sp>
        <p:nvSpPr>
          <p:cNvPr id="3" name="Titel 2"/>
          <p:cNvSpPr>
            <a:spLocks noGrp="1"/>
          </p:cNvSpPr>
          <p:nvPr>
            <p:ph type="title"/>
          </p:nvPr>
        </p:nvSpPr>
        <p:spPr/>
        <p:txBody>
          <a:bodyPr/>
          <a:lstStyle/>
          <a:p>
            <a:r>
              <a:rPr lang="en-US" dirty="0"/>
              <a:t>Questions To Analyze Before Applying Option-Based Valuation Approaches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193</a:t>
            </a:fld>
            <a:endParaRPr lang="en-US" noProof="0" dirty="0"/>
          </a:p>
        </p:txBody>
      </p:sp>
    </p:spTree>
    <p:extLst>
      <p:ext uri="{BB962C8B-B14F-4D97-AF65-F5344CB8AC3E}">
        <p14:creationId xmlns:p14="http://schemas.microsoft.com/office/powerpoint/2010/main" val="1719068323"/>
      </p:ext>
    </p:extLst>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In asset-based valuations, the value of the firm is not determined as an overall value based on future free cash flows or by applying multiples.</a:t>
            </a:r>
          </a:p>
          <a:p>
            <a:pPr marL="180000" lvl="0" indent="-180000">
              <a:spcBef>
                <a:spcPts val="1000"/>
              </a:spcBef>
              <a:buFont typeface="Arial" charset="0"/>
              <a:buChar char="•"/>
            </a:pPr>
            <a:r>
              <a:rPr lang="en-US" dirty="0"/>
              <a:t>Instead, each asset the company owns is valued individually. Deducting all liabilities gives us the equity value of the company.</a:t>
            </a:r>
          </a:p>
          <a:p>
            <a:pPr marL="180000" indent="-180000">
              <a:spcBef>
                <a:spcPts val="1000"/>
              </a:spcBef>
              <a:buFont typeface="Arial" charset="0"/>
              <a:buChar char="•"/>
            </a:pPr>
            <a:r>
              <a:rPr lang="en-US" dirty="0"/>
              <a:t>There are different variants of asset-based valuations:</a:t>
            </a:r>
            <a:endParaRPr lang="de-DE" dirty="0"/>
          </a:p>
          <a:p>
            <a:pPr marL="522900" lvl="1" indent="-342900">
              <a:buFont typeface="Symbol" charset="2"/>
              <a:buChar char="-"/>
            </a:pPr>
            <a:r>
              <a:rPr lang="en-US" dirty="0"/>
              <a:t>Book value, where appropriate with adjustments</a:t>
            </a:r>
            <a:endParaRPr lang="de-DE" dirty="0"/>
          </a:p>
          <a:p>
            <a:pPr marL="522900" lvl="1" indent="-342900">
              <a:buFont typeface="Symbol" charset="2"/>
              <a:buChar char="-"/>
            </a:pPr>
            <a:r>
              <a:rPr lang="en-US" dirty="0"/>
              <a:t>Liquidation value</a:t>
            </a:r>
            <a:endParaRPr lang="de-DE" dirty="0"/>
          </a:p>
          <a:p>
            <a:pPr marL="522900" lvl="1" indent="-342900">
              <a:buFont typeface="Symbol" charset="2"/>
              <a:buChar char="-"/>
            </a:pPr>
            <a:r>
              <a:rPr lang="en-US" dirty="0"/>
              <a:t>Replacement value.</a:t>
            </a:r>
          </a:p>
          <a:p>
            <a:pPr lvl="1">
              <a:buFont typeface="Arial" charset="0"/>
              <a:buChar char="•"/>
            </a:pPr>
            <a:r>
              <a:rPr lang="en-US" dirty="0"/>
              <a:t>Book values play a role in external accounting and can be found in regulations on the compensation of departing partners or shareholders.</a:t>
            </a:r>
            <a:endParaRPr lang="de-DE" dirty="0"/>
          </a:p>
          <a:p>
            <a:pPr marL="180000" lvl="0" indent="-180000">
              <a:spcBef>
                <a:spcPts val="1000"/>
              </a:spcBef>
              <a:buFont typeface="Arial" charset="0"/>
              <a:buChar char="•"/>
            </a:pPr>
            <a:endParaRPr lang="en-US" dirty="0"/>
          </a:p>
          <a:p>
            <a:endParaRPr lang="en-US" dirty="0"/>
          </a:p>
        </p:txBody>
      </p:sp>
      <p:sp>
        <p:nvSpPr>
          <p:cNvPr id="3" name="Titel 2"/>
          <p:cNvSpPr>
            <a:spLocks noGrp="1"/>
          </p:cNvSpPr>
          <p:nvPr>
            <p:ph type="title"/>
          </p:nvPr>
        </p:nvSpPr>
        <p:spPr/>
        <p:txBody>
          <a:bodyPr/>
          <a:lstStyle/>
          <a:p>
            <a:r>
              <a:rPr lang="en-US" dirty="0"/>
              <a:t>Asset-Based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194</a:t>
            </a:fld>
            <a:endParaRPr lang="en-US" noProof="0" dirty="0"/>
          </a:p>
        </p:txBody>
      </p:sp>
    </p:spTree>
    <p:extLst>
      <p:ext uri="{BB962C8B-B14F-4D97-AF65-F5344CB8AC3E}">
        <p14:creationId xmlns:p14="http://schemas.microsoft.com/office/powerpoint/2010/main" val="356505125"/>
      </p:ext>
    </p:extLst>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When using liquidation values, please consider that not all assets and all liabilities may be on the company’s balance sheet. Brand names may not be accounted for as assets. And redundancy payments arising from liquidation decisions may also not be accounted for as liabilities. In most cases, the pre-liquidation balance sheets must be adjusted.</a:t>
            </a:r>
          </a:p>
          <a:p>
            <a:pPr marL="180000" lvl="0" indent="-180000">
              <a:spcBef>
                <a:spcPts val="1000"/>
              </a:spcBef>
              <a:buFont typeface="Arial" charset="0"/>
              <a:buChar char="•"/>
            </a:pPr>
            <a:r>
              <a:rPr lang="en-US" dirty="0"/>
              <a:t>When confronted with replacement values, ask yourself whether you would really replace all the assets. Especially when analyzing a loss-making company. I’m sure you won’t replace all assets that generate the losses in their current configuration.</a:t>
            </a:r>
          </a:p>
          <a:p>
            <a:endParaRPr lang="en-US" dirty="0"/>
          </a:p>
        </p:txBody>
      </p:sp>
      <p:sp>
        <p:nvSpPr>
          <p:cNvPr id="3" name="Titel 2"/>
          <p:cNvSpPr>
            <a:spLocks noGrp="1"/>
          </p:cNvSpPr>
          <p:nvPr>
            <p:ph type="title"/>
          </p:nvPr>
        </p:nvSpPr>
        <p:spPr/>
        <p:txBody>
          <a:bodyPr/>
          <a:lstStyle/>
          <a:p>
            <a:r>
              <a:rPr lang="en-US" dirty="0"/>
              <a:t>Liquidation Values and Replacement Values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195</a:t>
            </a:fld>
            <a:endParaRPr lang="en-US" noProof="0" dirty="0"/>
          </a:p>
        </p:txBody>
      </p:sp>
    </p:spTree>
    <p:extLst>
      <p:ext uri="{BB962C8B-B14F-4D97-AF65-F5344CB8AC3E}">
        <p14:creationId xmlns:p14="http://schemas.microsoft.com/office/powerpoint/2010/main" val="147796833"/>
      </p:ext>
    </p:extLst>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The APV approach is a variant of the enterprise DCF valuation method.</a:t>
            </a:r>
          </a:p>
          <a:p>
            <a:pPr marL="180000" lvl="0" indent="-180000">
              <a:spcBef>
                <a:spcPts val="1000"/>
              </a:spcBef>
              <a:buFont typeface="Arial" charset="0"/>
              <a:buChar char="•"/>
            </a:pPr>
            <a:r>
              <a:rPr lang="en-US" dirty="0"/>
              <a:t>The calculation of the enterprise value is broken down in two steps:</a:t>
            </a:r>
          </a:p>
          <a:p>
            <a:pPr marL="522900" lvl="1" indent="-342900">
              <a:buFont typeface="Symbol" charset="2"/>
              <a:buChar char="-"/>
            </a:pPr>
            <a:r>
              <a:rPr lang="en-US" dirty="0"/>
              <a:t>In a first step, the enterprise value is determined under the assumption that the company being valued is entirely debt-free. You look at the company’s operations only and disregard any effects on value resulting from financing.</a:t>
            </a:r>
          </a:p>
          <a:p>
            <a:pPr marL="522900" lvl="1" indent="-342900">
              <a:buFont typeface="Symbol" charset="2"/>
              <a:buChar char="-"/>
            </a:pPr>
            <a:r>
              <a:rPr lang="en-US" dirty="0"/>
              <a:t>In a second step, the value resulting from leverage, i.e., using debt in addition to equity to fund the company’s operations, is computed. This part should comprise:</a:t>
            </a:r>
          </a:p>
          <a:p>
            <a:pPr marL="738900" lvl="2" indent="-342900">
              <a:buFont typeface="Courier New" charset="0"/>
              <a:buChar char="o"/>
            </a:pPr>
            <a:r>
              <a:rPr lang="en-US" dirty="0"/>
              <a:t>Tax shield</a:t>
            </a:r>
          </a:p>
          <a:p>
            <a:pPr marL="738900" lvl="2" indent="-342900">
              <a:buFont typeface="Courier New" charset="0"/>
              <a:buChar char="o"/>
            </a:pPr>
            <a:r>
              <a:rPr lang="en-US" dirty="0"/>
              <a:t>Bankruptcy costs</a:t>
            </a:r>
          </a:p>
          <a:p>
            <a:pPr marL="738900" lvl="2" indent="-342900">
              <a:buFont typeface="Courier New" charset="0"/>
              <a:buChar char="o"/>
            </a:pPr>
            <a:r>
              <a:rPr lang="en-US" dirty="0"/>
              <a:t>Other effects.</a:t>
            </a:r>
          </a:p>
          <a:p>
            <a:endParaRPr lang="de-DE" dirty="0"/>
          </a:p>
        </p:txBody>
      </p:sp>
      <p:sp>
        <p:nvSpPr>
          <p:cNvPr id="3" name="Titel 2"/>
          <p:cNvSpPr>
            <a:spLocks noGrp="1"/>
          </p:cNvSpPr>
          <p:nvPr>
            <p:ph type="title"/>
          </p:nvPr>
        </p:nvSpPr>
        <p:spPr/>
        <p:txBody>
          <a:bodyPr/>
          <a:lstStyle/>
          <a:p>
            <a:r>
              <a:rPr lang="en-US" dirty="0"/>
              <a:t>APV (Adjusted Present Value)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196</a:t>
            </a:fld>
            <a:endParaRPr lang="en-US" noProof="0" dirty="0"/>
          </a:p>
        </p:txBody>
      </p:sp>
    </p:spTree>
    <p:extLst>
      <p:ext uri="{BB962C8B-B14F-4D97-AF65-F5344CB8AC3E}">
        <p14:creationId xmlns:p14="http://schemas.microsoft.com/office/powerpoint/2010/main" val="1310505967"/>
      </p:ext>
    </p:extLst>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If we value a company in “steady state” (cash flows grow at a constant rate in perpetuity), the enterprise value can be derived as follows:</a:t>
                </a:r>
              </a:p>
              <a:p>
                <a:pPr marL="180000" lvl="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𝐸𝑛𝑡𝑒𝑟𝑝𝑟𝑖𝑠𝑒</m:t>
                      </m:r>
                      <m:r>
                        <a:rPr lang="en-US" i="1">
                          <a:latin typeface="Cambria Math" charset="0"/>
                        </a:rPr>
                        <m:t> </m:t>
                      </m:r>
                      <m:sSub>
                        <m:sSubPr>
                          <m:ctrlPr>
                            <a:rPr lang="de-DE" i="1">
                              <a:latin typeface="Cambria Math" panose="02040503050406030204" pitchFamily="18" charset="0"/>
                            </a:rPr>
                          </m:ctrlPr>
                        </m:sSubPr>
                        <m:e>
                          <m:r>
                            <a:rPr lang="en-US" i="1">
                              <a:latin typeface="Cambria Math" charset="0"/>
                            </a:rPr>
                            <m:t>𝑉𝑎𝑙𝑢𝑒</m:t>
                          </m:r>
                        </m:e>
                        <m:sub>
                          <m:r>
                            <a:rPr lang="en-US" i="1">
                              <a:latin typeface="Cambria Math" charset="0"/>
                            </a:rPr>
                            <m:t>𝑢</m:t>
                          </m:r>
                        </m:sub>
                      </m:sSub>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𝐹𝑟𝑒𝑒</m:t>
                              </m:r>
                              <m:r>
                                <a:rPr lang="en-US" i="1">
                                  <a:latin typeface="Cambria Math" charset="0"/>
                                </a:rPr>
                                <m:t> </m:t>
                              </m:r>
                              <m:r>
                                <a:rPr lang="en-US" i="1">
                                  <a:latin typeface="Cambria Math" charset="0"/>
                                </a:rPr>
                                <m:t>𝐶𝑎𝑠h</m:t>
                              </m:r>
                              <m:r>
                                <a:rPr lang="en-US" i="1">
                                  <a:latin typeface="Cambria Math" charset="0"/>
                                </a:rPr>
                                <m:t> </m:t>
                              </m:r>
                              <m:r>
                                <a:rPr lang="en-US" i="1">
                                  <a:latin typeface="Cambria Math" charset="0"/>
                                </a:rPr>
                                <m:t>𝐹𝑙𝑜𝑤</m:t>
                              </m:r>
                            </m:e>
                            <m:sub>
                              <m:r>
                                <a:rPr lang="en-US" i="1">
                                  <a:latin typeface="Cambria Math" charset="0"/>
                                </a:rPr>
                                <m:t>1</m:t>
                              </m:r>
                            </m:sub>
                          </m:sSub>
                        </m:num>
                        <m:den>
                          <m:sSub>
                            <m:sSubPr>
                              <m:ctrlPr>
                                <a:rPr lang="de-DE" i="1">
                                  <a:latin typeface="Cambria Math" panose="02040503050406030204" pitchFamily="18" charset="0"/>
                                </a:rPr>
                              </m:ctrlPr>
                            </m:sSubPr>
                            <m:e>
                              <m:r>
                                <a:rPr lang="en-US" i="1">
                                  <a:latin typeface="Cambria Math" charset="0"/>
                                </a:rPr>
                                <m:t>𝐶𝐶</m:t>
                              </m:r>
                            </m:e>
                            <m:sub>
                              <m:r>
                                <a:rPr lang="en-US" i="1">
                                  <a:latin typeface="Cambria Math" charset="0"/>
                                </a:rPr>
                                <m:t>𝑢</m:t>
                              </m:r>
                            </m:sub>
                          </m:sSub>
                          <m:r>
                            <a:rPr lang="en-US" i="1">
                              <a:latin typeface="Cambria Math" charset="0"/>
                            </a:rPr>
                            <m:t>−</m:t>
                          </m:r>
                          <m:r>
                            <a:rPr lang="en-US" i="1">
                              <a:latin typeface="Cambria Math" charset="0"/>
                            </a:rPr>
                            <m:t>𝑔</m:t>
                          </m:r>
                        </m:den>
                      </m:f>
                    </m:oMath>
                    <m:oMath xmlns:m="http://schemas.openxmlformats.org/officeDocument/2006/math">
                      <m:r>
                        <a:rPr lang="de-DE" i="1">
                          <a:latin typeface="Cambria Math" charset="0"/>
                        </a:rPr>
                        <m:t>𝑤𝑖𝑡</m:t>
                      </m:r>
                      <m:r>
                        <a:rPr lang="en-US" i="1">
                          <a:latin typeface="Cambria Math" charset="0"/>
                        </a:rPr>
                        <m:t>h</m:t>
                      </m:r>
                    </m:oMath>
                    <m:oMath xmlns:m="http://schemas.openxmlformats.org/officeDocument/2006/math">
                      <m:sSub>
                        <m:sSubPr>
                          <m:ctrlPr>
                            <a:rPr lang="de-DE" i="1">
                              <a:latin typeface="Cambria Math" panose="02040503050406030204" pitchFamily="18" charset="0"/>
                            </a:rPr>
                          </m:ctrlPr>
                        </m:sSubPr>
                        <m:e>
                          <m:r>
                            <a:rPr lang="de-DE" i="1">
                              <a:latin typeface="Cambria Math" charset="0"/>
                            </a:rPr>
                            <m:t>𝐸𝑛𝑡𝑒𝑟𝑝𝑟𝑖𝑠𝑒</m:t>
                          </m:r>
                          <m:r>
                            <a:rPr lang="de-DE" i="1">
                              <a:latin typeface="Cambria Math" charset="0"/>
                            </a:rPr>
                            <m:t> </m:t>
                          </m:r>
                          <m:r>
                            <a:rPr lang="de-DE" i="1">
                              <a:latin typeface="Cambria Math" charset="0"/>
                            </a:rPr>
                            <m:t>𝑉𝑎𝑙𝑢𝑒</m:t>
                          </m:r>
                        </m:e>
                        <m:sub>
                          <m:r>
                            <a:rPr lang="de-DE" i="1">
                              <a:latin typeface="Cambria Math" charset="0"/>
                            </a:rPr>
                            <m:t>𝑢</m:t>
                          </m:r>
                        </m:sub>
                      </m:sSub>
                      <m:r>
                        <a:rPr lang="en-US" i="1">
                          <a:latin typeface="Cambria Math" charset="0"/>
                        </a:rPr>
                        <m:t>=</m:t>
                      </m:r>
                      <m:r>
                        <a:rPr lang="de-DE" i="1">
                          <a:latin typeface="Cambria Math" charset="0"/>
                        </a:rPr>
                        <m:t>𝐸𝑛𝑡𝑒𝑟𝑝𝑟𝑖𝑠𝑒</m:t>
                      </m:r>
                      <m:r>
                        <a:rPr lang="de-DE" i="1">
                          <a:latin typeface="Cambria Math" charset="0"/>
                        </a:rPr>
                        <m:t> </m:t>
                      </m:r>
                      <m:r>
                        <a:rPr lang="de-DE" i="1">
                          <a:latin typeface="Cambria Math" charset="0"/>
                        </a:rPr>
                        <m:t>𝑉𝑎𝑙𝑢𝑒</m:t>
                      </m:r>
                      <m:r>
                        <a:rPr lang="de-DE" i="1">
                          <a:latin typeface="Cambria Math" charset="0"/>
                        </a:rPr>
                        <m:t> </m:t>
                      </m:r>
                      <m:d>
                        <m:dPr>
                          <m:ctrlPr>
                            <a:rPr lang="de-DE" i="1">
                              <a:latin typeface="Cambria Math" panose="02040503050406030204" pitchFamily="18" charset="0"/>
                            </a:rPr>
                          </m:ctrlPr>
                        </m:dPr>
                        <m:e>
                          <m:r>
                            <a:rPr lang="de-DE" i="1">
                              <a:latin typeface="Cambria Math" charset="0"/>
                            </a:rPr>
                            <m:t>𝑢𝑛𝑙𝑒𝑣𝑒𝑟𝑒𝑑</m:t>
                          </m:r>
                          <m:r>
                            <a:rPr lang="de-DE" i="1">
                              <a:latin typeface="Cambria Math" charset="0"/>
                            </a:rPr>
                            <m:t> </m:t>
                          </m:r>
                          <m:r>
                            <a:rPr lang="de-DE" i="1">
                              <a:latin typeface="Cambria Math" charset="0"/>
                            </a:rPr>
                            <m:t>𝑐𝑜𝑚𝑝𝑎𝑛𝑦</m:t>
                          </m:r>
                        </m:e>
                      </m:d>
                    </m:oMath>
                    <m:oMath xmlns:m="http://schemas.openxmlformats.org/officeDocument/2006/math">
                      <m:sSub>
                        <m:sSubPr>
                          <m:ctrlPr>
                            <a:rPr lang="de-DE" i="1">
                              <a:latin typeface="Cambria Math" panose="02040503050406030204" pitchFamily="18" charset="0"/>
                            </a:rPr>
                          </m:ctrlPr>
                        </m:sSubPr>
                        <m:e>
                          <m:r>
                            <a:rPr lang="en-US" i="1">
                              <a:latin typeface="Cambria Math" charset="0"/>
                            </a:rPr>
                            <m:t>                              </m:t>
                          </m:r>
                          <m:r>
                            <a:rPr lang="de-DE" i="1">
                              <a:latin typeface="Cambria Math" charset="0"/>
                            </a:rPr>
                            <m:t>𝐶𝐶</m:t>
                          </m:r>
                        </m:e>
                        <m:sub>
                          <m:r>
                            <a:rPr lang="de-DE" i="1">
                              <a:latin typeface="Cambria Math" charset="0"/>
                            </a:rPr>
                            <m:t>𝑢</m:t>
                          </m:r>
                        </m:sub>
                      </m:sSub>
                      <m:r>
                        <a:rPr lang="en-US" i="1">
                          <a:latin typeface="Cambria Math" charset="0"/>
                        </a:rPr>
                        <m:t>=</m:t>
                      </m:r>
                      <m:r>
                        <a:rPr lang="de-DE" i="1">
                          <a:latin typeface="Cambria Math" charset="0"/>
                        </a:rPr>
                        <m:t>𝐶𝑜𝑠𝑡</m:t>
                      </m:r>
                      <m:r>
                        <a:rPr lang="de-DE" i="1">
                          <a:latin typeface="Cambria Math" charset="0"/>
                        </a:rPr>
                        <m:t> </m:t>
                      </m:r>
                      <m:r>
                        <a:rPr lang="de-DE" i="1">
                          <a:latin typeface="Cambria Math" charset="0"/>
                        </a:rPr>
                        <m:t>𝑜𝑓</m:t>
                      </m:r>
                      <m:r>
                        <a:rPr lang="de-DE" i="1">
                          <a:latin typeface="Cambria Math" charset="0"/>
                        </a:rPr>
                        <m:t> </m:t>
                      </m:r>
                      <m:r>
                        <a:rPr lang="de-DE" i="1">
                          <a:latin typeface="Cambria Math" charset="0"/>
                        </a:rPr>
                        <m:t>𝐶𝑎𝑝𝑖𝑡𝑎𝑙</m:t>
                      </m:r>
                      <m:r>
                        <a:rPr lang="en-US" i="1">
                          <a:latin typeface="Cambria Math" charset="0"/>
                        </a:rPr>
                        <m:t> (</m:t>
                      </m:r>
                      <m:r>
                        <a:rPr lang="de-DE" i="1">
                          <a:latin typeface="Cambria Math" charset="0"/>
                        </a:rPr>
                        <m:t>𝑢𝑛𝑙𝑒𝑣𝑒𝑟𝑒𝑑</m:t>
                      </m:r>
                      <m:r>
                        <a:rPr lang="de-DE" i="1">
                          <a:latin typeface="Cambria Math" charset="0"/>
                        </a:rPr>
                        <m:t> </m:t>
                      </m:r>
                      <m:r>
                        <a:rPr lang="de-DE" i="1">
                          <a:latin typeface="Cambria Math" charset="0"/>
                        </a:rPr>
                        <m:t>𝑐𝑜𝑚𝑝𝑎𝑛𝑦</m:t>
                      </m:r>
                      <m:r>
                        <a:rPr lang="en-US" i="1">
                          <a:latin typeface="Cambria Math" charset="0"/>
                        </a:rPr>
                        <m:t>) </m:t>
                      </m:r>
                    </m:oMath>
                  </m:oMathPara>
                </a14:m>
                <a:endParaRPr lang="de-DE" dirty="0"/>
              </a:p>
              <a:p>
                <a:pPr marL="180000" lvl="0" indent="-180000">
                  <a:spcBef>
                    <a:spcPts val="1000"/>
                  </a:spcBef>
                  <a:buFont typeface="Arial" charset="0"/>
                  <a:buChar char="•"/>
                </a:pPr>
                <a:endParaRPr lang="en-US" dirty="0"/>
              </a:p>
              <a:p>
                <a:pPr marL="180000" lvl="0" indent="-180000">
                  <a:spcBef>
                    <a:spcPts val="1000"/>
                  </a:spcBef>
                  <a:buFont typeface="Arial" charset="0"/>
                  <a:buChar char="•"/>
                </a:pPr>
                <a:r>
                  <a:rPr lang="en-US" dirty="0"/>
                  <a:t>The company’s WACC (here CC</a:t>
                </a:r>
                <a:r>
                  <a:rPr lang="en-US" baseline="-25000" dirty="0"/>
                  <a:t>u</a:t>
                </a:r>
                <a:r>
                  <a:rPr lang="en-US" dirty="0"/>
                  <a:t>) equal the company’s cost of equity here (weight for the cost of debt for a debt-free company is zero).</a:t>
                </a:r>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69"/>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Step 1: The (Hypothetical) Value of the Debt-Free Company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197</a:t>
            </a:fld>
            <a:endParaRPr lang="en-US" noProof="0" dirty="0"/>
          </a:p>
        </p:txBody>
      </p:sp>
    </p:spTree>
    <p:extLst>
      <p:ext uri="{BB962C8B-B14F-4D97-AF65-F5344CB8AC3E}">
        <p14:creationId xmlns:p14="http://schemas.microsoft.com/office/powerpoint/2010/main" val="1678590010"/>
      </p:ext>
    </p:extLst>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Since the risk-free rate and the equity/market risk premium are unaffected by the company’s leverage, it’s the company’s beta that matters. We can unlever the company’s current beta as follows:</a:t>
                </a:r>
              </a:p>
              <a:p>
                <a:pPr marL="180000" lvl="0" indent="-180000">
                  <a:spcBef>
                    <a:spcPts val="1000"/>
                  </a:spcBef>
                  <a:buFont typeface="Arial" charset="0"/>
                  <a:buChar char="•"/>
                </a:pPr>
                <a:endParaRPr lang="en-US" dirty="0"/>
              </a:p>
              <a:p>
                <a:pPr lvl="0">
                  <a:spcBef>
                    <a:spcPts val="1000"/>
                  </a:spcBef>
                </a:pPr>
                <a14:m>
                  <m:oMathPara xmlns:m="http://schemas.openxmlformats.org/officeDocument/2006/math">
                    <m:oMathParaPr>
                      <m:jc m:val="centerGroup"/>
                    </m:oMathParaPr>
                    <m:oMath xmlns:m="http://schemas.openxmlformats.org/officeDocument/2006/math">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𝑢</m:t>
                          </m:r>
                        </m:sub>
                      </m:sSub>
                      <m:r>
                        <a:rPr lang="en-US" i="1">
                          <a:latin typeface="Cambria Math" charset="0"/>
                        </a:rPr>
                        <m:t>          =</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𝑐𝑢𝑟𝑟𝑒𝑛𝑡</m:t>
                              </m:r>
                            </m:sub>
                          </m:sSub>
                        </m:num>
                        <m:den>
                          <m:r>
                            <a:rPr lang="en-US" i="1">
                              <a:latin typeface="Cambria Math" charset="0"/>
                            </a:rPr>
                            <m:t>1+</m:t>
                          </m:r>
                          <m:d>
                            <m:dPr>
                              <m:ctrlPr>
                                <a:rPr lang="de-DE" i="1">
                                  <a:latin typeface="Cambria Math" panose="02040503050406030204" pitchFamily="18" charset="0"/>
                                </a:rPr>
                              </m:ctrlPr>
                            </m:dPr>
                            <m:e>
                              <m:r>
                                <a:rPr lang="en-US" i="1">
                                  <a:latin typeface="Cambria Math" charset="0"/>
                                </a:rPr>
                                <m:t>1−</m:t>
                              </m:r>
                              <m:r>
                                <a:rPr lang="en-US" i="1">
                                  <a:latin typeface="Cambria Math" charset="0"/>
                                </a:rPr>
                                <m:t>𝑡</m:t>
                              </m:r>
                            </m:e>
                          </m:d>
                          <m:r>
                            <a:rPr lang="en-US" i="1">
                              <a:latin typeface="Cambria Math" charset="0"/>
                            </a:rPr>
                            <m:t>×</m:t>
                          </m:r>
                          <m:f>
                            <m:fPr>
                              <m:type m:val="lin"/>
                              <m:ctrlPr>
                                <a:rPr lang="de-DE" i="1">
                                  <a:latin typeface="Cambria Math" panose="02040503050406030204" pitchFamily="18" charset="0"/>
                                </a:rPr>
                              </m:ctrlPr>
                            </m:fPr>
                            <m:num>
                              <m:r>
                                <a:rPr lang="en-US" i="1">
                                  <a:latin typeface="Cambria Math" charset="0"/>
                                </a:rPr>
                                <m:t>𝐷</m:t>
                              </m:r>
                            </m:num>
                            <m:den>
                              <m:r>
                                <a:rPr lang="en-US" i="1">
                                  <a:latin typeface="Cambria Math" charset="0"/>
                                </a:rPr>
                                <m:t>𝐸</m:t>
                              </m:r>
                            </m:den>
                          </m:f>
                        </m:den>
                      </m:f>
                    </m:oMath>
                    <m:oMath xmlns:m="http://schemas.openxmlformats.org/officeDocument/2006/math">
                      <m:r>
                        <a:rPr lang="de-DE" i="1">
                          <a:latin typeface="Cambria Math" charset="0"/>
                        </a:rPr>
                        <m:t>𝑤𝑖𝑡</m:t>
                      </m:r>
                      <m:r>
                        <a:rPr lang="en-US" i="1">
                          <a:latin typeface="Cambria Math" charset="0"/>
                        </a:rPr>
                        <m:t>h</m:t>
                      </m:r>
                    </m:oMath>
                    <m:oMath xmlns:m="http://schemas.openxmlformats.org/officeDocument/2006/math">
                      <m:sSub>
                        <m:sSubPr>
                          <m:ctrlPr>
                            <a:rPr lang="de-DE" i="1">
                              <a:latin typeface="Cambria Math" panose="02040503050406030204" pitchFamily="18" charset="0"/>
                            </a:rPr>
                          </m:ctrlPr>
                        </m:sSubPr>
                        <m:e>
                          <m:r>
                            <a:rPr lang="de-DE" i="1">
                              <a:latin typeface="Cambria Math" charset="0"/>
                            </a:rPr>
                            <m:t>𝛽</m:t>
                          </m:r>
                        </m:e>
                        <m:sub>
                          <m:r>
                            <a:rPr lang="de-DE" i="1">
                              <a:latin typeface="Cambria Math" charset="0"/>
                            </a:rPr>
                            <m:t>𝑢</m:t>
                          </m:r>
                        </m:sub>
                      </m:sSub>
                      <m:r>
                        <a:rPr lang="en-US" i="1">
                          <a:latin typeface="Cambria Math" charset="0"/>
                        </a:rPr>
                        <m:t>          =</m:t>
                      </m:r>
                      <m:r>
                        <a:rPr lang="de-DE" i="1">
                          <a:latin typeface="Cambria Math" charset="0"/>
                        </a:rPr>
                        <m:t>𝐵𝑒𝑡𝑎</m:t>
                      </m:r>
                      <m:r>
                        <a:rPr lang="de-DE" i="1">
                          <a:latin typeface="Cambria Math" charset="0"/>
                        </a:rPr>
                        <m:t> </m:t>
                      </m:r>
                      <m:r>
                        <a:rPr lang="de-DE" i="1">
                          <a:latin typeface="Cambria Math" charset="0"/>
                        </a:rPr>
                        <m:t>𝑓𝑜𝑟</m:t>
                      </m:r>
                      <m:r>
                        <a:rPr lang="de-DE" i="1">
                          <a:latin typeface="Cambria Math" charset="0"/>
                        </a:rPr>
                        <m:t> </m:t>
                      </m:r>
                      <m:r>
                        <a:rPr lang="de-DE" i="1">
                          <a:latin typeface="Cambria Math" charset="0"/>
                        </a:rPr>
                        <m:t>𝑡h𝑒</m:t>
                      </m:r>
                      <m:r>
                        <a:rPr lang="de-DE" i="1">
                          <a:latin typeface="Cambria Math" charset="0"/>
                        </a:rPr>
                        <m:t> </m:t>
                      </m:r>
                      <m:r>
                        <a:rPr lang="de-DE" i="1">
                          <a:latin typeface="Cambria Math" charset="0"/>
                        </a:rPr>
                        <m:t>𝑢𝑛𝑙𝑒𝑣𝑒𝑟𝑒𝑑</m:t>
                      </m:r>
                      <m:r>
                        <a:rPr lang="de-DE" i="1">
                          <a:latin typeface="Cambria Math" charset="0"/>
                        </a:rPr>
                        <m:t> </m:t>
                      </m:r>
                      <m:r>
                        <a:rPr lang="de-DE" i="1">
                          <a:latin typeface="Cambria Math" charset="0"/>
                        </a:rPr>
                        <m:t>𝑓𝑖𝑟𝑚</m:t>
                      </m:r>
                    </m:oMath>
                    <m:oMath xmlns:m="http://schemas.openxmlformats.org/officeDocument/2006/math">
                      <m:sSub>
                        <m:sSubPr>
                          <m:ctrlPr>
                            <a:rPr lang="de-DE" i="1">
                              <a:latin typeface="Cambria Math" panose="02040503050406030204" pitchFamily="18" charset="0"/>
                            </a:rPr>
                          </m:ctrlPr>
                        </m:sSubPr>
                        <m:e>
                          <m:r>
                            <a:rPr lang="de-DE" i="1">
                              <a:latin typeface="Cambria Math" charset="0"/>
                            </a:rPr>
                            <m:t>𝛽</m:t>
                          </m:r>
                        </m:e>
                        <m:sub>
                          <m:r>
                            <a:rPr lang="de-DE" i="1">
                              <a:latin typeface="Cambria Math" charset="0"/>
                            </a:rPr>
                            <m:t>𝑐𝑢𝑟𝑟𝑒𝑛𝑡</m:t>
                          </m:r>
                        </m:sub>
                      </m:sSub>
                      <m:r>
                        <a:rPr lang="en-US" i="1">
                          <a:latin typeface="Cambria Math" charset="0"/>
                        </a:rPr>
                        <m:t>=</m:t>
                      </m:r>
                      <m:r>
                        <a:rPr lang="de-DE" i="1">
                          <a:latin typeface="Cambria Math" charset="0"/>
                        </a:rPr>
                        <m:t>𝐶𝑢𝑟𝑟𝑒𝑛𝑡</m:t>
                      </m:r>
                      <m:r>
                        <a:rPr lang="de-DE" i="1">
                          <a:latin typeface="Cambria Math" charset="0"/>
                        </a:rPr>
                        <m:t> </m:t>
                      </m:r>
                      <m:r>
                        <a:rPr lang="de-DE" i="1">
                          <a:latin typeface="Cambria Math" charset="0"/>
                        </a:rPr>
                        <m:t>𝐵𝑒𝑡𝑎</m:t>
                      </m:r>
                      <m:r>
                        <a:rPr lang="de-DE" i="1">
                          <a:latin typeface="Cambria Math" charset="0"/>
                        </a:rPr>
                        <m:t> </m:t>
                      </m:r>
                      <m:r>
                        <a:rPr lang="de-DE" i="1">
                          <a:latin typeface="Cambria Math" charset="0"/>
                        </a:rPr>
                        <m:t>𝑎𝑡</m:t>
                      </m:r>
                      <m:r>
                        <a:rPr lang="de-DE" i="1">
                          <a:latin typeface="Cambria Math" charset="0"/>
                        </a:rPr>
                        <m:t> </m:t>
                      </m:r>
                      <m:r>
                        <a:rPr lang="de-DE" i="1">
                          <a:latin typeface="Cambria Math" charset="0"/>
                        </a:rPr>
                        <m:t>𝑒𝑥𝑖𝑠𝑡𝑖𝑛𝑔</m:t>
                      </m:r>
                      <m:r>
                        <a:rPr lang="de-DE" i="1">
                          <a:latin typeface="Cambria Math" charset="0"/>
                        </a:rPr>
                        <m:t> </m:t>
                      </m:r>
                      <m:r>
                        <a:rPr lang="de-DE" i="1">
                          <a:latin typeface="Cambria Math" charset="0"/>
                        </a:rPr>
                        <m:t>𝑙𝑒𝑣𝑒𝑟𝑎𝑔𝑒</m:t>
                      </m:r>
                    </m:oMath>
                    <m:oMath xmlns:m="http://schemas.openxmlformats.org/officeDocument/2006/math">
                      <m:r>
                        <a:rPr lang="de-DE" i="1">
                          <a:latin typeface="Cambria Math" charset="0"/>
                        </a:rPr>
                        <m:t>𝑡</m:t>
                      </m:r>
                      <m:r>
                        <a:rPr lang="en-US" i="1">
                          <a:latin typeface="Cambria Math" charset="0"/>
                        </a:rPr>
                        <m:t>             =</m:t>
                      </m:r>
                      <m:r>
                        <a:rPr lang="de-DE" i="1">
                          <a:latin typeface="Cambria Math" charset="0"/>
                        </a:rPr>
                        <m:t>𝑀𝑎𝑟𝑔𝑖𝑛𝑎𝑙</m:t>
                      </m:r>
                      <m:r>
                        <a:rPr lang="de-DE" i="1">
                          <a:latin typeface="Cambria Math" charset="0"/>
                        </a:rPr>
                        <m:t> </m:t>
                      </m:r>
                      <m:r>
                        <a:rPr lang="de-DE" i="1">
                          <a:latin typeface="Cambria Math" charset="0"/>
                        </a:rPr>
                        <m:t>𝑇𝑎𝑥</m:t>
                      </m:r>
                      <m:r>
                        <a:rPr lang="de-DE" i="1">
                          <a:latin typeface="Cambria Math" charset="0"/>
                        </a:rPr>
                        <m:t> </m:t>
                      </m:r>
                      <m:r>
                        <a:rPr lang="de-DE" i="1">
                          <a:latin typeface="Cambria Math" charset="0"/>
                        </a:rPr>
                        <m:t>𝑅𝑎𝑡𝑒</m:t>
                      </m:r>
                    </m:oMath>
                    <m:oMath xmlns:m="http://schemas.openxmlformats.org/officeDocument/2006/math">
                      <m:r>
                        <a:rPr lang="de-DE" i="1">
                          <a:latin typeface="Cambria Math" charset="0"/>
                        </a:rPr>
                        <m:t>𝐷</m:t>
                      </m:r>
                      <m:r>
                        <a:rPr lang="en-US" i="1">
                          <a:latin typeface="Cambria Math" charset="0"/>
                        </a:rPr>
                        <m:t>            =</m:t>
                      </m:r>
                      <m:r>
                        <a:rPr lang="de-DE" i="1">
                          <a:latin typeface="Cambria Math" charset="0"/>
                        </a:rPr>
                        <m:t>𝑀𝑎𝑟𝑘𝑒𝑡</m:t>
                      </m:r>
                      <m:r>
                        <a:rPr lang="de-DE" i="1">
                          <a:latin typeface="Cambria Math" charset="0"/>
                        </a:rPr>
                        <m:t> </m:t>
                      </m:r>
                      <m:r>
                        <a:rPr lang="de-DE" i="1">
                          <a:latin typeface="Cambria Math" charset="0"/>
                        </a:rPr>
                        <m:t>𝑉𝑎𝑙𝑢𝑒</m:t>
                      </m:r>
                      <m:r>
                        <a:rPr lang="de-DE" i="1">
                          <a:latin typeface="Cambria Math" charset="0"/>
                        </a:rPr>
                        <m:t> </m:t>
                      </m:r>
                      <m:r>
                        <a:rPr lang="de-DE" i="1">
                          <a:latin typeface="Cambria Math" charset="0"/>
                        </a:rPr>
                        <m:t>𝑜𝑓</m:t>
                      </m:r>
                      <m:r>
                        <a:rPr lang="de-DE" i="1">
                          <a:latin typeface="Cambria Math" charset="0"/>
                        </a:rPr>
                        <m:t> </m:t>
                      </m:r>
                      <m:r>
                        <a:rPr lang="de-DE" i="1">
                          <a:latin typeface="Cambria Math" charset="0"/>
                        </a:rPr>
                        <m:t>𝐷𝑒𝑏𝑡</m:t>
                      </m:r>
                    </m:oMath>
                    <m:oMath xmlns:m="http://schemas.openxmlformats.org/officeDocument/2006/math">
                      <m:r>
                        <a:rPr lang="de-DE" b="0" i="1" smtClean="0">
                          <a:latin typeface="Cambria Math" charset="0"/>
                        </a:rPr>
                        <m:t>𝐸</m:t>
                      </m:r>
                      <m:r>
                        <a:rPr lang="de-DE" b="0" i="1" smtClean="0">
                          <a:latin typeface="Cambria Math" charset="0"/>
                        </a:rPr>
                        <m:t>            =</m:t>
                      </m:r>
                      <m:r>
                        <a:rPr lang="de-DE" b="0" i="1" smtClean="0">
                          <a:latin typeface="Cambria Math" charset="0"/>
                        </a:rPr>
                        <m:t>𝑀𝑎𝑟𝑘𝑒𝑡</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oMath>
                  </m:oMathPara>
                </a14:m>
                <a:endParaRPr lang="de-DE" dirty="0"/>
              </a:p>
              <a:p>
                <a:pPr marL="180000" indent="-180000">
                  <a:spcBef>
                    <a:spcPts val="1000"/>
                  </a:spcBef>
                  <a:buFont typeface="Arial" charset="0"/>
                  <a:buChar char="•"/>
                </a:pPr>
                <a:r>
                  <a:rPr lang="en-US" dirty="0"/>
                  <a:t>Alternatively, we could use an unlevered bottom-up beta.</a:t>
                </a:r>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b="-1410"/>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The (Hypothetical) Cost of Capital (CC</a:t>
            </a:r>
            <a:r>
              <a:rPr lang="en-US" baseline="-25000" dirty="0"/>
              <a:t>u</a:t>
            </a:r>
            <a:r>
              <a:rPr lang="en-US" dirty="0"/>
              <a:t>) of the Unlevered Company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198</a:t>
            </a:fld>
            <a:endParaRPr lang="en-US" noProof="0" dirty="0"/>
          </a:p>
        </p:txBody>
      </p:sp>
    </p:spTree>
    <p:extLst>
      <p:ext uri="{BB962C8B-B14F-4D97-AF65-F5344CB8AC3E}">
        <p14:creationId xmlns:p14="http://schemas.microsoft.com/office/powerpoint/2010/main" val="354547506"/>
      </p:ext>
    </p:extLst>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You estimated the free cash flow of a company being valued at €100 annually with a growth rate of 0.5% in perpetuity. The risk-free rate is 1%, the equity risk premium 6%, the tax rate 25%, and the company’s current beta at a D/E ratio of 0.5 is 1.2. </a:t>
            </a:r>
            <a:endParaRPr lang="de-DE" dirty="0"/>
          </a:p>
          <a:p>
            <a:pPr marL="180000" indent="-180000">
              <a:spcBef>
                <a:spcPts val="1000"/>
              </a:spcBef>
              <a:buFont typeface="Arial" charset="0"/>
              <a:buChar char="•"/>
            </a:pPr>
            <a:r>
              <a:rPr lang="en-US" dirty="0"/>
              <a:t>The first step here would be to calculate the beta for the unlevered company. This leads to a value of 0.87 (1.2 divided by (1 plus 0.75 times 0.5)). The company’s cost of equity at zero interest-bearing debt amounts to 6.24% (1% plus 0.87 times 6%).</a:t>
            </a:r>
            <a:endParaRPr lang="de-DE" dirty="0"/>
          </a:p>
          <a:p>
            <a:pPr marL="180000" indent="-180000">
              <a:spcBef>
                <a:spcPts val="1000"/>
              </a:spcBef>
              <a:buFont typeface="Arial" charset="0"/>
              <a:buChar char="•"/>
            </a:pPr>
            <a:r>
              <a:rPr lang="en-US" dirty="0"/>
              <a:t>Discounting the €100 growing at 0.5% at a discount rate of 5.74% (the company’s hypothetical cost of equity at zero interest-bearing debt of 6.24% minus the growth rate of 0.5%) leads to a enterprise value of the unlevered company of €1,743.26.</a:t>
            </a:r>
            <a:endParaRPr lang="de-DE" dirty="0"/>
          </a:p>
        </p:txBody>
      </p:sp>
      <p:sp>
        <p:nvSpPr>
          <p:cNvPr id="3" name="Titel 2"/>
          <p:cNvSpPr>
            <a:spLocks noGrp="1"/>
          </p:cNvSpPr>
          <p:nvPr>
            <p:ph type="title"/>
          </p:nvPr>
        </p:nvSpPr>
        <p:spPr/>
        <p:txBody>
          <a:bodyPr/>
          <a:lstStyle/>
          <a:p>
            <a:r>
              <a:rPr lang="en-US" dirty="0"/>
              <a:t>APV Valuation –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199</a:t>
            </a:fld>
            <a:endParaRPr lang="en-US" noProof="0" dirty="0"/>
          </a:p>
        </p:txBody>
      </p:sp>
    </p:spTree>
    <p:extLst>
      <p:ext uri="{BB962C8B-B14F-4D97-AF65-F5344CB8AC3E}">
        <p14:creationId xmlns:p14="http://schemas.microsoft.com/office/powerpoint/2010/main" val="132313369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1"/>
          <p:cNvSpPr>
            <a:spLocks noGrp="1"/>
          </p:cNvSpPr>
          <p:nvPr>
            <p:ph sz="quarter" idx="17"/>
          </p:nvPr>
        </p:nvSpPr>
        <p:spPr/>
        <p:txBody>
          <a:bodyPr/>
          <a:lstStyle/>
          <a:p>
            <a:pPr lvl="1">
              <a:buFont typeface="Arial"/>
              <a:buChar char="•"/>
            </a:pPr>
            <a:r>
              <a:rPr lang="en-US" dirty="0"/>
              <a:t>This is the slide set from the Corporate Valuation course, a companion to our book of the same name (2nd edition).</a:t>
            </a:r>
          </a:p>
          <a:p>
            <a:pPr lvl="1"/>
            <a:r>
              <a:rPr lang="en-US" dirty="0"/>
              <a:t>If you are interested, you can have a look at the fitting Moodle page of Prof. Hafner's course in winter term 2023/24: </a:t>
            </a:r>
            <a:r>
              <a:rPr kumimoji="0" lang="de-DE" altLang="de-DE" sz="2000" b="0" i="0" u="none" strike="noStrike" cap="none" normalizeH="0" baseline="0" dirty="0">
                <a:ln>
                  <a:noFill/>
                </a:ln>
                <a:solidFill>
                  <a:schemeClr val="tx1"/>
                </a:solidFill>
                <a:effectLst/>
                <a:latin typeface="Arial" panose="020B0604020202020204" pitchFamily="34" charset="0"/>
                <a:hlinkClick r:id="rId4"/>
              </a:rPr>
              <a:t>https://moodle.htw-berlin.de/course/view.php?id=52140</a:t>
            </a:r>
            <a:r>
              <a:rPr kumimoji="0" lang="de-DE" altLang="de-DE" sz="2000" b="0" i="0" u="none" strike="noStrike" cap="none" normalizeH="0" baseline="0" dirty="0">
                <a:ln>
                  <a:noFill/>
                </a:ln>
                <a:solidFill>
                  <a:schemeClr val="tx1"/>
                </a:solidFill>
                <a:effectLst/>
                <a:latin typeface="Arial" panose="020B0604020202020204" pitchFamily="34" charset="0"/>
              </a:rPr>
              <a:t> </a:t>
            </a:r>
            <a:r>
              <a:rPr lang="en-US" dirty="0"/>
              <a:t>. Login as a guest (“</a:t>
            </a:r>
            <a:r>
              <a:rPr lang="en-US" dirty="0" err="1"/>
              <a:t>Anmelden</a:t>
            </a:r>
            <a:r>
              <a:rPr lang="en-US" dirty="0"/>
              <a:t> </a:t>
            </a:r>
            <a:r>
              <a:rPr lang="en-US" dirty="0" err="1"/>
              <a:t>als</a:t>
            </a:r>
            <a:r>
              <a:rPr lang="en-US" dirty="0"/>
              <a:t> Gast”). No password required. This course was based on the first edition of the textbook. We will update it at the earliest opportunity. </a:t>
            </a:r>
          </a:p>
        </p:txBody>
      </p:sp>
      <p:sp>
        <p:nvSpPr>
          <p:cNvPr id="3" name="Titel 2"/>
          <p:cNvSpPr>
            <a:spLocks noGrp="1"/>
          </p:cNvSpPr>
          <p:nvPr>
            <p:ph type="title"/>
          </p:nvPr>
        </p:nvSpPr>
        <p:spPr/>
        <p:txBody>
          <a:bodyPr/>
          <a:lstStyle/>
          <a:p>
            <a:r>
              <a:rPr lang="en-US" dirty="0"/>
              <a:t>0	General Information</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a:t>
            </a:fld>
            <a:endParaRPr lang="en-US" noProof="0" dirty="0"/>
          </a:p>
        </p:txBody>
      </p:sp>
    </p:spTree>
  </p:cSld>
  <p:clrMapOvr>
    <a:masterClrMapping/>
  </p:clrMapOvr>
  <p:transition/>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Valuation Terminology: The Market Value Balance Sheet</a:t>
            </a:r>
          </a:p>
        </p:txBody>
      </p:sp>
      <p:sp>
        <p:nvSpPr>
          <p:cNvPr id="4" name="Date Placeholder 3"/>
          <p:cNvSpPr>
            <a:spLocks noGrp="1"/>
          </p:cNvSpPr>
          <p:nvPr>
            <p:ph type="dt" sz="half" idx="18"/>
          </p:nvPr>
        </p:nvSpPr>
        <p:spPr/>
        <p:txBody>
          <a:bodyPr/>
          <a:lstStyle/>
          <a:p>
            <a:r>
              <a:rPr lang="en-US" noProof="0"/>
              <a:t>Course Slides</a:t>
            </a:r>
            <a:endParaRPr lang="en-US" noProof="0" dirty="0"/>
          </a:p>
        </p:txBody>
      </p:sp>
      <p:sp>
        <p:nvSpPr>
          <p:cNvPr id="5" name="Footer Placeholder 4"/>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p:cNvSpPr>
            <a:spLocks noGrp="1"/>
          </p:cNvSpPr>
          <p:nvPr>
            <p:ph type="sldNum" sz="quarter" idx="20"/>
          </p:nvPr>
        </p:nvSpPr>
        <p:spPr/>
        <p:txBody>
          <a:bodyPr/>
          <a:lstStyle/>
          <a:p>
            <a:fld id="{D17876D8-BCC1-405D-8AD6-9C645F5D1D0C}" type="slidenum">
              <a:rPr lang="en-US" noProof="0" smtClean="0"/>
              <a:pPr/>
              <a:t>20</a:t>
            </a:fld>
            <a:endParaRPr lang="en-US" noProof="0" dirty="0"/>
          </a:p>
        </p:txBody>
      </p:sp>
      <p:sp>
        <p:nvSpPr>
          <p:cNvPr id="7" name="Rechteck 6"/>
          <p:cNvSpPr/>
          <p:nvPr/>
        </p:nvSpPr>
        <p:spPr>
          <a:xfrm>
            <a:off x="1867576" y="2016038"/>
            <a:ext cx="1691357"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867576" y="2632438"/>
            <a:ext cx="1691357" cy="14725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4968875" y="2016038"/>
            <a:ext cx="1691357"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4983230" y="2945468"/>
            <a:ext cx="1691357"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1867576" y="2112660"/>
            <a:ext cx="1647277" cy="276999"/>
          </a:xfrm>
          <a:prstGeom prst="rect">
            <a:avLst/>
          </a:prstGeom>
          <a:noFill/>
        </p:spPr>
        <p:txBody>
          <a:bodyPr wrap="square" rtlCol="0">
            <a:spAutoFit/>
          </a:bodyPr>
          <a:lstStyle/>
          <a:p>
            <a:r>
              <a:rPr lang="en-US" sz="1200" b="1" dirty="0"/>
              <a:t>Cash</a:t>
            </a:r>
          </a:p>
        </p:txBody>
      </p:sp>
      <p:sp>
        <p:nvSpPr>
          <p:cNvPr id="12" name="Textfeld 11"/>
          <p:cNvSpPr txBox="1"/>
          <p:nvPr/>
        </p:nvSpPr>
        <p:spPr>
          <a:xfrm>
            <a:off x="1867576" y="3128738"/>
            <a:ext cx="1812925" cy="276999"/>
          </a:xfrm>
          <a:prstGeom prst="rect">
            <a:avLst/>
          </a:prstGeom>
          <a:noFill/>
        </p:spPr>
        <p:txBody>
          <a:bodyPr wrap="square" rtlCol="0">
            <a:spAutoFit/>
          </a:bodyPr>
          <a:lstStyle/>
          <a:p>
            <a:r>
              <a:rPr lang="en-US" sz="1200" b="1" dirty="0"/>
              <a:t>Net Assets</a:t>
            </a:r>
          </a:p>
        </p:txBody>
      </p:sp>
      <p:sp>
        <p:nvSpPr>
          <p:cNvPr id="13" name="Textfeld 12"/>
          <p:cNvSpPr txBox="1"/>
          <p:nvPr/>
        </p:nvSpPr>
        <p:spPr>
          <a:xfrm>
            <a:off x="4968875" y="2170773"/>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p>
        </p:txBody>
      </p:sp>
      <p:sp>
        <p:nvSpPr>
          <p:cNvPr id="14" name="Textfeld 13"/>
          <p:cNvSpPr txBox="1"/>
          <p:nvPr/>
        </p:nvSpPr>
        <p:spPr>
          <a:xfrm>
            <a:off x="4968875" y="3359571"/>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5" name="Textfeld 14"/>
          <p:cNvSpPr txBox="1"/>
          <p:nvPr/>
        </p:nvSpPr>
        <p:spPr>
          <a:xfrm>
            <a:off x="4113034" y="3414765"/>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
        <p:nvSpPr>
          <p:cNvPr id="16" name="Rechteck 15"/>
          <p:cNvSpPr/>
          <p:nvPr/>
        </p:nvSpPr>
        <p:spPr>
          <a:xfrm>
            <a:off x="1867576" y="4104956"/>
            <a:ext cx="1691357" cy="1076644"/>
          </a:xfrm>
          <a:prstGeom prst="rect">
            <a:avLst/>
          </a:prstGeom>
          <a:noFill/>
          <a:ln>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hteck 16"/>
          <p:cNvSpPr/>
          <p:nvPr/>
        </p:nvSpPr>
        <p:spPr>
          <a:xfrm>
            <a:off x="4983230" y="4104956"/>
            <a:ext cx="1691357" cy="1076644"/>
          </a:xfrm>
          <a:prstGeom prst="rect">
            <a:avLst/>
          </a:prstGeom>
          <a:noFill/>
          <a:ln>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feld 17"/>
          <p:cNvSpPr txBox="1"/>
          <p:nvPr/>
        </p:nvSpPr>
        <p:spPr>
          <a:xfrm>
            <a:off x="1876774" y="4408608"/>
            <a:ext cx="1476026"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Net Off-Balance- Sheet Assets</a:t>
            </a:r>
          </a:p>
        </p:txBody>
      </p:sp>
    </p:spTree>
    <p:extLst>
      <p:ext uri="{BB962C8B-B14F-4D97-AF65-F5344CB8AC3E}">
        <p14:creationId xmlns:p14="http://schemas.microsoft.com/office/powerpoint/2010/main" val="1386818368"/>
      </p:ext>
    </p:extLst>
  </p:cSld>
  <p:clrMapOvr>
    <a:masterClrMapping/>
  </p:clrMapOvr>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Leverage can lead to an increase or a decrease of the enterprise value. Step 2 should comprise the following elements:</a:t>
            </a:r>
          </a:p>
          <a:p>
            <a:pPr marL="522900" lvl="1" indent="-342900">
              <a:buFont typeface="Symbol" charset="2"/>
              <a:buChar char="-"/>
            </a:pPr>
            <a:r>
              <a:rPr lang="en-US" dirty="0"/>
              <a:t>The derivation of the so-called “tax shield”, the net present value of future tax savings resulting from the issuance of debt.</a:t>
            </a:r>
            <a:endParaRPr lang="de-DE" dirty="0"/>
          </a:p>
          <a:p>
            <a:pPr marL="522900" lvl="1" indent="-342900">
              <a:buFont typeface="Symbol" charset="2"/>
              <a:buChar char="-"/>
            </a:pPr>
            <a:r>
              <a:rPr lang="en-US" dirty="0"/>
              <a:t>The calculation of the net present value of future bankruptcy costs resulting from the issuance of debt.</a:t>
            </a:r>
            <a:endParaRPr lang="de-DE" dirty="0"/>
          </a:p>
          <a:p>
            <a:pPr marL="522900" lvl="1" indent="-342900">
              <a:buFont typeface="Symbol" charset="2"/>
              <a:buChar char="-"/>
            </a:pPr>
            <a:r>
              <a:rPr lang="en-US" dirty="0"/>
              <a:t>Other effects caused by the choice of leverage, e.g., subsidies, hedges or issue costs.</a:t>
            </a:r>
          </a:p>
          <a:p>
            <a:pPr marL="180000" indent="-180000">
              <a:spcBef>
                <a:spcPts val="1000"/>
              </a:spcBef>
              <a:buFont typeface="Arial" charset="0"/>
              <a:buChar char="•"/>
            </a:pPr>
            <a:r>
              <a:rPr lang="en-US" dirty="0"/>
              <a:t>In most cases (both in practice and in literature) however, only the tax advantage is taken into consideration in step 2. This procedure is highly questionable. Especially when the leverage is high, the expected insolvency costs will not be a “</a:t>
            </a:r>
            <a:r>
              <a:rPr lang="fr-FR" dirty="0"/>
              <a:t>quantité négligeable</a:t>
            </a:r>
            <a:r>
              <a:rPr lang="en-US" dirty="0"/>
              <a:t>”, i.e., they cannot simply be ignored.</a:t>
            </a:r>
          </a:p>
          <a:p>
            <a:endParaRPr lang="en-US" dirty="0"/>
          </a:p>
        </p:txBody>
      </p:sp>
      <p:sp>
        <p:nvSpPr>
          <p:cNvPr id="3" name="Titel 2"/>
          <p:cNvSpPr>
            <a:spLocks noGrp="1"/>
          </p:cNvSpPr>
          <p:nvPr>
            <p:ph type="title"/>
          </p:nvPr>
        </p:nvSpPr>
        <p:spPr/>
        <p:txBody>
          <a:bodyPr/>
          <a:lstStyle/>
          <a:p>
            <a:r>
              <a:rPr lang="en-US" dirty="0"/>
              <a:t>Step 2: The Effect of Leverage on the Enterprise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200</a:t>
            </a:fld>
            <a:endParaRPr lang="en-US" noProof="0" dirty="0"/>
          </a:p>
        </p:txBody>
      </p:sp>
    </p:spTree>
    <p:extLst>
      <p:ext uri="{BB962C8B-B14F-4D97-AF65-F5344CB8AC3E}">
        <p14:creationId xmlns:p14="http://schemas.microsoft.com/office/powerpoint/2010/main" val="2072153795"/>
      </p:ext>
    </p:extLst>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To calculate the tax savings, we need the tax rate, the pre-tax cost of debt (the interest rate agreed upon with the debt providers) and the amount of interest-bearing debt.</a:t>
                </a:r>
              </a:p>
              <a:p>
                <a:pPr marL="180000" indent="-180000">
                  <a:spcBef>
                    <a:spcPts val="1000"/>
                  </a:spcBef>
                  <a:buFont typeface="Arial" charset="0"/>
                  <a:buChar char="•"/>
                </a:pPr>
                <a:r>
                  <a:rPr lang="en-US" dirty="0"/>
                  <a:t>The annual tax savings are discounted typically at the cost of debt (risk equivalence assumed; there are other approaches discussed in literature).</a:t>
                </a:r>
              </a:p>
              <a:p>
                <a:pPr marL="180000" indent="-180000">
                  <a:spcBef>
                    <a:spcPts val="1000"/>
                  </a:spcBef>
                  <a:buFont typeface="Arial" charset="0"/>
                  <a:buChar char="•"/>
                </a:pPr>
                <a:r>
                  <a:rPr lang="en-US" dirty="0"/>
                  <a:t>In the special case of constant annual tax savings in perpetuity we get:</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en-US" i="1">
                          <a:latin typeface="Cambria Math" charset="0"/>
                        </a:rPr>
                        <m:t>𝑃𝑟𝑒𝑠𝑒𝑛𝑡</m:t>
                      </m:r>
                      <m:r>
                        <a:rPr lang="en-US" i="1">
                          <a:latin typeface="Cambria Math" charset="0"/>
                        </a:rPr>
                        <m:t> </m:t>
                      </m:r>
                      <m:r>
                        <a:rPr lang="en-US" i="1">
                          <a:latin typeface="Cambria Math" charset="0"/>
                        </a:rPr>
                        <m:t>𝑉𝑎𝑙𝑢𝑒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𝑇𝑎𝑥</m:t>
                      </m:r>
                      <m:r>
                        <a:rPr lang="en-US" i="1">
                          <a:latin typeface="Cambria Math" charset="0"/>
                        </a:rPr>
                        <m:t> </m:t>
                      </m:r>
                      <m:r>
                        <a:rPr lang="en-US" i="1">
                          <a:latin typeface="Cambria Math" charset="0"/>
                        </a:rPr>
                        <m:t>𝑆𝑎𝑣𝑖𝑛𝑔𝑠</m:t>
                      </m:r>
                      <m:r>
                        <a:rPr lang="en-US" i="1">
                          <a:latin typeface="Cambria Math" charset="0"/>
                        </a:rPr>
                        <m:t>=</m:t>
                      </m:r>
                      <m:f>
                        <m:fPr>
                          <m:ctrlPr>
                            <a:rPr lang="de-DE" i="1">
                              <a:latin typeface="Cambria Math" panose="02040503050406030204" pitchFamily="18" charset="0"/>
                            </a:rPr>
                          </m:ctrlPr>
                        </m:fPr>
                        <m:num>
                          <m:r>
                            <a:rPr lang="en-US" i="1">
                              <a:latin typeface="Cambria Math" charset="0"/>
                            </a:rPr>
                            <m:t>𝑇𝑎𝑥</m:t>
                          </m:r>
                          <m:r>
                            <a:rPr lang="en-US" i="1">
                              <a:latin typeface="Cambria Math" charset="0"/>
                            </a:rPr>
                            <m:t> </m:t>
                          </m:r>
                          <m:r>
                            <a:rPr lang="en-US" i="1">
                              <a:latin typeface="Cambria Math" charset="0"/>
                            </a:rPr>
                            <m:t>𝑅𝑎𝑡𝑒</m:t>
                          </m:r>
                          <m:r>
                            <a:rPr lang="en-US" i="1">
                              <a:latin typeface="Cambria Math" charset="0"/>
                            </a:rPr>
                            <m:t> × </m:t>
                          </m:r>
                          <m:r>
                            <a:rPr lang="en-US" i="1">
                              <a:latin typeface="Cambria Math" charset="0"/>
                            </a:rPr>
                            <m:t>𝑃𝑟𝑒</m:t>
                          </m:r>
                          <m:r>
                            <m:rPr>
                              <m:nor/>
                            </m:rPr>
                            <a:rPr lang="en-US" i="0"/>
                            <m:t>−</m:t>
                          </m:r>
                          <m:r>
                            <a:rPr lang="en-US" i="1">
                              <a:latin typeface="Cambria Math" charset="0"/>
                            </a:rPr>
                            <m:t>𝑇𝑎𝑥</m:t>
                          </m:r>
                          <m:r>
                            <a:rPr lang="en-US" i="1">
                              <a:latin typeface="Cambria Math" charset="0"/>
                            </a:rPr>
                            <m:t> </m:t>
                          </m:r>
                          <m:r>
                            <a:rPr lang="en-US" i="1">
                              <a:latin typeface="Cambria Math" charset="0"/>
                            </a:rPr>
                            <m:t>𝐶𝑜𝑠𝑡</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𝐷𝑒𝑏𝑡</m:t>
                          </m:r>
                          <m:r>
                            <a:rPr lang="en-US" i="1">
                              <a:latin typeface="Cambria Math" charset="0"/>
                            </a:rPr>
                            <m:t> × </m:t>
                          </m:r>
                          <m:r>
                            <a:rPr lang="en-US" i="1">
                              <a:latin typeface="Cambria Math" charset="0"/>
                            </a:rPr>
                            <m:t>𝐷𝑒𝑏𝑡</m:t>
                          </m:r>
                        </m:num>
                        <m:den>
                          <m:r>
                            <a:rPr lang="en-US" i="1">
                              <a:latin typeface="Cambria Math" charset="0"/>
                            </a:rPr>
                            <m:t>𝑃𝑟𝑒</m:t>
                          </m:r>
                          <m:r>
                            <m:rPr>
                              <m:nor/>
                            </m:rPr>
                            <a:rPr lang="en-US" i="0"/>
                            <m:t>−</m:t>
                          </m:r>
                          <m:r>
                            <a:rPr lang="en-US" i="1">
                              <a:latin typeface="Cambria Math" charset="0"/>
                            </a:rPr>
                            <m:t>𝑇𝑎𝑥</m:t>
                          </m:r>
                          <m:r>
                            <a:rPr lang="en-US" i="1">
                              <a:latin typeface="Cambria Math" charset="0"/>
                            </a:rPr>
                            <m:t> </m:t>
                          </m:r>
                          <m:r>
                            <a:rPr lang="en-US" i="1">
                              <a:latin typeface="Cambria Math" charset="0"/>
                            </a:rPr>
                            <m:t>𝐶𝑜𝑠𝑡</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𝐷𝑒𝑏𝑡</m:t>
                          </m:r>
                        </m:den>
                      </m:f>
                    </m:oMath>
                    <m:oMath xmlns:m="http://schemas.openxmlformats.org/officeDocument/2006/math">
                      <m:r>
                        <a:rPr lang="en-US" i="1">
                          <a:latin typeface="Cambria Math" charset="0"/>
                        </a:rPr>
                        <m:t>                                 </m:t>
                      </m:r>
                      <m:r>
                        <a:rPr lang="de-DE" b="0" i="1" smtClean="0">
                          <a:latin typeface="Cambria Math" charset="0"/>
                        </a:rPr>
                        <m:t>                             </m:t>
                      </m:r>
                      <m:r>
                        <a:rPr lang="en-US" i="1">
                          <a:latin typeface="Cambria Math" charset="0"/>
                        </a:rPr>
                        <m:t>=</m:t>
                      </m:r>
                      <m:r>
                        <a:rPr lang="de-DE" i="1">
                          <a:latin typeface="Cambria Math" charset="0"/>
                        </a:rPr>
                        <m:t>𝑇𝑎𝑥</m:t>
                      </m:r>
                      <m:r>
                        <a:rPr lang="de-DE" i="1">
                          <a:latin typeface="Cambria Math" charset="0"/>
                        </a:rPr>
                        <m:t> </m:t>
                      </m:r>
                      <m:r>
                        <a:rPr lang="de-DE" i="1">
                          <a:latin typeface="Cambria Math" charset="0"/>
                        </a:rPr>
                        <m:t>𝑅𝑎𝑡𝑒</m:t>
                      </m:r>
                      <m:r>
                        <a:rPr lang="en-US" i="1">
                          <a:latin typeface="Cambria Math" charset="0"/>
                        </a:rPr>
                        <m:t> × </m:t>
                      </m:r>
                      <m:r>
                        <a:rPr lang="de-DE" i="1">
                          <a:latin typeface="Cambria Math" charset="0"/>
                        </a:rPr>
                        <m:t>𝐷𝑒𝑏𝑡</m:t>
                      </m:r>
                    </m:oMath>
                    <m:oMath xmlns:m="http://schemas.openxmlformats.org/officeDocument/2006/math">
                      <m:r>
                        <a:rPr lang="en-US" i="1">
                          <a:latin typeface="Cambria Math" charset="0"/>
                        </a:rPr>
                        <m:t>                                 </m:t>
                      </m:r>
                      <m:r>
                        <a:rPr lang="de-DE" b="0" i="1" smtClean="0">
                          <a:latin typeface="Cambria Math" charset="0"/>
                        </a:rPr>
                        <m:t>                             </m:t>
                      </m:r>
                      <m:r>
                        <a:rPr lang="en-US" i="1">
                          <a:latin typeface="Cambria Math" charset="0"/>
                        </a:rPr>
                        <m:t>=</m:t>
                      </m:r>
                      <m:r>
                        <a:rPr lang="de-DE" i="1">
                          <a:latin typeface="Cambria Math" charset="0"/>
                        </a:rPr>
                        <m:t>𝑡</m:t>
                      </m:r>
                      <m:r>
                        <a:rPr lang="en-US" i="1">
                          <a:latin typeface="Cambria Math" charset="0"/>
                        </a:rPr>
                        <m:t> × </m:t>
                      </m:r>
                      <m:r>
                        <a:rPr lang="de-DE" i="1">
                          <a:latin typeface="Cambria Math" charset="0"/>
                        </a:rPr>
                        <m:t>𝐷</m:t>
                      </m:r>
                    </m:oMath>
                  </m:oMathPara>
                </a14:m>
                <a:endParaRPr lang="de-DE" dirty="0"/>
              </a:p>
              <a:p>
                <a:pPr>
                  <a:spcBef>
                    <a:spcPts val="1000"/>
                  </a:spcBef>
                </a:pPr>
                <a:endParaRPr lang="de-DE"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The Value of the Tax Shield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201</a:t>
            </a:fld>
            <a:endParaRPr lang="en-US" noProof="0" dirty="0"/>
          </a:p>
        </p:txBody>
      </p:sp>
    </p:spTree>
    <p:extLst>
      <p:ext uri="{BB962C8B-B14F-4D97-AF65-F5344CB8AC3E}">
        <p14:creationId xmlns:p14="http://schemas.microsoft.com/office/powerpoint/2010/main" val="1943299214"/>
      </p:ext>
    </p:extLst>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This is the tricky part, and in many valuations in practice it is simply skipped.</a:t>
            </a:r>
          </a:p>
          <a:p>
            <a:pPr marL="180000" indent="-180000">
              <a:spcBef>
                <a:spcPts val="1000"/>
              </a:spcBef>
              <a:buFont typeface="Arial" charset="0"/>
              <a:buChar char="•"/>
            </a:pPr>
            <a:r>
              <a:rPr lang="en-US" dirty="0"/>
              <a:t>The following table (Damodaran, Applied Corporate Finance, 4</a:t>
            </a:r>
            <a:r>
              <a:rPr lang="en-US" baseline="30000" dirty="0"/>
              <a:t>th</a:t>
            </a:r>
            <a:r>
              <a:rPr lang="en-US" dirty="0"/>
              <a:t> ed., 378) summarizes the results of a study performed by Altman on the relation between ratings classes and default rates over 10 year:</a:t>
            </a:r>
          </a:p>
          <a:p>
            <a:endParaRPr lang="de-DE" dirty="0"/>
          </a:p>
        </p:txBody>
      </p:sp>
      <p:sp>
        <p:nvSpPr>
          <p:cNvPr id="3" name="Titel 2"/>
          <p:cNvSpPr>
            <a:spLocks noGrp="1"/>
          </p:cNvSpPr>
          <p:nvPr>
            <p:ph type="title"/>
          </p:nvPr>
        </p:nvSpPr>
        <p:spPr/>
        <p:txBody>
          <a:bodyPr/>
          <a:lstStyle/>
          <a:p>
            <a:r>
              <a:rPr lang="en-US" dirty="0"/>
              <a:t>Bankruptcy Costs </a:t>
            </a:r>
            <a:r>
              <a:rPr lang="mr-IN" dirty="0"/>
              <a:t>–</a:t>
            </a:r>
            <a:r>
              <a:rPr lang="en-US" dirty="0"/>
              <a:t> Part 1: Probability of Bankruptcy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202</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0000">
            <a:off x="2627784" y="3188271"/>
            <a:ext cx="3600400" cy="3490965"/>
          </a:xfrm>
          <a:prstGeom prst="rect">
            <a:avLst/>
          </a:prstGeom>
          <a:scene3d>
            <a:camera prst="orthographicFront">
              <a:rot lat="0" lon="0" rev="0"/>
            </a:camera>
            <a:lightRig rig="threePt" dir="t"/>
          </a:scene3d>
        </p:spPr>
      </p:pic>
    </p:spTree>
    <p:extLst>
      <p:ext uri="{BB962C8B-B14F-4D97-AF65-F5344CB8AC3E}">
        <p14:creationId xmlns:p14="http://schemas.microsoft.com/office/powerpoint/2010/main" val="1250692571"/>
      </p:ext>
    </p:extLst>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Direct cost of bankruptcy (legal and admin expenses) are typically the smaller part of the bankruptcy costs. There are studies that estimate them at about 5% of the value of the company.</a:t>
            </a:r>
          </a:p>
          <a:p>
            <a:pPr marL="180000" indent="-180000">
              <a:spcBef>
                <a:spcPts val="1000"/>
              </a:spcBef>
              <a:buFont typeface="Arial" charset="0"/>
              <a:buChar char="•"/>
            </a:pPr>
            <a:r>
              <a:rPr lang="en-US" dirty="0"/>
              <a:t>The indirect costs, i.e., lost sales when customers realize the company is in financial difficulties, are much more difficult to estimate. There are some studies though, leading to 25% to 30% of the value of the firm.</a:t>
            </a:r>
          </a:p>
          <a:p>
            <a:pPr marL="180000" indent="-180000">
              <a:spcBef>
                <a:spcPts val="1000"/>
              </a:spcBef>
              <a:buFont typeface="Arial" charset="0"/>
              <a:buChar char="•"/>
            </a:pPr>
            <a:r>
              <a:rPr lang="en-US" dirty="0"/>
              <a:t>Other effects could be items like government subsidies associated with leverage etc.</a:t>
            </a:r>
          </a:p>
          <a:p>
            <a:endParaRPr lang="de-DE" dirty="0"/>
          </a:p>
        </p:txBody>
      </p:sp>
      <p:sp>
        <p:nvSpPr>
          <p:cNvPr id="3" name="Titel 2"/>
          <p:cNvSpPr>
            <a:spLocks noGrp="1"/>
          </p:cNvSpPr>
          <p:nvPr>
            <p:ph type="title"/>
          </p:nvPr>
        </p:nvSpPr>
        <p:spPr/>
        <p:txBody>
          <a:bodyPr/>
          <a:lstStyle/>
          <a:p>
            <a:r>
              <a:rPr lang="en-US" dirty="0"/>
              <a:t>Bankruptcy Costs </a:t>
            </a:r>
            <a:r>
              <a:rPr lang="mr-IN" dirty="0"/>
              <a:t>–</a:t>
            </a:r>
            <a:r>
              <a:rPr lang="en-US" dirty="0"/>
              <a:t> Part 2: Direct and Indirect Cost of Bankruptcy, and Other Effects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203</a:t>
            </a:fld>
            <a:endParaRPr lang="en-US" noProof="0" dirty="0"/>
          </a:p>
        </p:txBody>
      </p:sp>
    </p:spTree>
    <p:extLst>
      <p:ext uri="{BB962C8B-B14F-4D97-AF65-F5344CB8AC3E}">
        <p14:creationId xmlns:p14="http://schemas.microsoft.com/office/powerpoint/2010/main" val="1421048678"/>
      </p:ext>
    </p:extLst>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endParaRPr lang="de-DE" i="1" dirty="0"/>
              </a:p>
              <a:p>
                <a:pPr/>
                <a14:m>
                  <m:oMathPara xmlns:m="http://schemas.openxmlformats.org/officeDocument/2006/math">
                    <m:oMathParaPr>
                      <m:jc m:val="centerGroup"/>
                    </m:oMathParaPr>
                    <m:oMath xmlns:m="http://schemas.openxmlformats.org/officeDocument/2006/math">
                      <m:r>
                        <a:rPr lang="en-US" i="1" smtClean="0">
                          <a:latin typeface="Cambria Math" charset="0"/>
                        </a:rPr>
                        <m:t>𝐸𝑛𝑡𝑒𝑟𝑝𝑟𝑖𝑠𝑒</m:t>
                      </m:r>
                      <m:r>
                        <a:rPr lang="en-US" i="1" smtClean="0">
                          <a:latin typeface="Cambria Math" charset="0"/>
                        </a:rPr>
                        <m:t> </m:t>
                      </m:r>
                      <m:r>
                        <a:rPr lang="en-US" i="1" smtClean="0">
                          <a:latin typeface="Cambria Math" charset="0"/>
                        </a:rPr>
                        <m:t>𝑉𝑎𝑙𝑢𝑒</m:t>
                      </m:r>
                      <m:r>
                        <a:rPr lang="en-US" i="1" smtClean="0">
                          <a:latin typeface="Cambria Math" charset="0"/>
                        </a:rPr>
                        <m:t>= </m:t>
                      </m:r>
                      <m:sSub>
                        <m:sSubPr>
                          <m:ctrlPr>
                            <a:rPr lang="de-DE" i="1">
                              <a:latin typeface="Cambria Math" panose="02040503050406030204" pitchFamily="18" charset="0"/>
                            </a:rPr>
                          </m:ctrlPr>
                        </m:sSubPr>
                        <m:e>
                          <m:r>
                            <a:rPr lang="en-US" i="1">
                              <a:latin typeface="Cambria Math" charset="0"/>
                            </a:rPr>
                            <m:t>𝐸𝑛𝑡𝑒𝑟𝑝𝑟𝑖𝑠𝑒</m:t>
                          </m:r>
                          <m:r>
                            <a:rPr lang="en-US" i="1">
                              <a:latin typeface="Cambria Math" charset="0"/>
                            </a:rPr>
                            <m:t> </m:t>
                          </m:r>
                          <m:r>
                            <a:rPr lang="en-US" i="1">
                              <a:latin typeface="Cambria Math" charset="0"/>
                            </a:rPr>
                            <m:t>𝑉𝑎𝑙𝑢𝑒</m:t>
                          </m:r>
                        </m:e>
                        <m:sub>
                          <m:r>
                            <a:rPr lang="en-US" i="1">
                              <a:latin typeface="Cambria Math" charset="0"/>
                            </a:rPr>
                            <m:t>𝑢</m:t>
                          </m:r>
                        </m:sub>
                      </m:sSub>
                    </m:oMath>
                    <m:oMath xmlns:m="http://schemas.openxmlformats.org/officeDocument/2006/math">
                      <m:r>
                        <a:rPr lang="de-DE" b="0" i="1" smtClean="0">
                          <a:latin typeface="Cambria Math" charset="0"/>
                        </a:rPr>
                        <m:t>                                     </m:t>
                      </m:r>
                      <m:r>
                        <a:rPr lang="en-US" i="1">
                          <a:latin typeface="Cambria Math" charset="0"/>
                        </a:rPr>
                        <m:t>+</m:t>
                      </m:r>
                      <m:r>
                        <a:rPr lang="de-DE" b="0" i="1" smtClean="0">
                          <a:latin typeface="Cambria Math" charset="0"/>
                        </a:rPr>
                        <m:t> </m:t>
                      </m:r>
                      <m:r>
                        <a:rPr lang="en-US" i="1">
                          <a:latin typeface="Cambria Math" charset="0"/>
                        </a:rPr>
                        <m:t>𝑃𝑟𝑒𝑠𝑒𝑛𝑡</m:t>
                      </m:r>
                      <m:r>
                        <a:rPr lang="en-US" i="1">
                          <a:latin typeface="Cambria Math" charset="0"/>
                        </a:rPr>
                        <m:t> </m:t>
                      </m:r>
                      <m:r>
                        <a:rPr lang="en-US" i="1">
                          <a:latin typeface="Cambria Math" charset="0"/>
                        </a:rPr>
                        <m:t>𝑉𝑎𝑙𝑢𝑒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𝑇𝑎𝑥</m:t>
                      </m:r>
                      <m:r>
                        <a:rPr lang="en-US" i="1">
                          <a:latin typeface="Cambria Math" charset="0"/>
                        </a:rPr>
                        <m:t> </m:t>
                      </m:r>
                      <m:r>
                        <a:rPr lang="en-US" i="1">
                          <a:latin typeface="Cambria Math" charset="0"/>
                        </a:rPr>
                        <m:t>𝑆𝑎𝑣𝑖𝑛𝑔𝑠</m:t>
                      </m:r>
                    </m:oMath>
                  </m:oMathPara>
                </a14:m>
                <a:br>
                  <a:rPr lang="de-DE" b="0" i="1" dirty="0">
                    <a:latin typeface="Cambria Math" charset="0"/>
                  </a:rPr>
                </a:br>
                <a:r>
                  <a:rPr lang="de-DE" b="0" i="1" dirty="0">
                    <a:latin typeface="Cambria Math" charset="0"/>
                  </a:rPr>
                  <a:t>                                                                 </a:t>
                </a:r>
                <a14:m>
                  <m:oMath xmlns:m="http://schemas.openxmlformats.org/officeDocument/2006/math">
                    <m:r>
                      <a:rPr lang="en-US" i="1">
                        <a:latin typeface="Cambria Math" charset="0"/>
                      </a:rPr>
                      <m:t>−</m:t>
                    </m:r>
                    <m:r>
                      <a:rPr lang="de-DE" b="0" i="1" smtClean="0">
                        <a:latin typeface="Cambria Math" charset="0"/>
                      </a:rPr>
                      <m:t> </m:t>
                    </m:r>
                    <m:r>
                      <a:rPr lang="en-US" i="1">
                        <a:latin typeface="Cambria Math" charset="0"/>
                      </a:rPr>
                      <m:t>𝑃𝑟𝑒𝑠𝑒𝑛𝑡</m:t>
                    </m:r>
                    <m:r>
                      <a:rPr lang="en-US" i="1">
                        <a:latin typeface="Cambria Math" charset="0"/>
                      </a:rPr>
                      <m:t> </m:t>
                    </m:r>
                    <m:r>
                      <a:rPr lang="en-US" i="1">
                        <a:latin typeface="Cambria Math" charset="0"/>
                      </a:rPr>
                      <m:t>𝑉𝑎𝑙𝑢𝑒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𝐸𝑥𝑝𝑒𝑐𝑡𝑒𝑑</m:t>
                    </m:r>
                    <m:r>
                      <a:rPr lang="en-US" i="1">
                        <a:latin typeface="Cambria Math" charset="0"/>
                      </a:rPr>
                      <m:t> </m:t>
                    </m:r>
                  </m:oMath>
                </a14:m>
                <a:br>
                  <a:rPr lang="de-DE" i="1" dirty="0"/>
                </a:br>
                <a:r>
                  <a:rPr lang="de-DE" i="1" dirty="0"/>
                  <a:t>                                                       </a:t>
                </a:r>
                <a14:m>
                  <m:oMath xmlns:m="http://schemas.openxmlformats.org/officeDocument/2006/math">
                    <m:r>
                      <a:rPr lang="en-US" i="1">
                        <a:latin typeface="Cambria Math" charset="0"/>
                      </a:rPr>
                      <m:t>𝐵𝑎𝑛𝑘𝑟𝑢𝑝𝑡𝑐𝑦</m:t>
                    </m:r>
                    <m:r>
                      <a:rPr lang="en-US" i="1">
                        <a:latin typeface="Cambria Math" charset="0"/>
                      </a:rPr>
                      <m:t> </m:t>
                    </m:r>
                    <m:r>
                      <a:rPr lang="en-US" i="1">
                        <a:latin typeface="Cambria Math" charset="0"/>
                      </a:rPr>
                      <m:t>𝐶𝑜𝑠𝑡𝑠</m:t>
                    </m:r>
                  </m:oMath>
                </a14:m>
                <a:br>
                  <a:rPr lang="de-DE" b="0" i="1" dirty="0">
                    <a:latin typeface="Cambria Math" charset="0"/>
                  </a:rPr>
                </a:br>
                <a:r>
                  <a:rPr lang="de-DE" b="0" i="1" dirty="0">
                    <a:latin typeface="Cambria Math" charset="0"/>
                  </a:rPr>
                  <a:t>                                                                 </a:t>
                </a:r>
                <a14:m>
                  <m:oMath xmlns:m="http://schemas.openxmlformats.org/officeDocument/2006/math">
                    <m:r>
                      <a:rPr lang="en-US" i="1">
                        <a:latin typeface="Cambria Math" charset="0"/>
                      </a:rPr>
                      <m:t>±</m:t>
                    </m:r>
                    <m:r>
                      <a:rPr lang="de-DE" b="0" i="1" smtClean="0">
                        <a:latin typeface="Cambria Math" charset="0"/>
                      </a:rPr>
                      <m:t> </m:t>
                    </m:r>
                    <m:r>
                      <a:rPr lang="en-US" i="1">
                        <a:latin typeface="Cambria Math" charset="0"/>
                      </a:rPr>
                      <m:t>𝑂𝑡h𝑒𝑟</m:t>
                    </m:r>
                    <m:r>
                      <a:rPr lang="en-US" i="1">
                        <a:latin typeface="Cambria Math" charset="0"/>
                      </a:rPr>
                      <m:t> </m:t>
                    </m:r>
                    <m:r>
                      <a:rPr lang="en-US" i="1">
                        <a:latin typeface="Cambria Math" charset="0"/>
                      </a:rPr>
                      <m:t>𝐸𝑓𝑓𝑒𝑐𝑡𝑠</m:t>
                    </m:r>
                  </m:oMath>
                </a14:m>
                <a:endParaRPr lang="de-DE" dirty="0"/>
              </a:p>
              <a:p>
                <a:endParaRPr lang="de-DE" dirty="0"/>
              </a:p>
              <a:p>
                <a:pPr marL="180000" indent="-180000">
                  <a:spcBef>
                    <a:spcPts val="1000"/>
                  </a:spcBef>
                  <a:buFont typeface="Arial" charset="0"/>
                  <a:buChar char="•"/>
                </a:pPr>
                <a:r>
                  <a:rPr lang="en-US" dirty="0"/>
                  <a:t>The APV approach does have its charm. It shows the sources of the enterprise value.</a:t>
                </a:r>
              </a:p>
              <a:p>
                <a:pPr marL="180000" indent="-180000">
                  <a:spcBef>
                    <a:spcPts val="1000"/>
                  </a:spcBef>
                  <a:buFont typeface="Arial" charset="0"/>
                  <a:buChar char="•"/>
                </a:pPr>
                <a:r>
                  <a:rPr lang="en-US" dirty="0"/>
                  <a:t>In valuation practice it is far less common than the enterprise DCF method.</a:t>
                </a:r>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2962"/>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APV Valuation – Bringing It All Together</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204</a:t>
            </a:fld>
            <a:endParaRPr lang="en-US" noProof="0" dirty="0"/>
          </a:p>
        </p:txBody>
      </p:sp>
    </p:spTree>
    <p:extLst>
      <p:ext uri="{BB962C8B-B14F-4D97-AF65-F5344CB8AC3E}">
        <p14:creationId xmlns:p14="http://schemas.microsoft.com/office/powerpoint/2010/main" val="409344731"/>
      </p:ext>
    </p:extLst>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Let’s assume the company described has €950 interest-bearing debt and the tax rate of 25% would also be appropriate here. If we assume constant debt levels and annual tax savings in perpetuity, the value of the tax shield will amount to €237.5 (25% of €950, i.e., tax rate times interest-bearing debt).</a:t>
            </a:r>
          </a:p>
          <a:p>
            <a:pPr marL="180000" indent="-180000">
              <a:spcBef>
                <a:spcPts val="1000"/>
              </a:spcBef>
              <a:buFont typeface="Arial" charset="0"/>
              <a:buChar char="•"/>
            </a:pPr>
            <a:r>
              <a:rPr lang="en-US" dirty="0"/>
              <a:t>We estimate the direct and indirect costs of bankruptcy at 30% of the enterprise value. This would be an amount of €594.23 (30% of the sum of the unlevered enterprise value of €1,743.26 and the value of the tax shield of €237.5). At an estimate of 15% for the probability of bankruptcy, this will lead to expected bankruptcy costs of €89.13.</a:t>
            </a:r>
            <a:endParaRPr lang="de-DE" dirty="0"/>
          </a:p>
          <a:p>
            <a:pPr marL="180000" indent="-180000">
              <a:spcBef>
                <a:spcPts val="1000"/>
              </a:spcBef>
              <a:buFont typeface="Arial" charset="0"/>
              <a:buChar char="•"/>
            </a:pPr>
            <a:r>
              <a:rPr lang="en-US" dirty="0"/>
              <a:t>The enterprise value amounts to €1,891.63: €1,743.26 enterprise value of the unlevered company plus €237.5 value of the tax shield minus €89.13 value of the expected bankruptcy costs.</a:t>
            </a:r>
            <a:endParaRPr lang="de-DE" dirty="0"/>
          </a:p>
          <a:p>
            <a:endParaRPr lang="de-DE" dirty="0"/>
          </a:p>
        </p:txBody>
      </p:sp>
      <p:sp>
        <p:nvSpPr>
          <p:cNvPr id="3" name="Titel 2"/>
          <p:cNvSpPr>
            <a:spLocks noGrp="1"/>
          </p:cNvSpPr>
          <p:nvPr>
            <p:ph type="title"/>
          </p:nvPr>
        </p:nvSpPr>
        <p:spPr/>
        <p:txBody>
          <a:bodyPr/>
          <a:lstStyle/>
          <a:p>
            <a:r>
              <a:rPr lang="en-US" dirty="0"/>
              <a:t>APV Valuation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205</a:t>
            </a:fld>
            <a:endParaRPr lang="en-US" noProof="0" dirty="0"/>
          </a:p>
        </p:txBody>
      </p:sp>
    </p:spTree>
    <p:extLst>
      <p:ext uri="{BB962C8B-B14F-4D97-AF65-F5344CB8AC3E}">
        <p14:creationId xmlns:p14="http://schemas.microsoft.com/office/powerpoint/2010/main" val="1603992624"/>
      </p:ext>
    </p:extLst>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As laid out at the beginning of our valuation journey, the alternative to discounting cash flows to the firm at the weighted average cost of capital (WACC) is to discount cash flows to equity at the cost of equity.</a:t>
            </a:r>
          </a:p>
          <a:p>
            <a:pPr marL="180000" indent="-180000">
              <a:spcBef>
                <a:spcPts val="1000"/>
              </a:spcBef>
              <a:buFont typeface="Arial" charset="0"/>
              <a:buChar char="•"/>
            </a:pPr>
            <a:r>
              <a:rPr lang="en-US" dirty="0"/>
              <a:t>This will result in the equity value of the company being valued as opposed to the enterprise value when discounting cash flows to the firm.</a:t>
            </a:r>
          </a:p>
          <a:p>
            <a:pPr marL="180000" indent="-180000">
              <a:spcBef>
                <a:spcPts val="1000"/>
              </a:spcBef>
              <a:buFont typeface="Arial" charset="0"/>
              <a:buChar char="•"/>
            </a:pPr>
            <a:r>
              <a:rPr lang="en-US" dirty="0"/>
              <a:t>The prevailing methodology for corporate valuations in Germany until about 25 years ago was the so-called “Ertragswertverfahren” (earnings value method), which is bottom line identical with the equity DCF approach.</a:t>
            </a:r>
          </a:p>
          <a:p>
            <a:pPr marL="180000" indent="-180000">
              <a:spcBef>
                <a:spcPts val="1000"/>
              </a:spcBef>
              <a:buFont typeface="Arial" charset="0"/>
              <a:buChar char="•"/>
            </a:pPr>
            <a:r>
              <a:rPr lang="en-US" dirty="0"/>
              <a:t>The equity DCF method is far less common in today’s valuation practice than the enterprise DCF method. It is, however, the default approach for the valuation of banks, insurances and other financial services companies, since interest and interest-bearing debt is part of the operations and not part of the funding.</a:t>
            </a:r>
            <a:endParaRPr lang="de-DE" dirty="0"/>
          </a:p>
          <a:p>
            <a:endParaRPr lang="de-DE" dirty="0"/>
          </a:p>
        </p:txBody>
      </p:sp>
      <p:sp>
        <p:nvSpPr>
          <p:cNvPr id="3" name="Titel 2"/>
          <p:cNvSpPr>
            <a:spLocks noGrp="1"/>
          </p:cNvSpPr>
          <p:nvPr>
            <p:ph type="title"/>
          </p:nvPr>
        </p:nvSpPr>
        <p:spPr/>
        <p:txBody>
          <a:bodyPr/>
          <a:lstStyle/>
          <a:p>
            <a:r>
              <a:rPr lang="en-US" dirty="0"/>
              <a:t>Equity DCF Valuation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206</a:t>
            </a:fld>
            <a:endParaRPr lang="en-US" noProof="0" dirty="0"/>
          </a:p>
        </p:txBody>
      </p:sp>
    </p:spTree>
    <p:extLst>
      <p:ext uri="{BB962C8B-B14F-4D97-AF65-F5344CB8AC3E}">
        <p14:creationId xmlns:p14="http://schemas.microsoft.com/office/powerpoint/2010/main" val="1089468013"/>
      </p:ext>
    </p:extLst>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837796" y="1778000"/>
            <a:ext cx="7463646" cy="4322763"/>
          </a:xfrm>
        </p:spPr>
      </p:pic>
      <p:sp>
        <p:nvSpPr>
          <p:cNvPr id="3" name="Titel 2"/>
          <p:cNvSpPr>
            <a:spLocks noGrp="1"/>
          </p:cNvSpPr>
          <p:nvPr>
            <p:ph type="title"/>
          </p:nvPr>
        </p:nvSpPr>
        <p:spPr/>
        <p:txBody>
          <a:bodyPr/>
          <a:lstStyle/>
          <a:p>
            <a:r>
              <a:rPr lang="en-US" dirty="0"/>
              <a:t>Free Cash Flow to Equity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207</a:t>
            </a:fld>
            <a:endParaRPr lang="en-US" noProof="0" dirty="0"/>
          </a:p>
        </p:txBody>
      </p:sp>
    </p:spTree>
    <p:extLst>
      <p:ext uri="{BB962C8B-B14F-4D97-AF65-F5344CB8AC3E}">
        <p14:creationId xmlns:p14="http://schemas.microsoft.com/office/powerpoint/2010/main" val="955516989"/>
      </p:ext>
    </p:extLst>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endParaRPr lang="en-US" i="1" dirty="0"/>
              </a:p>
              <a:p>
                <a:pPr/>
                <a14:m>
                  <m:oMathPara xmlns:m="http://schemas.openxmlformats.org/officeDocument/2006/math">
                    <m:oMathParaPr>
                      <m:jc m:val="centerGroup"/>
                    </m:oMathParaPr>
                    <m:oMath xmlns:m="http://schemas.openxmlformats.org/officeDocument/2006/math">
                      <m:r>
                        <a:rPr lang="en-US" i="1">
                          <a:latin typeface="Cambria Math" charset="0"/>
                        </a:rPr>
                        <m:t>𝐸𝑞𝑢𝑖𝑡𝑦</m:t>
                      </m:r>
                      <m:r>
                        <a:rPr lang="en-US" i="1">
                          <a:latin typeface="Cambria Math" charset="0"/>
                        </a:rPr>
                        <m:t> </m:t>
                      </m:r>
                      <m:r>
                        <a:rPr lang="en-US" i="1">
                          <a:latin typeface="Cambria Math" charset="0"/>
                        </a:rPr>
                        <m:t>𝑉𝑎𝑙𝑢𝑒</m:t>
                      </m:r>
                      <m:r>
                        <a:rPr lang="en-US" i="1">
                          <a:latin typeface="Cambria Math" charset="0"/>
                        </a:rPr>
                        <m:t>=</m:t>
                      </m:r>
                      <m:nary>
                        <m:naryPr>
                          <m:chr m:val="∑"/>
                          <m:limLoc m:val="undOvr"/>
                          <m:ctrlPr>
                            <a:rPr lang="de-DE" i="1">
                              <a:latin typeface="Cambria Math" panose="02040503050406030204" pitchFamily="18" charset="0"/>
                            </a:rPr>
                          </m:ctrlPr>
                        </m:naryPr>
                        <m:sub>
                          <m:r>
                            <a:rPr lang="en-US" i="1">
                              <a:latin typeface="Cambria Math" charset="0"/>
                            </a:rPr>
                            <m:t>𝑡</m:t>
                          </m:r>
                          <m:r>
                            <a:rPr lang="en-US" i="1">
                              <a:latin typeface="Cambria Math" charset="0"/>
                            </a:rPr>
                            <m:t>=1</m:t>
                          </m:r>
                        </m:sub>
                        <m:sup>
                          <m:r>
                            <a:rPr lang="en-US" i="1">
                              <a:latin typeface="Cambria Math" charset="0"/>
                            </a:rPr>
                            <m:t>𝑛</m:t>
                          </m:r>
                        </m:sup>
                        <m:e>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𝐹𝐶𝐹𝐸</m:t>
                                  </m:r>
                                </m:e>
                                <m:sub>
                                  <m:r>
                                    <a:rPr lang="en-US" i="1">
                                      <a:latin typeface="Cambria Math" charset="0"/>
                                    </a:rPr>
                                    <m:t>𝑡</m:t>
                                  </m:r>
                                </m:sub>
                              </m:sSub>
                            </m:num>
                            <m:den>
                              <m:sSup>
                                <m:sSupPr>
                                  <m:ctrlPr>
                                    <a:rPr lang="de-DE" i="1">
                                      <a:latin typeface="Cambria Math" panose="02040503050406030204" pitchFamily="18" charset="0"/>
                                    </a:rPr>
                                  </m:ctrlPr>
                                </m:sSupPr>
                                <m:e>
                                  <m:r>
                                    <a:rPr lang="en-US" i="1">
                                      <a:latin typeface="Cambria Math" charset="0"/>
                                    </a:rPr>
                                    <m:t>(1+</m:t>
                                  </m:r>
                                  <m:r>
                                    <a:rPr lang="en-US" i="1">
                                      <a:latin typeface="Cambria Math" charset="0"/>
                                    </a:rPr>
                                    <m:t>𝐶𝑜𝑠𝑡</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𝐸𝑞𝑢𝑖𝑡𝑦</m:t>
                                  </m:r>
                                  <m:r>
                                    <a:rPr lang="en-US" i="1">
                                      <a:latin typeface="Cambria Math" charset="0"/>
                                    </a:rPr>
                                    <m:t>)</m:t>
                                  </m:r>
                                </m:e>
                                <m:sup>
                                  <m:r>
                                    <a:rPr lang="en-US" i="1">
                                      <a:latin typeface="Cambria Math" charset="0"/>
                                    </a:rPr>
                                    <m:t>𝑡</m:t>
                                  </m:r>
                                </m:sup>
                              </m:sSup>
                            </m:den>
                          </m:f>
                        </m:e>
                      </m:nary>
                      <m:r>
                        <a:rPr lang="en-US" i="1">
                          <a:latin typeface="Cambria Math" charset="0"/>
                        </a:rPr>
                        <m:t>+</m:t>
                      </m:r>
                    </m:oMath>
                    <m:oMath xmlns:m="http://schemas.openxmlformats.org/officeDocument/2006/math">
                      <m:f>
                        <m:fPr>
                          <m:ctrlPr>
                            <a:rPr lang="en-US" i="1" smtClean="0">
                              <a:latin typeface="Cambria Math" panose="02040503050406030204" pitchFamily="18" charset="0"/>
                            </a:rPr>
                          </m:ctrlPr>
                        </m:fPr>
                        <m:num>
                          <m:r>
                            <a:rPr lang="de-DE" b="0" i="1" smtClean="0">
                              <a:latin typeface="Cambria Math" panose="02040503050406030204" pitchFamily="18" charset="0"/>
                            </a:rPr>
                            <m:t>1</m:t>
                          </m:r>
                        </m:num>
                        <m:den>
                          <m:sSup>
                            <m:sSupPr>
                              <m:ctrlPr>
                                <a:rPr lang="en-US" i="1" smtClean="0">
                                  <a:latin typeface="Cambria Math" panose="02040503050406030204" pitchFamily="18" charset="0"/>
                                </a:rPr>
                              </m:ctrlPr>
                            </m:sSupPr>
                            <m:e>
                              <m:r>
                                <a:rPr lang="de-DE" b="0" i="1" smtClean="0">
                                  <a:latin typeface="Cambria Math" panose="02040503050406030204" pitchFamily="18" charset="0"/>
                                </a:rPr>
                                <m:t>(1+</m:t>
                              </m:r>
                              <m:r>
                                <a:rPr lang="de-DE" b="0" i="1" smtClean="0">
                                  <a:latin typeface="Cambria Math" panose="02040503050406030204" pitchFamily="18" charset="0"/>
                                </a:rPr>
                                <m:t>𝐶𝑜𝑠𝑡</m:t>
                              </m:r>
                              <m:r>
                                <a:rPr lang="de-DE" b="0" i="1" smtClean="0">
                                  <a:latin typeface="Cambria Math" panose="02040503050406030204" pitchFamily="18" charset="0"/>
                                </a:rPr>
                                <m:t> </m:t>
                              </m:r>
                              <m:r>
                                <a:rPr lang="de-DE" b="0" i="1" smtClean="0">
                                  <a:latin typeface="Cambria Math" panose="02040503050406030204" pitchFamily="18" charset="0"/>
                                </a:rPr>
                                <m:t>𝑜𝑓</m:t>
                              </m:r>
                              <m:r>
                                <a:rPr lang="de-DE" b="0" i="1" smtClean="0">
                                  <a:latin typeface="Cambria Math" panose="02040503050406030204" pitchFamily="18" charset="0"/>
                                </a:rPr>
                                <m:t> </m:t>
                              </m:r>
                              <m:r>
                                <a:rPr lang="de-DE" b="0" i="1" smtClean="0">
                                  <a:latin typeface="Cambria Math" panose="02040503050406030204" pitchFamily="18" charset="0"/>
                                </a:rPr>
                                <m:t>𝐸𝑞𝑢𝑖𝑡𝑦</m:t>
                              </m:r>
                              <m:r>
                                <a:rPr lang="de-DE" b="0" i="1" smtClean="0">
                                  <a:latin typeface="Cambria Math" panose="02040503050406030204" pitchFamily="18" charset="0"/>
                                </a:rPr>
                                <m:t>)</m:t>
                              </m:r>
                            </m:e>
                            <m:sup>
                              <m:r>
                                <a:rPr lang="de-DE" b="0" i="1" smtClean="0">
                                  <a:latin typeface="Cambria Math" panose="02040503050406030204" pitchFamily="18" charset="0"/>
                                </a:rPr>
                                <m:t>𝑛</m:t>
                              </m:r>
                            </m:sup>
                          </m:sSup>
                        </m:den>
                      </m:f>
                      <m:r>
                        <a:rPr lang="de-DE" b="0" i="1" smtClean="0">
                          <a:latin typeface="Cambria Math" panose="02040503050406030204" pitchFamily="18" charset="0"/>
                        </a:rPr>
                        <m:t> </m:t>
                      </m:r>
                      <m:r>
                        <a:rPr lang="de-DE" b="0" i="1" smtClean="0">
                          <a:latin typeface="Cambria Math" panose="02040503050406030204" pitchFamily="18" charset="0"/>
                          <a:ea typeface="Cambria Math" panose="02040503050406030204" pitchFamily="18" charset="0"/>
                        </a:rPr>
                        <m:t>× </m:t>
                      </m:r>
                      <m:f>
                        <m:fPr>
                          <m:ctrlPr>
                            <a:rPr lang="de-DE" i="1" smtClean="0">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𝐹𝐶𝐹𝐸</m:t>
                              </m:r>
                            </m:e>
                            <m:sub>
                              <m:r>
                                <a:rPr lang="en-US" i="1">
                                  <a:latin typeface="Cambria Math" charset="0"/>
                                </a:rPr>
                                <m:t>𝑛</m:t>
                              </m:r>
                            </m:sub>
                          </m:sSub>
                          <m:r>
                            <a:rPr lang="en-US" i="1">
                              <a:latin typeface="Cambria Math" charset="0"/>
                            </a:rPr>
                            <m:t> × (1+</m:t>
                          </m:r>
                          <m:r>
                            <a:rPr lang="en-US" i="1">
                              <a:latin typeface="Cambria Math" charset="0"/>
                            </a:rPr>
                            <m:t>𝑔</m:t>
                          </m:r>
                          <m:r>
                            <a:rPr lang="en-US" i="1">
                              <a:latin typeface="Cambria Math" charset="0"/>
                            </a:rPr>
                            <m:t>)</m:t>
                          </m:r>
                        </m:num>
                        <m:den>
                          <m:d>
                            <m:dPr>
                              <m:ctrlPr>
                                <a:rPr lang="en-US" i="1" smtClean="0">
                                  <a:latin typeface="Cambria Math" panose="02040503050406030204" pitchFamily="18" charset="0"/>
                                </a:rPr>
                              </m:ctrlPr>
                            </m:dPr>
                            <m:e>
                              <m:sSub>
                                <m:sSubPr>
                                  <m:ctrlPr>
                                    <a:rPr lang="de-DE" i="1">
                                      <a:latin typeface="Cambria Math" panose="02040503050406030204" pitchFamily="18" charset="0"/>
                                    </a:rPr>
                                  </m:ctrlPr>
                                </m:sSubPr>
                                <m:e>
                                  <m:r>
                                    <a:rPr lang="en-US" i="1">
                                      <a:latin typeface="Cambria Math" charset="0"/>
                                    </a:rPr>
                                    <m:t>𝐶𝑜𝑠𝑡</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𝐸𝑞𝑢𝑖𝑡𝑦</m:t>
                                  </m:r>
                                </m:e>
                                <m:sub>
                                  <m:r>
                                    <a:rPr lang="de-DE" b="0" i="1" smtClean="0">
                                      <a:latin typeface="Cambria Math" charset="0"/>
                                    </a:rPr>
                                    <m:t>𝑃𝑒𝑟𝑝𝑒𝑡𝑢𝑖𝑡𝑦</m:t>
                                  </m:r>
                                </m:sub>
                              </m:sSub>
                              <m:r>
                                <a:rPr lang="en-US" i="1">
                                  <a:latin typeface="Cambria Math" charset="0"/>
                                </a:rPr>
                                <m:t>−</m:t>
                              </m:r>
                              <m:r>
                                <a:rPr lang="en-US" i="1">
                                  <a:latin typeface="Cambria Math" charset="0"/>
                                </a:rPr>
                                <m:t>𝑔</m:t>
                              </m:r>
                            </m:e>
                          </m:d>
                        </m:den>
                      </m:f>
                    </m:oMath>
                  </m:oMathPara>
                </a14:m>
                <a:endParaRPr lang="de-DE" dirty="0"/>
              </a:p>
              <a:p>
                <a:endParaRPr lang="de-DE" dirty="0"/>
              </a:p>
              <a:p>
                <a:endParaRPr lang="de-DE" b="0" i="1" dirty="0">
                  <a:latin typeface="Cambria Math" charset="0"/>
                </a:endParaRPr>
              </a:p>
              <a:p>
                <a:pPr/>
                <a14:m>
                  <m:oMathPara xmlns:m="http://schemas.openxmlformats.org/officeDocument/2006/math">
                    <m:oMathParaPr>
                      <m:jc m:val="left"/>
                    </m:oMathParaPr>
                    <m:oMath xmlns:m="http://schemas.openxmlformats.org/officeDocument/2006/math">
                      <m:r>
                        <a:rPr lang="de-DE" b="0" i="1" smtClean="0">
                          <a:latin typeface="Cambria Math" charset="0"/>
                        </a:rPr>
                        <m:t>𝐸𝑛𝑡𝑒𝑟𝑝𝑟𝑖𝑠𝑒</m:t>
                      </m:r>
                      <m:r>
                        <a:rPr lang="de-DE" b="0" i="1" smtClean="0">
                          <a:latin typeface="Cambria Math" charset="0"/>
                        </a:rPr>
                        <m:t> </m:t>
                      </m:r>
                      <m:r>
                        <a:rPr lang="de-DE" b="0" i="1" smtClean="0">
                          <a:latin typeface="Cambria Math" charset="0"/>
                        </a:rPr>
                        <m:t>𝑉𝑎𝑙𝑢𝑒</m:t>
                      </m:r>
                      <m:r>
                        <a:rPr lang="de-DE" b="0" i="1" smtClean="0">
                          <a:latin typeface="Cambria Math" charset="0"/>
                        </a:rPr>
                        <m:t>=</m:t>
                      </m:r>
                      <m:r>
                        <a:rPr lang="de-DE" b="0" i="1" smtClean="0">
                          <a:latin typeface="Cambria Math" charset="0"/>
                        </a:rPr>
                        <m:t>𝐸𝑞𝑢𝑖𝑡𝑦</m:t>
                      </m:r>
                      <m:r>
                        <a:rPr lang="de-DE" b="0" i="1" smtClean="0">
                          <a:latin typeface="Cambria Math" charset="0"/>
                        </a:rPr>
                        <m:t> </m:t>
                      </m:r>
                      <m:r>
                        <a:rPr lang="de-DE" b="0" i="1" smtClean="0">
                          <a:latin typeface="Cambria Math" charset="0"/>
                        </a:rPr>
                        <m:t>𝑉𝑎𝑙𝑢𝑒</m:t>
                      </m:r>
                      <m:r>
                        <a:rPr lang="de-DE" b="0" i="1" smtClean="0">
                          <a:latin typeface="Cambria Math" charset="0"/>
                        </a:rPr>
                        <m:t>+</m:t>
                      </m:r>
                      <m:r>
                        <a:rPr lang="de-DE" b="0" i="1" smtClean="0">
                          <a:latin typeface="Cambria Math" charset="0"/>
                        </a:rPr>
                        <m:t>𝑁𝑒𝑡</m:t>
                      </m:r>
                      <m:r>
                        <a:rPr lang="de-DE" b="0" i="1" smtClean="0">
                          <a:latin typeface="Cambria Math" charset="0"/>
                        </a:rPr>
                        <m:t> </m:t>
                      </m:r>
                      <m:r>
                        <a:rPr lang="de-DE" b="0" i="1" smtClean="0">
                          <a:latin typeface="Cambria Math" charset="0"/>
                        </a:rPr>
                        <m:t>𝐷𝑒𝑏𝑡</m:t>
                      </m:r>
                    </m:oMath>
                  </m:oMathPara>
                </a14:m>
                <a:br>
                  <a:rPr lang="de-DE" b="0" i="1" dirty="0">
                    <a:latin typeface="Cambria Math" charset="0"/>
                  </a:rPr>
                </a:br>
                <a:r>
                  <a:rPr lang="de-DE" b="0" i="1" dirty="0">
                    <a:latin typeface="Cambria Math" charset="0"/>
                  </a:rPr>
                  <a:t>                                    </a:t>
                </a:r>
                <a14:m>
                  <m:oMath xmlns:m="http://schemas.openxmlformats.org/officeDocument/2006/math">
                    <m:r>
                      <a:rPr lang="de-DE" b="0" i="1" smtClean="0">
                        <a:latin typeface="Cambria Math" charset="0"/>
                      </a:rPr>
                      <m:t>=</m:t>
                    </m:r>
                    <m:r>
                      <a:rPr lang="de-DE" b="0" i="1" smtClean="0">
                        <a:latin typeface="Cambria Math" charset="0"/>
                      </a:rPr>
                      <m:t>𝐸𝑞𝑢𝑖𝑡𝑦</m:t>
                    </m:r>
                    <m:r>
                      <a:rPr lang="de-DE" b="0" i="1" smtClean="0">
                        <a:latin typeface="Cambria Math" charset="0"/>
                      </a:rPr>
                      <m:t> </m:t>
                    </m:r>
                    <m:r>
                      <a:rPr lang="de-DE" b="0" i="1" smtClean="0">
                        <a:latin typeface="Cambria Math" charset="0"/>
                      </a:rPr>
                      <m:t>𝑉𝑎𝑙𝑢𝑒</m:t>
                    </m:r>
                    <m:r>
                      <a:rPr lang="de-DE" b="0" i="1" smtClean="0">
                        <a:latin typeface="Cambria Math" charset="0"/>
                      </a:rPr>
                      <m:t>+</m:t>
                    </m:r>
                    <m:r>
                      <a:rPr lang="de-DE" b="0" i="1" smtClean="0">
                        <a:latin typeface="Cambria Math" charset="0"/>
                      </a:rPr>
                      <m:t>𝐼𝑛𝑡𝑒𝑟𝑒𝑠𝑡</m:t>
                    </m:r>
                    <m:r>
                      <m:rPr>
                        <m:nor/>
                      </m:rPr>
                      <a:rPr lang="de-DE" b="0" i="0" smtClean="0">
                        <a:latin typeface="Cambria Math" charset="0"/>
                      </a:rPr>
                      <m:t>−</m:t>
                    </m:r>
                    <m:r>
                      <a:rPr lang="de-DE" b="0" i="1" smtClean="0">
                        <a:latin typeface="Cambria Math" charset="0"/>
                      </a:rPr>
                      <m:t>𝐵𝑒𝑎𝑟𝑖𝑛𝑔</m:t>
                    </m:r>
                    <m:r>
                      <a:rPr lang="de-DE" b="0" i="1" smtClean="0">
                        <a:latin typeface="Cambria Math" charset="0"/>
                      </a:rPr>
                      <m:t> </m:t>
                    </m:r>
                    <m:r>
                      <a:rPr lang="de-DE" b="0" i="1" smtClean="0">
                        <a:latin typeface="Cambria Math" charset="0"/>
                      </a:rPr>
                      <m:t>𝐷𝑒𝑏𝑡</m:t>
                    </m:r>
                    <m:r>
                      <a:rPr lang="de-DE" b="0" i="1" smtClean="0">
                        <a:latin typeface="Cambria Math" charset="0"/>
                      </a:rPr>
                      <m:t> −</m:t>
                    </m:r>
                    <m:r>
                      <a:rPr lang="de-DE" b="0" i="1" smtClean="0">
                        <a:latin typeface="Cambria Math" charset="0"/>
                      </a:rPr>
                      <m:t>𝐸𝑥𝑐𝑒𝑠𝑠</m:t>
                    </m:r>
                    <m:r>
                      <a:rPr lang="de-DE" b="0" i="1" smtClean="0">
                        <a:latin typeface="Cambria Math" charset="0"/>
                      </a:rPr>
                      <m:t> </m:t>
                    </m:r>
                    <m:r>
                      <a:rPr lang="de-DE" b="0" i="1" smtClean="0">
                        <a:latin typeface="Cambria Math" charset="0"/>
                      </a:rPr>
                      <m:t>𝐶𝑎𝑠h</m:t>
                    </m:r>
                  </m:oMath>
                </a14:m>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319"/>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Derivation of the Equity Value and the Enterprise Value in the Equity DCF Approach</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208</a:t>
            </a:fld>
            <a:endParaRPr lang="en-US" noProof="0" dirty="0"/>
          </a:p>
        </p:txBody>
      </p:sp>
    </p:spTree>
    <p:extLst>
      <p:ext uri="{BB962C8B-B14F-4D97-AF65-F5344CB8AC3E}">
        <p14:creationId xmlns:p14="http://schemas.microsoft.com/office/powerpoint/2010/main" val="880993007"/>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Can you explain the differences between the adjusted present value method and the enterprise discounted cash flow method?</a:t>
            </a:r>
          </a:p>
          <a:p>
            <a:pPr marL="457200" lvl="0" indent="-457200" hangingPunct="0">
              <a:buFont typeface="+mj-lt"/>
              <a:buAutoNum type="arabicParenBoth"/>
            </a:pPr>
            <a:endParaRPr lang="de-DE" dirty="0"/>
          </a:p>
          <a:p>
            <a:pPr marL="457200" indent="-457200">
              <a:buFont typeface="+mj-lt"/>
              <a:buAutoNum type="arabicParenBoth"/>
            </a:pPr>
            <a:r>
              <a:rPr lang="en-US" dirty="0"/>
              <a:t>How does the equity discounted cash flow approach differ from the German earnings value approach?</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209</a:t>
            </a:fld>
            <a:endParaRPr lang="en-US" noProof="0" dirty="0"/>
          </a:p>
        </p:txBody>
      </p:sp>
    </p:spTree>
    <p:extLst>
      <p:ext uri="{BB962C8B-B14F-4D97-AF65-F5344CB8AC3E}">
        <p14:creationId xmlns:p14="http://schemas.microsoft.com/office/powerpoint/2010/main" val="122106343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Valuation Terminology: The Financial Balance Sheet (Firm Value)</a:t>
            </a:r>
          </a:p>
        </p:txBody>
      </p:sp>
      <p:sp>
        <p:nvSpPr>
          <p:cNvPr id="4" name="Date Placeholder 3"/>
          <p:cNvSpPr>
            <a:spLocks noGrp="1"/>
          </p:cNvSpPr>
          <p:nvPr>
            <p:ph type="dt" sz="half" idx="18"/>
          </p:nvPr>
        </p:nvSpPr>
        <p:spPr/>
        <p:txBody>
          <a:bodyPr/>
          <a:lstStyle/>
          <a:p>
            <a:r>
              <a:rPr lang="en-US" noProof="0"/>
              <a:t>Course Slides</a:t>
            </a:r>
            <a:endParaRPr lang="en-US" noProof="0" dirty="0"/>
          </a:p>
        </p:txBody>
      </p:sp>
      <p:sp>
        <p:nvSpPr>
          <p:cNvPr id="5" name="Footer Placeholder 4"/>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p:cNvSpPr>
            <a:spLocks noGrp="1"/>
          </p:cNvSpPr>
          <p:nvPr>
            <p:ph type="sldNum" sz="quarter" idx="20"/>
          </p:nvPr>
        </p:nvSpPr>
        <p:spPr/>
        <p:txBody>
          <a:bodyPr/>
          <a:lstStyle/>
          <a:p>
            <a:fld id="{D17876D8-BCC1-405D-8AD6-9C645F5D1D0C}" type="slidenum">
              <a:rPr lang="en-US" noProof="0" smtClean="0"/>
              <a:pPr/>
              <a:t>21</a:t>
            </a:fld>
            <a:endParaRPr lang="en-US" noProof="0" dirty="0"/>
          </a:p>
        </p:txBody>
      </p:sp>
      <p:sp>
        <p:nvSpPr>
          <p:cNvPr id="7" name="Rechteck 6"/>
          <p:cNvSpPr/>
          <p:nvPr/>
        </p:nvSpPr>
        <p:spPr>
          <a:xfrm>
            <a:off x="2019976" y="2092238"/>
            <a:ext cx="1903952"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2019976" y="2708638"/>
            <a:ext cx="1903952" cy="254916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121275" y="2092238"/>
            <a:ext cx="1903952"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5135630" y="3021668"/>
            <a:ext cx="1903952" cy="22361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2019976" y="2188860"/>
            <a:ext cx="1647277" cy="276999"/>
          </a:xfrm>
          <a:prstGeom prst="rect">
            <a:avLst/>
          </a:prstGeom>
          <a:noFill/>
        </p:spPr>
        <p:txBody>
          <a:bodyPr wrap="square" rtlCol="0">
            <a:spAutoFit/>
          </a:bodyPr>
          <a:lstStyle/>
          <a:p>
            <a:r>
              <a:rPr lang="en-US" sz="1200" b="1" dirty="0"/>
              <a:t>Cash</a:t>
            </a:r>
          </a:p>
        </p:txBody>
      </p:sp>
      <p:sp>
        <p:nvSpPr>
          <p:cNvPr id="12" name="Textfeld 11"/>
          <p:cNvSpPr txBox="1"/>
          <p:nvPr/>
        </p:nvSpPr>
        <p:spPr>
          <a:xfrm>
            <a:off x="2019975" y="3204938"/>
            <a:ext cx="1969385" cy="904863"/>
          </a:xfrm>
          <a:prstGeom prst="rect">
            <a:avLst/>
          </a:prstGeom>
          <a:noFill/>
        </p:spPr>
        <p:txBody>
          <a:bodyPr wrap="square" rtlCol="0">
            <a:spAutoFit/>
          </a:bodyPr>
          <a:lstStyle/>
          <a:p>
            <a:r>
              <a:rPr lang="en-US" sz="1200" b="1" dirty="0"/>
              <a:t>Enterprise Value =</a:t>
            </a:r>
          </a:p>
          <a:p>
            <a:r>
              <a:rPr lang="en-US" sz="1200" b="1" dirty="0"/>
              <a:t>Net Present Value of Company’s Investments (Current and Future)</a:t>
            </a:r>
          </a:p>
        </p:txBody>
      </p:sp>
      <p:sp>
        <p:nvSpPr>
          <p:cNvPr id="13" name="Textfeld 12"/>
          <p:cNvSpPr txBox="1"/>
          <p:nvPr/>
        </p:nvSpPr>
        <p:spPr>
          <a:xfrm>
            <a:off x="5121275" y="2246973"/>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endParaRPr lang="en-US" sz="1200" dirty="0"/>
          </a:p>
        </p:txBody>
      </p:sp>
      <p:sp>
        <p:nvSpPr>
          <p:cNvPr id="14" name="Textfeld 13"/>
          <p:cNvSpPr txBox="1"/>
          <p:nvPr/>
        </p:nvSpPr>
        <p:spPr>
          <a:xfrm>
            <a:off x="5121275" y="3842206"/>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5" name="Textfeld 14"/>
          <p:cNvSpPr txBox="1"/>
          <p:nvPr/>
        </p:nvSpPr>
        <p:spPr>
          <a:xfrm>
            <a:off x="4265434" y="3490965"/>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 =</a:t>
            </a:r>
          </a:p>
        </p:txBody>
      </p:sp>
      <p:sp>
        <p:nvSpPr>
          <p:cNvPr id="16" name="Geschweifte Klammer links 15"/>
          <p:cNvSpPr/>
          <p:nvPr/>
        </p:nvSpPr>
        <p:spPr>
          <a:xfrm>
            <a:off x="1492513" y="2092238"/>
            <a:ext cx="333487" cy="316556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dirty="0"/>
          </a:p>
        </p:txBody>
      </p:sp>
      <p:sp>
        <p:nvSpPr>
          <p:cNvPr id="17" name="Textfeld 16"/>
          <p:cNvSpPr txBox="1"/>
          <p:nvPr/>
        </p:nvSpPr>
        <p:spPr>
          <a:xfrm rot="16200000">
            <a:off x="521837" y="3404840"/>
            <a:ext cx="1516139" cy="400110"/>
          </a:xfrm>
          <a:prstGeom prst="rect">
            <a:avLst/>
          </a:prstGeom>
          <a:noFill/>
        </p:spPr>
        <p:txBody>
          <a:bodyPr wrap="square" rtlCol="0">
            <a:spAutoFit/>
          </a:bodyPr>
          <a:lstStyle/>
          <a:p>
            <a:r>
              <a:rPr lang="de-DE" b="1" dirty="0">
                <a:solidFill>
                  <a:schemeClr val="accent2"/>
                </a:solidFill>
              </a:rPr>
              <a:t>Firm Value</a:t>
            </a:r>
          </a:p>
        </p:txBody>
      </p:sp>
    </p:spTree>
    <p:extLst>
      <p:ext uri="{BB962C8B-B14F-4D97-AF65-F5344CB8AC3E}">
        <p14:creationId xmlns:p14="http://schemas.microsoft.com/office/powerpoint/2010/main" val="394526560"/>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6	From Enterprise Value to Equity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210</a:t>
            </a:fld>
            <a:endParaRPr lang="en-US" noProof="0" dirty="0"/>
          </a:p>
        </p:txBody>
      </p:sp>
      <p:graphicFrame>
        <p:nvGraphicFramePr>
          <p:cNvPr id="7" name="Inhaltsplatzhalter 8"/>
          <p:cNvGraphicFramePr>
            <a:graphicFrameLocks noGrp="1"/>
          </p:cNvGraphicFramePr>
          <p:nvPr>
            <p:ph sz="quarter" idx="17"/>
            <p:extLst>
              <p:ext uri="{D42A27DB-BD31-4B8C-83A1-F6EECF244321}">
                <p14:modId xmlns:p14="http://schemas.microsoft.com/office/powerpoint/2010/main" val="1771128297"/>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259411"/>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As a Reminder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211</a:t>
            </a:fld>
            <a:endParaRPr lang="en-US" noProof="0" dirty="0"/>
          </a:p>
        </p:txBody>
      </p:sp>
      <p:sp>
        <p:nvSpPr>
          <p:cNvPr id="7" name="Rechteck 6"/>
          <p:cNvSpPr/>
          <p:nvPr/>
        </p:nvSpPr>
        <p:spPr>
          <a:xfrm>
            <a:off x="2093606" y="2441005"/>
            <a:ext cx="1647277" cy="269624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5194905" y="2441005"/>
            <a:ext cx="1647277" cy="28527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209260" y="2901119"/>
            <a:ext cx="1647277" cy="22361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feld 9"/>
          <p:cNvSpPr txBox="1"/>
          <p:nvPr/>
        </p:nvSpPr>
        <p:spPr>
          <a:xfrm>
            <a:off x="2093606" y="3452469"/>
            <a:ext cx="1757709" cy="276999"/>
          </a:xfrm>
          <a:prstGeom prst="rect">
            <a:avLst/>
          </a:prstGeom>
          <a:noFill/>
        </p:spPr>
        <p:txBody>
          <a:bodyPr wrap="square" rtlCol="0">
            <a:spAutoFit/>
          </a:bodyPr>
          <a:lstStyle/>
          <a:p>
            <a:r>
              <a:rPr lang="en-US" sz="1200" b="1" dirty="0"/>
              <a:t>Enterprise Value</a:t>
            </a:r>
          </a:p>
        </p:txBody>
      </p:sp>
      <p:sp>
        <p:nvSpPr>
          <p:cNvPr id="11" name="Textfeld 10"/>
          <p:cNvSpPr txBox="1"/>
          <p:nvPr/>
        </p:nvSpPr>
        <p:spPr>
          <a:xfrm>
            <a:off x="5148064" y="2420888"/>
            <a:ext cx="2153424"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Net Debt</a:t>
            </a:r>
          </a:p>
        </p:txBody>
      </p:sp>
      <p:sp>
        <p:nvSpPr>
          <p:cNvPr id="12" name="Textfeld 11"/>
          <p:cNvSpPr txBox="1"/>
          <p:nvPr/>
        </p:nvSpPr>
        <p:spPr>
          <a:xfrm>
            <a:off x="5184876" y="3648041"/>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 Value</a:t>
            </a:r>
          </a:p>
        </p:txBody>
      </p:sp>
      <p:sp>
        <p:nvSpPr>
          <p:cNvPr id="13" name="Textfeld 12"/>
          <p:cNvSpPr txBox="1"/>
          <p:nvPr/>
        </p:nvSpPr>
        <p:spPr>
          <a:xfrm>
            <a:off x="4339064" y="3399383"/>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Tree>
    <p:extLst>
      <p:ext uri="{BB962C8B-B14F-4D97-AF65-F5344CB8AC3E}">
        <p14:creationId xmlns:p14="http://schemas.microsoft.com/office/powerpoint/2010/main" val="814830486"/>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Holdings in other companies</a:t>
            </a:r>
          </a:p>
          <a:p>
            <a:pPr marL="180000" indent="-180000">
              <a:spcBef>
                <a:spcPts val="1000"/>
              </a:spcBef>
              <a:buFont typeface="Arial" charset="0"/>
              <a:buChar char="•"/>
            </a:pPr>
            <a:r>
              <a:rPr lang="en-US" dirty="0"/>
              <a:t>Non-controlling interests</a:t>
            </a:r>
          </a:p>
          <a:p>
            <a:pPr marL="180000" indent="-180000">
              <a:spcBef>
                <a:spcPts val="1000"/>
              </a:spcBef>
              <a:buFont typeface="Arial" charset="0"/>
              <a:buChar char="•"/>
            </a:pPr>
            <a:r>
              <a:rPr lang="en-US" dirty="0"/>
              <a:t>Non-operating assets</a:t>
            </a:r>
          </a:p>
          <a:p>
            <a:pPr marL="180000" indent="-180000">
              <a:spcBef>
                <a:spcPts val="1000"/>
              </a:spcBef>
              <a:buFont typeface="Arial" charset="0"/>
              <a:buChar char="•"/>
            </a:pPr>
            <a:r>
              <a:rPr lang="en-US" dirty="0"/>
              <a:t>Pension liabilities</a:t>
            </a:r>
          </a:p>
          <a:p>
            <a:pPr marL="180000" indent="-180000">
              <a:spcBef>
                <a:spcPts val="1000"/>
              </a:spcBef>
              <a:buFont typeface="Arial" charset="0"/>
              <a:buChar char="•"/>
            </a:pPr>
            <a:r>
              <a:rPr lang="en-US" dirty="0"/>
              <a:t>Accrued liabilities and provisions that are not part of working capital and closer to debt-like items</a:t>
            </a:r>
          </a:p>
          <a:p>
            <a:pPr marL="180000" indent="-180000">
              <a:spcBef>
                <a:spcPts val="1000"/>
              </a:spcBef>
              <a:buFont typeface="Arial" charset="0"/>
              <a:buChar char="•"/>
            </a:pPr>
            <a:r>
              <a:rPr lang="en-US" dirty="0"/>
              <a:t>Taxes (deferred taxes, tax loss carryforwards)</a:t>
            </a:r>
          </a:p>
          <a:p>
            <a:pPr marL="180000" indent="-180000">
              <a:spcBef>
                <a:spcPts val="1000"/>
              </a:spcBef>
              <a:buFont typeface="Arial" charset="0"/>
              <a:buChar char="•"/>
            </a:pPr>
            <a:r>
              <a:rPr lang="en-US" dirty="0"/>
              <a:t>Off-balance sheet financing (leasing, factoring)</a:t>
            </a:r>
          </a:p>
          <a:p>
            <a:pPr marL="180000" indent="-180000">
              <a:spcBef>
                <a:spcPts val="1000"/>
              </a:spcBef>
              <a:buFont typeface="Arial" charset="0"/>
              <a:buChar char="•"/>
            </a:pPr>
            <a:r>
              <a:rPr lang="en-US" dirty="0"/>
              <a:t>Stock options, option bonds and convertible bonds</a:t>
            </a:r>
          </a:p>
          <a:p>
            <a:pPr marL="180000" indent="-180000">
              <a:spcBef>
                <a:spcPts val="1000"/>
              </a:spcBef>
              <a:buFont typeface="Arial" charset="0"/>
              <a:buChar char="•"/>
            </a:pPr>
            <a:r>
              <a:rPr lang="en-US" dirty="0"/>
              <a:t>Even Cash might turn out to be more complex to value than expected.</a:t>
            </a:r>
          </a:p>
          <a:p>
            <a:pPr marL="180000" indent="-180000">
              <a:spcBef>
                <a:spcPts val="1000"/>
              </a:spcBef>
              <a:buFont typeface="Arial" charset="0"/>
              <a:buChar char="•"/>
            </a:pPr>
            <a:endParaRPr lang="en-US" dirty="0"/>
          </a:p>
          <a:p>
            <a:pPr marL="180000" indent="-180000">
              <a:spcBef>
                <a:spcPts val="1000"/>
              </a:spcBef>
              <a:buFont typeface="Arial" charset="0"/>
              <a:buChar char="•"/>
            </a:pPr>
            <a:endParaRPr lang="en-US" dirty="0"/>
          </a:p>
          <a:p>
            <a:endParaRPr lang="de-DE" dirty="0"/>
          </a:p>
        </p:txBody>
      </p:sp>
      <p:sp>
        <p:nvSpPr>
          <p:cNvPr id="3" name="Titel 2"/>
          <p:cNvSpPr>
            <a:spLocks noGrp="1"/>
          </p:cNvSpPr>
          <p:nvPr>
            <p:ph type="title"/>
          </p:nvPr>
        </p:nvSpPr>
        <p:spPr/>
        <p:txBody>
          <a:bodyPr/>
          <a:lstStyle/>
          <a:p>
            <a:r>
              <a:rPr lang="en-US" dirty="0"/>
              <a:t>But There Is More Between Enterprise Value and Equity Value than Net Debt (Cash Less Interest-Bearing Liabilities)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212</a:t>
            </a:fld>
            <a:endParaRPr lang="en-US" noProof="0" dirty="0"/>
          </a:p>
        </p:txBody>
      </p:sp>
    </p:spTree>
    <p:extLst>
      <p:ext uri="{BB962C8B-B14F-4D97-AF65-F5344CB8AC3E}">
        <p14:creationId xmlns:p14="http://schemas.microsoft.com/office/powerpoint/2010/main" val="1622433366"/>
      </p:ext>
    </p:extLst>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Adapting the macroeconomic terminology of the Keynesian theory of demand for money, there are three motives for companies for holding cash:</a:t>
            </a:r>
          </a:p>
          <a:p>
            <a:pPr marL="522900" lvl="1" indent="-342900">
              <a:buFont typeface="Symbol" charset="2"/>
              <a:buChar char="-"/>
            </a:pPr>
            <a:r>
              <a:rPr lang="en-US" dirty="0"/>
              <a:t>Transactions motive</a:t>
            </a:r>
          </a:p>
          <a:p>
            <a:pPr marL="522900" lvl="1" indent="-342900">
              <a:buFont typeface="Symbol" charset="2"/>
              <a:buChar char="-"/>
            </a:pPr>
            <a:r>
              <a:rPr lang="en-US" dirty="0"/>
              <a:t>Precautionary motive</a:t>
            </a:r>
          </a:p>
          <a:p>
            <a:pPr marL="522900" lvl="1" indent="-342900">
              <a:buFont typeface="Symbol" charset="2"/>
              <a:buChar char="-"/>
            </a:pPr>
            <a:r>
              <a:rPr lang="en-US" dirty="0"/>
              <a:t>Speculative motive.</a:t>
            </a:r>
          </a:p>
          <a:p>
            <a:pPr marL="180000" indent="-180000">
              <a:spcBef>
                <a:spcPts val="1000"/>
              </a:spcBef>
              <a:buFont typeface="Arial" charset="0"/>
              <a:buChar char="•"/>
            </a:pPr>
            <a:r>
              <a:rPr lang="en-US" dirty="0"/>
              <a:t>“Excess cash” is the cash held for speculative purposes. Transactions cash and precautionary cash are part of the company’s working capital.</a:t>
            </a:r>
          </a:p>
          <a:p>
            <a:pPr marL="180000" indent="-180000">
              <a:spcBef>
                <a:spcPts val="1000"/>
              </a:spcBef>
              <a:buFont typeface="Arial" charset="0"/>
              <a:buChar char="•"/>
            </a:pPr>
            <a:r>
              <a:rPr lang="en-US" dirty="0"/>
              <a:t>Excess cash represents an additional value to the company’s shareholders and should be valued separately. </a:t>
            </a:r>
          </a:p>
          <a:p>
            <a:pPr marL="180000" indent="-180000">
              <a:spcBef>
                <a:spcPts val="1000"/>
              </a:spcBef>
              <a:buFont typeface="Arial" charset="0"/>
              <a:buChar char="•"/>
            </a:pPr>
            <a:r>
              <a:rPr lang="en-US" dirty="0"/>
              <a:t>In valuation practice, in most cases all cash is treated as excess cash.</a:t>
            </a:r>
          </a:p>
          <a:p>
            <a:endParaRPr lang="de-DE" dirty="0"/>
          </a:p>
        </p:txBody>
      </p:sp>
      <p:sp>
        <p:nvSpPr>
          <p:cNvPr id="3" name="Titel 2"/>
          <p:cNvSpPr>
            <a:spLocks noGrp="1"/>
          </p:cNvSpPr>
          <p:nvPr>
            <p:ph type="title"/>
          </p:nvPr>
        </p:nvSpPr>
        <p:spPr/>
        <p:txBody>
          <a:bodyPr/>
          <a:lstStyle/>
          <a:p>
            <a:r>
              <a:rPr lang="en-US" dirty="0"/>
              <a:t>Cash and Cash Equivalents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213</a:t>
            </a:fld>
            <a:endParaRPr lang="en-US" noProof="0" dirty="0"/>
          </a:p>
        </p:txBody>
      </p:sp>
    </p:spTree>
    <p:extLst>
      <p:ext uri="{BB962C8B-B14F-4D97-AF65-F5344CB8AC3E}">
        <p14:creationId xmlns:p14="http://schemas.microsoft.com/office/powerpoint/2010/main" val="1082456612"/>
      </p:ext>
    </p:extLst>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 company projects an EBIT of $200 for t=1 and expects that the EBIT will grow at 1% annually in perpetuity. The company has no debt, but holds a cash balance of $500. The WACC equal the cost of equity in this case and amount to 7.5% (risk-free rate of 1.5%, equity or market risk premium of 6%, beta of 1). The tax rate is 50%. Please assume a reinvestment rate of zero.</a:t>
            </a:r>
            <a:endParaRPr lang="de-DE" dirty="0"/>
          </a:p>
          <a:p>
            <a:pPr marL="180000" indent="-180000">
              <a:spcBef>
                <a:spcPts val="1000"/>
              </a:spcBef>
              <a:buFont typeface="Arial" charset="0"/>
              <a:buChar char="•"/>
            </a:pPr>
            <a:r>
              <a:rPr lang="en-US" dirty="0"/>
              <a:t>EBIT after taxes is then $100. $100 divided by WACC minus the growth rate (7.5% minus 1%) will give us the enterprise value of $1,538.46. Adding the cash of $500 leads us to an equity value of $2,038.46.</a:t>
            </a:r>
          </a:p>
          <a:p>
            <a:pPr marL="180000" indent="-180000">
              <a:spcBef>
                <a:spcPts val="1000"/>
              </a:spcBef>
              <a:buFont typeface="Arial" charset="0"/>
              <a:buChar char="•"/>
            </a:pPr>
            <a:r>
              <a:rPr lang="en-US" dirty="0"/>
              <a:t>The separate valuation of cash causes no problems here as the enterprise DCF method uses the EBIAT as a takeoff point for the calculation of the future free cash flows and so automatically disregards income generated by the excess cash.</a:t>
            </a:r>
            <a:endParaRPr lang="de-DE" dirty="0"/>
          </a:p>
        </p:txBody>
      </p:sp>
      <p:sp>
        <p:nvSpPr>
          <p:cNvPr id="3" name="Titel 2"/>
          <p:cNvSpPr>
            <a:spLocks noGrp="1"/>
          </p:cNvSpPr>
          <p:nvPr>
            <p:ph type="title"/>
          </p:nvPr>
        </p:nvSpPr>
        <p:spPr/>
        <p:txBody>
          <a:bodyPr/>
          <a:lstStyle/>
          <a:p>
            <a:r>
              <a:rPr lang="en-US" dirty="0"/>
              <a:t>The Value of Cash Using the Enterprise DCF Method –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214</a:t>
            </a:fld>
            <a:endParaRPr lang="en-US" noProof="0" dirty="0"/>
          </a:p>
        </p:txBody>
      </p:sp>
    </p:spTree>
    <p:extLst>
      <p:ext uri="{BB962C8B-B14F-4D97-AF65-F5344CB8AC3E}">
        <p14:creationId xmlns:p14="http://schemas.microsoft.com/office/powerpoint/2010/main" val="792249709"/>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Things change if we use the equity DCF method. Let’s assume the company projects to earn a return of 1.5% on the excess cash of $500, i.e., $7.5 annually. The EBT amounts to $207.5 then (EBIT plus interest income). The net income at a tax rate of 50% is $103.75.</a:t>
            </a:r>
            <a:endParaRPr lang="de-DE" dirty="0"/>
          </a:p>
          <a:p>
            <a:pPr marL="180000" indent="-180000">
              <a:spcBef>
                <a:spcPts val="1000"/>
              </a:spcBef>
              <a:buFont typeface="Arial" charset="0"/>
              <a:buChar char="•"/>
            </a:pPr>
            <a:r>
              <a:rPr lang="en-US" dirty="0"/>
              <a:t>If we would discount this net income at the company’s cost of equity minus the growth rate, i.e., at 6.5%, we would get an equity value of only $1,596.15. This is $442.31 below the equity value determined using the enterprise DCF approach.</a:t>
            </a:r>
          </a:p>
          <a:p>
            <a:pPr marL="180000" indent="-180000">
              <a:spcBef>
                <a:spcPts val="1000"/>
              </a:spcBef>
              <a:buFont typeface="Arial" charset="0"/>
              <a:buChar char="•"/>
            </a:pPr>
            <a:r>
              <a:rPr lang="en-US" dirty="0"/>
              <a:t>Discounting relatively riskless income from cash at the normal (risk-adjusted) cost of equity is the reason for this deviation. We need to adjust this (in case cash is only a negligible part of the company’s assets, we can live with this inaccuracy).</a:t>
            </a:r>
            <a:endParaRPr lang="de-DE" dirty="0"/>
          </a:p>
          <a:p>
            <a:endParaRPr lang="de-DE" dirty="0"/>
          </a:p>
        </p:txBody>
      </p:sp>
      <p:sp>
        <p:nvSpPr>
          <p:cNvPr id="3" name="Titel 2"/>
          <p:cNvSpPr>
            <a:spLocks noGrp="1"/>
          </p:cNvSpPr>
          <p:nvPr>
            <p:ph type="title"/>
          </p:nvPr>
        </p:nvSpPr>
        <p:spPr/>
        <p:txBody>
          <a:bodyPr/>
          <a:lstStyle/>
          <a:p>
            <a:r>
              <a:rPr lang="en-US" dirty="0"/>
              <a:t>The Value of Cash Using the Equity DCF Method – Example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215</a:t>
            </a:fld>
            <a:endParaRPr lang="en-US" noProof="0" dirty="0"/>
          </a:p>
        </p:txBody>
      </p:sp>
    </p:spTree>
    <p:extLst>
      <p:ext uri="{BB962C8B-B14F-4D97-AF65-F5344CB8AC3E}">
        <p14:creationId xmlns:p14="http://schemas.microsoft.com/office/powerpoint/2010/main" val="1401470591"/>
      </p:ext>
    </p:extLst>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In our example, a simplification argument cannot be made as the excess cash makes up almost 25% of the equity value.</a:t>
            </a:r>
          </a:p>
          <a:p>
            <a:pPr marL="180000" indent="-180000">
              <a:spcBef>
                <a:spcPts val="1000"/>
              </a:spcBef>
              <a:buFont typeface="Arial" charset="0"/>
              <a:buChar char="•"/>
            </a:pPr>
            <a:r>
              <a:rPr lang="en-US" dirty="0"/>
              <a:t>If we discount the $7.5 annual interest income at the risk-free rate of 1.5% (the $7.5 and the 1.5% are both pre-tax, discounting $3.75 at 0.75% will lead to the same result) instead of 6.5%, we will get a value of $500 for the cash, equivalent to the face value today. Adding the result of discounting the $100 net income without interest income at 6.5% ($1,538.46) leads us to the same equity value as calculated using the enterprise DCF method ($2,038.46).</a:t>
            </a:r>
            <a:endParaRPr lang="de-DE" dirty="0"/>
          </a:p>
          <a:p>
            <a:pPr marL="180000" indent="-180000">
              <a:spcBef>
                <a:spcPts val="1000"/>
              </a:spcBef>
              <a:buFont typeface="Arial" charset="0"/>
              <a:buChar char="•"/>
            </a:pPr>
            <a:r>
              <a:rPr lang="en-US" dirty="0"/>
              <a:t>Alternatively, we can take the face value of the cash ($500) and add the $1,538.46 from discounting the net income cleaned up for interest of $100 at 6.5% (WACC minus growth rate).</a:t>
            </a:r>
            <a:r>
              <a:rPr lang="de-DE" dirty="0"/>
              <a:t> </a:t>
            </a:r>
          </a:p>
        </p:txBody>
      </p:sp>
      <p:sp>
        <p:nvSpPr>
          <p:cNvPr id="3" name="Titel 2"/>
          <p:cNvSpPr>
            <a:spLocks noGrp="1"/>
          </p:cNvSpPr>
          <p:nvPr>
            <p:ph type="title"/>
          </p:nvPr>
        </p:nvSpPr>
        <p:spPr/>
        <p:txBody>
          <a:bodyPr/>
          <a:lstStyle/>
          <a:p>
            <a:r>
              <a:rPr lang="en-US" dirty="0"/>
              <a:t>The Value of Cash Using the Equity DCF Method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216</a:t>
            </a:fld>
            <a:endParaRPr lang="en-US" noProof="0" dirty="0"/>
          </a:p>
        </p:txBody>
      </p:sp>
    </p:spTree>
    <p:extLst>
      <p:ext uri="{BB962C8B-B14F-4D97-AF65-F5344CB8AC3E}">
        <p14:creationId xmlns:p14="http://schemas.microsoft.com/office/powerpoint/2010/main" val="1144799341"/>
      </p:ext>
    </p:extLst>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Basis for the valuation of excess cash is its market value. Adjustments may become necessary if the cash is held abroad and will be taxed when repatriated. This phenomenon is called “trapped cash” and almost regularly occurs when valuing US firms.</a:t>
            </a:r>
            <a:endParaRPr lang="de-DE" dirty="0"/>
          </a:p>
          <a:p>
            <a:pPr marL="180000" indent="-180000">
              <a:spcBef>
                <a:spcPts val="1000"/>
              </a:spcBef>
              <a:buFont typeface="Arial" charset="0"/>
              <a:buChar char="•"/>
            </a:pPr>
            <a:r>
              <a:rPr lang="en-US" dirty="0"/>
              <a:t>In a valuation, you should analyze and investigate whether it is intended to repatriate the cash or whether there will be opportunities to utilize the cash for investments in the respective countries.</a:t>
            </a:r>
            <a:r>
              <a:rPr lang="de-DE" dirty="0"/>
              <a:t> </a:t>
            </a:r>
          </a:p>
        </p:txBody>
      </p:sp>
      <p:sp>
        <p:nvSpPr>
          <p:cNvPr id="3" name="Titel 2"/>
          <p:cNvSpPr>
            <a:spLocks noGrp="1"/>
          </p:cNvSpPr>
          <p:nvPr>
            <p:ph type="title"/>
          </p:nvPr>
        </p:nvSpPr>
        <p:spPr/>
        <p:txBody>
          <a:bodyPr/>
          <a:lstStyle/>
          <a:p>
            <a:r>
              <a:rPr lang="en-US" dirty="0"/>
              <a:t>Trapped Cash</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217</a:t>
            </a:fld>
            <a:endParaRPr lang="en-US" noProof="0" dirty="0"/>
          </a:p>
        </p:txBody>
      </p:sp>
    </p:spTree>
    <p:extLst>
      <p:ext uri="{BB962C8B-B14F-4D97-AF65-F5344CB8AC3E}">
        <p14:creationId xmlns:p14="http://schemas.microsoft.com/office/powerpoint/2010/main" val="672784792"/>
      </p:ext>
    </p:extLst>
  </p:cSld>
  <p:clrMapOvr>
    <a:masterClrMapping/>
  </p:clrMapOvr>
  <p:transition/>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Purists argue that holdings in other companies should be valued separately. The reason is that the companies may have entirely different risk profiles and an overall assessment based on consolidated figures may lead to misjudgments.</a:t>
            </a:r>
          </a:p>
          <a:p>
            <a:pPr marL="180000" indent="-180000">
              <a:spcBef>
                <a:spcPts val="1000"/>
              </a:spcBef>
              <a:buFont typeface="Arial" charset="0"/>
              <a:buChar char="•"/>
            </a:pPr>
            <a:r>
              <a:rPr lang="en-US" dirty="0"/>
              <a:t>Practically there is usually a lack of information to perform separate valuations. And in many cases the materiality principle (if the subsidiary is small compared to the parent company) will come into play.</a:t>
            </a:r>
          </a:p>
          <a:p>
            <a:pPr marL="180000" indent="-180000">
              <a:spcBef>
                <a:spcPts val="1000"/>
              </a:spcBef>
              <a:buFont typeface="Arial" charset="0"/>
              <a:buChar char="•"/>
            </a:pPr>
            <a:r>
              <a:rPr lang="en-US" dirty="0"/>
              <a:t>Looking at Henkel, we would have reasonably good information to perform a valuation for each of its three divisions. But we definitely don’t have enough input to perform a valuation for each of its more than hundred subsidiaries.</a:t>
            </a:r>
          </a:p>
          <a:p>
            <a:pPr marL="180000" indent="-180000">
              <a:spcBef>
                <a:spcPts val="1000"/>
              </a:spcBef>
              <a:buFont typeface="Arial" charset="0"/>
              <a:buChar char="•"/>
            </a:pPr>
            <a:r>
              <a:rPr lang="en-US" dirty="0"/>
              <a:t>Nevertheless, please don’t forget this point </a:t>
            </a:r>
            <a:r>
              <a:rPr lang="mr-IN" dirty="0"/>
              <a:t>–</a:t>
            </a:r>
            <a:r>
              <a:rPr lang="en-US" dirty="0"/>
              <a:t> there may be situations in practice where you can and should value separately.</a:t>
            </a:r>
          </a:p>
          <a:p>
            <a:endParaRPr lang="en-US" dirty="0"/>
          </a:p>
        </p:txBody>
      </p:sp>
      <p:sp>
        <p:nvSpPr>
          <p:cNvPr id="3" name="Titel 2"/>
          <p:cNvSpPr>
            <a:spLocks noGrp="1"/>
          </p:cNvSpPr>
          <p:nvPr>
            <p:ph type="title"/>
          </p:nvPr>
        </p:nvSpPr>
        <p:spPr/>
        <p:txBody>
          <a:bodyPr/>
          <a:lstStyle/>
          <a:p>
            <a:r>
              <a:rPr lang="de-DE" dirty="0"/>
              <a:t>Holdings in Other Companies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218</a:t>
            </a:fld>
            <a:endParaRPr lang="en-US" noProof="0" dirty="0"/>
          </a:p>
        </p:txBody>
      </p:sp>
    </p:spTree>
    <p:extLst>
      <p:ext uri="{BB962C8B-B14F-4D97-AF65-F5344CB8AC3E}">
        <p14:creationId xmlns:p14="http://schemas.microsoft.com/office/powerpoint/2010/main" val="715677035"/>
      </p:ext>
    </p:extLst>
  </p:cSld>
  <p:clrMapOvr>
    <a:masterClrMapping/>
  </p:clrMapOvr>
  <p:transition/>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a company owns less than 100% of a subsidiary, accounting rules require a 100% consolidation and the recognition of a position called “non-controlling interest” in the company’s income statement and balance sheet. These positions account for the part of the profits and shareholders’ equity which economically “belong” to third parties.</a:t>
            </a:r>
          </a:p>
          <a:p>
            <a:pPr marL="180000" indent="-180000">
              <a:spcBef>
                <a:spcPts val="1000"/>
              </a:spcBef>
              <a:buFont typeface="Arial" charset="0"/>
              <a:buChar char="•"/>
            </a:pPr>
            <a:r>
              <a:rPr lang="en-US" dirty="0"/>
              <a:t>They should be interpreted as shares in the income and the equity of subsidiaries, not in the parent company or the group.</a:t>
            </a:r>
          </a:p>
          <a:p>
            <a:pPr marL="180000" indent="-180000">
              <a:spcBef>
                <a:spcPts val="1000"/>
              </a:spcBef>
              <a:buFont typeface="Arial" charset="0"/>
              <a:buChar char="•"/>
            </a:pPr>
            <a:r>
              <a:rPr lang="en-US" dirty="0"/>
              <a:t>In case the calculation of the enterprise value is done in accordance with common business practice based on the consolidated accounts and not based on a separate valuation of all companies of the group, this must be reflected when deriving the equity value from the enterprise value.</a:t>
            </a: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endParaRPr lang="en-US" dirty="0"/>
          </a:p>
        </p:txBody>
      </p:sp>
      <p:sp>
        <p:nvSpPr>
          <p:cNvPr id="3" name="Titel 2"/>
          <p:cNvSpPr>
            <a:spLocks noGrp="1"/>
          </p:cNvSpPr>
          <p:nvPr>
            <p:ph type="title"/>
          </p:nvPr>
        </p:nvSpPr>
        <p:spPr/>
        <p:txBody>
          <a:bodyPr/>
          <a:lstStyle/>
          <a:p>
            <a:r>
              <a:rPr lang="en-US" dirty="0"/>
              <a:t>Non-Controlling Interests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219</a:t>
            </a:fld>
            <a:endParaRPr lang="en-US" noProof="0" dirty="0"/>
          </a:p>
        </p:txBody>
      </p:sp>
    </p:spTree>
    <p:extLst>
      <p:ext uri="{BB962C8B-B14F-4D97-AF65-F5344CB8AC3E}">
        <p14:creationId xmlns:p14="http://schemas.microsoft.com/office/powerpoint/2010/main" val="198089357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Valuation Terminology: The Financial Balance Sheet (Enterprise Value)</a:t>
            </a:r>
          </a:p>
        </p:txBody>
      </p:sp>
      <p:sp>
        <p:nvSpPr>
          <p:cNvPr id="4" name="Date Placeholder 3"/>
          <p:cNvSpPr>
            <a:spLocks noGrp="1"/>
          </p:cNvSpPr>
          <p:nvPr>
            <p:ph type="dt" sz="half" idx="18"/>
          </p:nvPr>
        </p:nvSpPr>
        <p:spPr/>
        <p:txBody>
          <a:bodyPr/>
          <a:lstStyle/>
          <a:p>
            <a:r>
              <a:rPr lang="en-US" noProof="0"/>
              <a:t>Course Slides</a:t>
            </a:r>
            <a:endParaRPr lang="en-US" noProof="0" dirty="0"/>
          </a:p>
        </p:txBody>
      </p:sp>
      <p:sp>
        <p:nvSpPr>
          <p:cNvPr id="5" name="Footer Placeholder 4"/>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p:cNvSpPr>
            <a:spLocks noGrp="1"/>
          </p:cNvSpPr>
          <p:nvPr>
            <p:ph type="sldNum" sz="quarter" idx="20"/>
          </p:nvPr>
        </p:nvSpPr>
        <p:spPr/>
        <p:txBody>
          <a:bodyPr/>
          <a:lstStyle/>
          <a:p>
            <a:fld id="{D17876D8-BCC1-405D-8AD6-9C645F5D1D0C}" type="slidenum">
              <a:rPr lang="en-US" noProof="0" smtClean="0"/>
              <a:pPr/>
              <a:t>22</a:t>
            </a:fld>
            <a:endParaRPr lang="en-US" noProof="0" dirty="0"/>
          </a:p>
        </p:txBody>
      </p:sp>
      <p:sp>
        <p:nvSpPr>
          <p:cNvPr id="7" name="Alternativer Prozess 6"/>
          <p:cNvSpPr/>
          <p:nvPr/>
        </p:nvSpPr>
        <p:spPr>
          <a:xfrm>
            <a:off x="1269967" y="4820959"/>
            <a:ext cx="1701833" cy="1268039"/>
          </a:xfrm>
          <a:prstGeom prst="flowChartAlternateProcess">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Alternativer Prozess 7"/>
          <p:cNvSpPr/>
          <p:nvPr/>
        </p:nvSpPr>
        <p:spPr>
          <a:xfrm>
            <a:off x="6221003" y="4820959"/>
            <a:ext cx="1703797" cy="1268039"/>
          </a:xfrm>
          <a:prstGeom prst="flowChartAlternateProcess">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feld 8"/>
          <p:cNvSpPr txBox="1"/>
          <p:nvPr/>
        </p:nvSpPr>
        <p:spPr>
          <a:xfrm>
            <a:off x="1269967" y="4820958"/>
            <a:ext cx="1647277" cy="1268039"/>
          </a:xfrm>
          <a:prstGeom prst="rect">
            <a:avLst/>
          </a:prstGeom>
          <a:noFill/>
        </p:spPr>
        <p:txBody>
          <a:bodyPr wrap="square" rtlCol="0">
            <a:spAutoFit/>
          </a:bodyPr>
          <a:lstStyle/>
          <a:p>
            <a:r>
              <a:rPr lang="en-US" sz="1200" b="1" dirty="0">
                <a:solidFill>
                  <a:schemeClr val="tx1"/>
                </a:solidFill>
              </a:rPr>
              <a:t>Enterprise DCF:</a:t>
            </a:r>
          </a:p>
          <a:p>
            <a:r>
              <a:rPr lang="en-US" sz="1000" dirty="0">
                <a:solidFill>
                  <a:schemeClr val="tx1"/>
                </a:solidFill>
              </a:rPr>
              <a:t>Discounts future free cash flows to the firm (before debt and cost of debt) at the company‘s weighted average cost of capital (WACC).</a:t>
            </a:r>
          </a:p>
        </p:txBody>
      </p:sp>
      <p:sp>
        <p:nvSpPr>
          <p:cNvPr id="10" name="Textfeld 9"/>
          <p:cNvSpPr txBox="1"/>
          <p:nvPr/>
        </p:nvSpPr>
        <p:spPr>
          <a:xfrm>
            <a:off x="6221003" y="4820960"/>
            <a:ext cx="1703797" cy="1268039"/>
          </a:xfrm>
          <a:prstGeom prst="rect">
            <a:avLst/>
          </a:prstGeom>
          <a:noFill/>
        </p:spPr>
        <p:txBody>
          <a:bodyPr wrap="square" rtlCol="0">
            <a:spAutoFit/>
          </a:bodyPr>
          <a:lstStyle/>
          <a:p>
            <a:r>
              <a:rPr lang="en-US" sz="1200" b="1" dirty="0">
                <a:solidFill>
                  <a:schemeClr val="tx1"/>
                </a:solidFill>
              </a:rPr>
              <a:t>Equity DCF:</a:t>
            </a:r>
          </a:p>
          <a:p>
            <a:r>
              <a:rPr lang="en-US" sz="1000" dirty="0">
                <a:solidFill>
                  <a:schemeClr val="tx1"/>
                </a:solidFill>
              </a:rPr>
              <a:t>Discounts future free cash flows to equity (after changes in interest-bearing debt and cost of debt) at the company‘s cost of equity.</a:t>
            </a:r>
          </a:p>
        </p:txBody>
      </p:sp>
      <p:sp>
        <p:nvSpPr>
          <p:cNvPr id="11" name="Rechteck 10"/>
          <p:cNvSpPr/>
          <p:nvPr/>
        </p:nvSpPr>
        <p:spPr>
          <a:xfrm>
            <a:off x="2093606" y="1701437"/>
            <a:ext cx="1647277" cy="269624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hteck 11"/>
          <p:cNvSpPr/>
          <p:nvPr/>
        </p:nvSpPr>
        <p:spPr>
          <a:xfrm>
            <a:off x="5194905" y="1701437"/>
            <a:ext cx="1647277" cy="28527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hteck 12"/>
          <p:cNvSpPr/>
          <p:nvPr/>
        </p:nvSpPr>
        <p:spPr>
          <a:xfrm>
            <a:off x="5209260" y="2161551"/>
            <a:ext cx="1647277" cy="22361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extfeld 13"/>
          <p:cNvSpPr txBox="1"/>
          <p:nvPr/>
        </p:nvSpPr>
        <p:spPr>
          <a:xfrm>
            <a:off x="2093606" y="2712901"/>
            <a:ext cx="1757709" cy="276999"/>
          </a:xfrm>
          <a:prstGeom prst="rect">
            <a:avLst/>
          </a:prstGeom>
          <a:noFill/>
        </p:spPr>
        <p:txBody>
          <a:bodyPr wrap="square" rtlCol="0">
            <a:spAutoFit/>
          </a:bodyPr>
          <a:lstStyle/>
          <a:p>
            <a:r>
              <a:rPr lang="en-US" sz="1200" b="1" dirty="0"/>
              <a:t>Enterprise Value</a:t>
            </a:r>
          </a:p>
        </p:txBody>
      </p:sp>
      <p:sp>
        <p:nvSpPr>
          <p:cNvPr id="15" name="Textfeld 14"/>
          <p:cNvSpPr txBox="1"/>
          <p:nvPr/>
        </p:nvSpPr>
        <p:spPr>
          <a:xfrm>
            <a:off x="5148064" y="1681320"/>
            <a:ext cx="2153424"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Net Debt</a:t>
            </a:r>
          </a:p>
        </p:txBody>
      </p:sp>
      <p:sp>
        <p:nvSpPr>
          <p:cNvPr id="16" name="Textfeld 15"/>
          <p:cNvSpPr txBox="1"/>
          <p:nvPr/>
        </p:nvSpPr>
        <p:spPr>
          <a:xfrm>
            <a:off x="5184876" y="2908473"/>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7" name="Textfeld 16"/>
          <p:cNvSpPr txBox="1"/>
          <p:nvPr/>
        </p:nvSpPr>
        <p:spPr>
          <a:xfrm>
            <a:off x="4339064" y="2768878"/>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
        <p:nvSpPr>
          <p:cNvPr id="18" name="Rechteckiger Pfeil 17"/>
          <p:cNvSpPr/>
          <p:nvPr/>
        </p:nvSpPr>
        <p:spPr>
          <a:xfrm>
            <a:off x="1619669" y="2908474"/>
            <a:ext cx="473937" cy="1912484"/>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9" name="Rechteckiger Pfeil 18"/>
          <p:cNvSpPr/>
          <p:nvPr/>
        </p:nvSpPr>
        <p:spPr>
          <a:xfrm>
            <a:off x="6874392" y="2908473"/>
            <a:ext cx="473937" cy="1912485"/>
          </a:xfrm>
          <a:prstGeom prst="bentArrow">
            <a:avLst/>
          </a:prstGeom>
          <a:effectLst>
            <a:outerShdw blurRad="40000" dist="23000" dir="5400000" rotWithShape="0">
              <a:srgbClr val="000000">
                <a:alpha val="35000"/>
              </a:srgbClr>
            </a:outerShdw>
          </a:effectLst>
          <a:scene3d>
            <a:camera prst="orthographicFront">
              <a:rot lat="0" lon="1080000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0" name="Geschweifte Klammer links 19"/>
          <p:cNvSpPr/>
          <p:nvPr/>
        </p:nvSpPr>
        <p:spPr>
          <a:xfrm>
            <a:off x="978946" y="1701437"/>
            <a:ext cx="333487" cy="2696246"/>
          </a:xfrm>
          <a:prstGeom prst="leftBrace">
            <a:avLst>
              <a:gd name="adj1" fmla="val 30914"/>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dirty="0"/>
          </a:p>
        </p:txBody>
      </p:sp>
      <p:sp>
        <p:nvSpPr>
          <p:cNvPr id="21" name="Textfeld 20"/>
          <p:cNvSpPr txBox="1"/>
          <p:nvPr/>
        </p:nvSpPr>
        <p:spPr>
          <a:xfrm rot="16200000">
            <a:off x="-340129" y="3075965"/>
            <a:ext cx="2193549" cy="400110"/>
          </a:xfrm>
          <a:prstGeom prst="rect">
            <a:avLst/>
          </a:prstGeom>
          <a:noFill/>
        </p:spPr>
        <p:txBody>
          <a:bodyPr wrap="none" rtlCol="0">
            <a:spAutoFit/>
          </a:bodyPr>
          <a:lstStyle/>
          <a:p>
            <a:r>
              <a:rPr lang="de-DE" b="1" dirty="0">
                <a:solidFill>
                  <a:schemeClr val="accent2"/>
                </a:solidFill>
              </a:rPr>
              <a:t>Enterprise</a:t>
            </a:r>
            <a:r>
              <a:rPr lang="de-DE" b="1" dirty="0"/>
              <a:t> </a:t>
            </a:r>
            <a:r>
              <a:rPr lang="de-DE" b="1" dirty="0">
                <a:solidFill>
                  <a:schemeClr val="accent2"/>
                </a:solidFill>
              </a:rPr>
              <a:t>Value</a:t>
            </a:r>
          </a:p>
        </p:txBody>
      </p:sp>
    </p:spTree>
    <p:extLst>
      <p:ext uri="{BB962C8B-B14F-4D97-AF65-F5344CB8AC3E}">
        <p14:creationId xmlns:p14="http://schemas.microsoft.com/office/powerpoint/2010/main" val="3091175057"/>
      </p:ext>
    </p:extLst>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Instead of:</a:t>
            </a:r>
            <a:br>
              <a:rPr lang="en-US" dirty="0"/>
            </a:br>
            <a:br>
              <a:rPr lang="en-US" dirty="0"/>
            </a:br>
            <a:br>
              <a:rPr lang="en-US" dirty="0"/>
            </a:br>
            <a:br>
              <a:rPr lang="en-US" dirty="0"/>
            </a:br>
            <a:r>
              <a:rPr lang="en-US" dirty="0"/>
              <a:t>We get:</a:t>
            </a:r>
            <a:br>
              <a:rPr lang="en-US" dirty="0"/>
            </a:br>
            <a:br>
              <a:rPr lang="en-US" dirty="0"/>
            </a:br>
            <a:br>
              <a:rPr lang="en-US" dirty="0"/>
            </a:br>
            <a:br>
              <a:rPr lang="en-US" dirty="0"/>
            </a:br>
            <a:br>
              <a:rPr lang="en-US" dirty="0"/>
            </a:br>
            <a:br>
              <a:rPr lang="en-US" dirty="0"/>
            </a:br>
            <a:r>
              <a:rPr lang="en-US" dirty="0"/>
              <a:t>And:</a:t>
            </a:r>
            <a:endParaRPr lang="de-DE" dirty="0"/>
          </a:p>
          <a:p>
            <a:endParaRPr lang="de-DE" dirty="0"/>
          </a:p>
          <a:p>
            <a:endParaRPr lang="de-DE" dirty="0"/>
          </a:p>
          <a:p>
            <a:endParaRPr lang="de-DE" dirty="0"/>
          </a:p>
        </p:txBody>
      </p:sp>
      <p:sp>
        <p:nvSpPr>
          <p:cNvPr id="3" name="Titel 2"/>
          <p:cNvSpPr>
            <a:spLocks noGrp="1"/>
          </p:cNvSpPr>
          <p:nvPr>
            <p:ph type="title"/>
          </p:nvPr>
        </p:nvSpPr>
        <p:spPr/>
        <p:txBody>
          <a:bodyPr/>
          <a:lstStyle/>
          <a:p>
            <a:r>
              <a:rPr lang="en-US" dirty="0"/>
              <a:t>Non-Controlling Interests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220</a:t>
            </a:fld>
            <a:endParaRPr lang="en-US" noProof="0" dirty="0"/>
          </a:p>
        </p:txBody>
      </p:sp>
      <p:pic>
        <p:nvPicPr>
          <p:cNvPr id="8" name="Bild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137" y="2113318"/>
            <a:ext cx="6507790" cy="746463"/>
          </a:xfrm>
          <a:prstGeom prst="rect">
            <a:avLst/>
          </a:prstGeom>
        </p:spPr>
      </p:pic>
      <p:pic>
        <p:nvPicPr>
          <p:cNvPr id="9" name="Bild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4137" y="3366780"/>
            <a:ext cx="6507790" cy="1056238"/>
          </a:xfrm>
          <a:prstGeom prst="rect">
            <a:avLst/>
          </a:prstGeom>
        </p:spPr>
      </p:pic>
      <p:pic>
        <p:nvPicPr>
          <p:cNvPr id="10" name="Bild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60648" y="4797152"/>
            <a:ext cx="6479704" cy="1353357"/>
          </a:xfrm>
          <a:prstGeom prst="rect">
            <a:avLst/>
          </a:prstGeom>
        </p:spPr>
      </p:pic>
    </p:spTree>
    <p:extLst>
      <p:ext uri="{BB962C8B-B14F-4D97-AF65-F5344CB8AC3E}">
        <p14:creationId xmlns:p14="http://schemas.microsoft.com/office/powerpoint/2010/main" val="898127822"/>
      </p:ext>
    </p:extLst>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values in the financial statements are book values. They should, if possible, be replaced by the shares in the real values of the companies not fully owned.</a:t>
            </a:r>
          </a:p>
          <a:p>
            <a:pPr marL="180000" indent="-180000">
              <a:spcBef>
                <a:spcPts val="1000"/>
              </a:spcBef>
              <a:buFont typeface="Arial" charset="0"/>
              <a:buChar char="•"/>
            </a:pPr>
            <a:r>
              <a:rPr lang="en-US" dirty="0"/>
              <a:t>In case the subsidiaries are quoted, the market values can be used as a proxy. Alternatively, a DCF analysis should  be performed. If sufficient data are not available, market multiples can be used. As a last resort, you can use the book value.</a:t>
            </a:r>
          </a:p>
          <a:p>
            <a:pPr marL="180000" indent="-180000">
              <a:spcBef>
                <a:spcPts val="1000"/>
              </a:spcBef>
              <a:buFont typeface="Arial" charset="0"/>
              <a:buChar char="•"/>
            </a:pPr>
            <a:r>
              <a:rPr lang="en-US" dirty="0"/>
              <a:t>When valuing minorities separately, make sure that you do not double count, i.e., that you exclude the proceeds from the minority holdings from your calculation of the future free cash flows.</a:t>
            </a:r>
            <a:endParaRPr lang="de-DE" dirty="0"/>
          </a:p>
          <a:p>
            <a:endParaRPr lang="de-DE" dirty="0"/>
          </a:p>
        </p:txBody>
      </p:sp>
      <p:sp>
        <p:nvSpPr>
          <p:cNvPr id="3" name="Titel 2"/>
          <p:cNvSpPr>
            <a:spLocks noGrp="1"/>
          </p:cNvSpPr>
          <p:nvPr>
            <p:ph type="title"/>
          </p:nvPr>
        </p:nvSpPr>
        <p:spPr/>
        <p:txBody>
          <a:bodyPr/>
          <a:lstStyle/>
          <a:p>
            <a:r>
              <a:rPr lang="en-US" dirty="0"/>
              <a:t>Valuation of Non-Controlling Interests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221</a:t>
            </a:fld>
            <a:endParaRPr lang="en-US" noProof="0" dirty="0"/>
          </a:p>
        </p:txBody>
      </p:sp>
    </p:spTree>
    <p:extLst>
      <p:ext uri="{BB962C8B-B14F-4D97-AF65-F5344CB8AC3E}">
        <p14:creationId xmlns:p14="http://schemas.microsoft.com/office/powerpoint/2010/main" val="1994905537"/>
      </p:ext>
    </p:extLst>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sz="1800" dirty="0"/>
              <a:t>You calculated an enterprise value of €1,200 for a company based on its group figures. For simplicity, let’s assume the company’s cash is equal to its interest-bearing debt. The company owns only 80% in one of its several subsidiaries. In the group balance sheet, a value of €20 for non-controlling interest is recognized. If we use this book value, we would get to an equity value for the company of €1,180 (€1,200 minus €20).</a:t>
            </a:r>
            <a:endParaRPr lang="de-DE" sz="1800" dirty="0"/>
          </a:p>
          <a:p>
            <a:pPr marL="180000" indent="-180000">
              <a:spcBef>
                <a:spcPts val="1000"/>
              </a:spcBef>
              <a:buFont typeface="Arial" charset="0"/>
              <a:buChar char="•"/>
            </a:pPr>
            <a:r>
              <a:rPr lang="en-US" sz="1800" dirty="0"/>
              <a:t>You perform some research on the subsidiary. It is not quoted, and a forecast allowing a DCF valuation is not available. You discover however that companies comparable to the subsidiary are traded at 8 times EBIT, and that the subsidiary in question has reported an EBIT of €25 and net debt of €50. This would lead to an equity value of the subsidiary of €150 (8 times €25 equals €200 minus €50). 20% of the equity value would then be €30, and the equity value for the company being valued will amount to €1,170 instead of the €1,180 derived based on the book value for the non-controlling interest.</a:t>
            </a:r>
            <a:endParaRPr lang="de-DE" sz="1800" dirty="0"/>
          </a:p>
          <a:p>
            <a:endParaRPr lang="de-DE" dirty="0"/>
          </a:p>
        </p:txBody>
      </p:sp>
      <p:sp>
        <p:nvSpPr>
          <p:cNvPr id="3" name="Titel 2"/>
          <p:cNvSpPr>
            <a:spLocks noGrp="1"/>
          </p:cNvSpPr>
          <p:nvPr>
            <p:ph type="title"/>
          </p:nvPr>
        </p:nvSpPr>
        <p:spPr/>
        <p:txBody>
          <a:bodyPr/>
          <a:lstStyle/>
          <a:p>
            <a:r>
              <a:rPr lang="en-US" dirty="0"/>
              <a:t>Valuation of Non-Controlling Interests – Example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222</a:t>
            </a:fld>
            <a:endParaRPr lang="en-US" noProof="0" dirty="0"/>
          </a:p>
        </p:txBody>
      </p:sp>
    </p:spTree>
    <p:extLst>
      <p:ext uri="{BB962C8B-B14F-4D97-AF65-F5344CB8AC3E}">
        <p14:creationId xmlns:p14="http://schemas.microsoft.com/office/powerpoint/2010/main" val="1492998655"/>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Non-operating assets (e.g., the famous unused property of a manufacturing company in an attractive downtown location) and assets for sale should be valued separately.</a:t>
            </a:r>
          </a:p>
          <a:p>
            <a:pPr marL="180000" indent="-180000">
              <a:spcBef>
                <a:spcPts val="1000"/>
              </a:spcBef>
              <a:buFont typeface="Arial" charset="0"/>
              <a:buChar char="•"/>
            </a:pPr>
            <a:r>
              <a:rPr lang="en-US" dirty="0"/>
              <a:t>The expected proceeds from the sale, net of taxes, should be recognized. The value must be discounted if the proceeds can only be realized in the future.</a:t>
            </a:r>
          </a:p>
          <a:p>
            <a:pPr marL="180000" indent="-180000">
              <a:spcBef>
                <a:spcPts val="1000"/>
              </a:spcBef>
              <a:buFont typeface="Arial" charset="0"/>
              <a:buChar char="•"/>
            </a:pPr>
            <a:r>
              <a:rPr lang="en-US" dirty="0"/>
              <a:t>Debt associated with the non-operating assets must be deducted from the proceeds.</a:t>
            </a:r>
          </a:p>
          <a:p>
            <a:pPr marL="180000" indent="-180000">
              <a:spcBef>
                <a:spcPts val="1000"/>
              </a:spcBef>
              <a:buFont typeface="Arial" charset="0"/>
              <a:buChar char="•"/>
            </a:pPr>
            <a:r>
              <a:rPr lang="en-US" dirty="0"/>
              <a:t>Income and expenses from the non-operating assets must be excluded from the calculation of the future free cash flows to avoid double counting.</a:t>
            </a:r>
            <a:endParaRPr lang="de-DE" dirty="0"/>
          </a:p>
          <a:p>
            <a:endParaRPr lang="de-DE" dirty="0"/>
          </a:p>
        </p:txBody>
      </p:sp>
      <p:sp>
        <p:nvSpPr>
          <p:cNvPr id="3" name="Titel 2"/>
          <p:cNvSpPr>
            <a:spLocks noGrp="1"/>
          </p:cNvSpPr>
          <p:nvPr>
            <p:ph type="title"/>
          </p:nvPr>
        </p:nvSpPr>
        <p:spPr/>
        <p:txBody>
          <a:bodyPr/>
          <a:lstStyle/>
          <a:p>
            <a:r>
              <a:rPr lang="en-US" dirty="0"/>
              <a:t>Non-Operating Assets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223</a:t>
            </a:fld>
            <a:endParaRPr lang="en-US" noProof="0" dirty="0"/>
          </a:p>
        </p:txBody>
      </p:sp>
    </p:spTree>
    <p:extLst>
      <p:ext uri="{BB962C8B-B14F-4D97-AF65-F5344CB8AC3E}">
        <p14:creationId xmlns:p14="http://schemas.microsoft.com/office/powerpoint/2010/main" val="1572800473"/>
      </p:ext>
    </p:extLst>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 company owns real estate that is non-operational. The book value is $100 and the real estate can be sold for $200. The tax rate is 30%. There is interest-bearing debt on the real estate of $80, leading to interest-expenses of $4. The income from renting out the real estate is $10. Annual depreciation amounts to $5.</a:t>
            </a:r>
            <a:endParaRPr lang="de-DE" dirty="0"/>
          </a:p>
          <a:p>
            <a:pPr marL="180000" indent="-180000">
              <a:spcBef>
                <a:spcPts val="1000"/>
              </a:spcBef>
              <a:buFont typeface="Arial" charset="0"/>
              <a:buChar char="•"/>
            </a:pPr>
            <a:r>
              <a:rPr lang="en-US" dirty="0"/>
              <a:t>For the calculation of the future free cash flows to the firm, the rental income and the depreciation must be excluded. For the calculation of the future free cash flows to equity, rental income, depreciation and the interest expense must be excluded.</a:t>
            </a:r>
            <a:endParaRPr lang="de-DE" dirty="0"/>
          </a:p>
        </p:txBody>
      </p:sp>
      <p:sp>
        <p:nvSpPr>
          <p:cNvPr id="3" name="Titel 2"/>
          <p:cNvSpPr>
            <a:spLocks noGrp="1"/>
          </p:cNvSpPr>
          <p:nvPr>
            <p:ph type="title"/>
          </p:nvPr>
        </p:nvSpPr>
        <p:spPr/>
        <p:txBody>
          <a:bodyPr/>
          <a:lstStyle/>
          <a:p>
            <a:r>
              <a:rPr lang="en-US" dirty="0"/>
              <a:t>Non-Operating Assets – Example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224</a:t>
            </a:fld>
            <a:endParaRPr lang="en-US" noProof="0" dirty="0"/>
          </a:p>
        </p:txBody>
      </p:sp>
    </p:spTree>
    <p:extLst>
      <p:ext uri="{BB962C8B-B14F-4D97-AF65-F5344CB8AC3E}">
        <p14:creationId xmlns:p14="http://schemas.microsoft.com/office/powerpoint/2010/main" val="1832369445"/>
      </p:ext>
    </p:extLst>
  </p:cSld>
  <p:clrMapOvr>
    <a:masterClrMapping/>
  </p:clrMapOvr>
  <p:transition/>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gross proceeds from selling the real estate is $200, leading to a tax burden of $30 (30% on the capital gain of $100, the difference between the realized market value of $200 and the book value of $100) and net proceeds of $170. After repaying the debt, a value of $90 for the non-operating asset remains.</a:t>
            </a:r>
            <a:endParaRPr lang="de-DE" dirty="0"/>
          </a:p>
          <a:p>
            <a:pPr marL="180000" indent="-180000">
              <a:spcBef>
                <a:spcPts val="1000"/>
              </a:spcBef>
              <a:buFont typeface="Arial" charset="0"/>
              <a:buChar char="•"/>
            </a:pPr>
            <a:r>
              <a:rPr lang="en-US" dirty="0"/>
              <a:t>In case the real estate can only be sold in two years from now, a separate NPV should be calculated with all cash inflows and outflows generated by the real estate, including rental income, taxes and proceeds from the sale. These future cash flows must be discounted at a risk-equivalent rate. Here, I would go for the pre-tax cost of debt as a reasonable approximation.</a:t>
            </a:r>
            <a:endParaRPr lang="de-DE" dirty="0"/>
          </a:p>
        </p:txBody>
      </p:sp>
      <p:sp>
        <p:nvSpPr>
          <p:cNvPr id="3" name="Titel 2"/>
          <p:cNvSpPr>
            <a:spLocks noGrp="1"/>
          </p:cNvSpPr>
          <p:nvPr>
            <p:ph type="title"/>
          </p:nvPr>
        </p:nvSpPr>
        <p:spPr/>
        <p:txBody>
          <a:bodyPr/>
          <a:lstStyle/>
          <a:p>
            <a:r>
              <a:rPr lang="en-US" dirty="0"/>
              <a:t>Non-Operating Assets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225</a:t>
            </a:fld>
            <a:endParaRPr lang="en-US" noProof="0" dirty="0"/>
          </a:p>
        </p:txBody>
      </p:sp>
    </p:spTree>
    <p:extLst>
      <p:ext uri="{BB962C8B-B14F-4D97-AF65-F5344CB8AC3E}">
        <p14:creationId xmlns:p14="http://schemas.microsoft.com/office/powerpoint/2010/main" val="1694679754"/>
      </p:ext>
    </p:extLst>
  </p:cSld>
  <p:clrMapOvr>
    <a:masterClrMapping/>
  </p:clrMapOvr>
  <p:transition/>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now get:</a:t>
            </a:r>
          </a:p>
          <a:p>
            <a:pPr marL="180000" indent="-180000">
              <a:spcBef>
                <a:spcPts val="1000"/>
              </a:spcBef>
              <a:buFont typeface="Arial" charset="0"/>
              <a:buChar char="•"/>
            </a:pPr>
            <a:endParaRPr lang="en-US" dirty="0"/>
          </a:p>
          <a:p>
            <a:pPr marL="180000" indent="-180000">
              <a:spcBef>
                <a:spcPts val="1000"/>
              </a:spcBef>
              <a:buFont typeface="Arial" charset="0"/>
              <a:buChar char="•"/>
            </a:pPr>
            <a:endParaRPr lang="en-US"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de-DE" dirty="0"/>
              <a:t>And:</a:t>
            </a:r>
          </a:p>
          <a:p>
            <a:endParaRPr lang="de-DE" dirty="0"/>
          </a:p>
        </p:txBody>
      </p:sp>
      <p:sp>
        <p:nvSpPr>
          <p:cNvPr id="3" name="Titel 2"/>
          <p:cNvSpPr>
            <a:spLocks noGrp="1"/>
          </p:cNvSpPr>
          <p:nvPr>
            <p:ph type="title"/>
          </p:nvPr>
        </p:nvSpPr>
        <p:spPr/>
        <p:txBody>
          <a:bodyPr/>
          <a:lstStyle/>
          <a:p>
            <a:r>
              <a:rPr lang="en-US" dirty="0"/>
              <a:t>From Enterprise Value to Equity Value (Intermediate Result </a:t>
            </a:r>
            <a:r>
              <a:rPr lang="mr-IN" dirty="0"/>
              <a:t>…</a:t>
            </a:r>
            <a:r>
              <a:rPr lang="de-DE" dirty="0"/>
              <a:t>)</a:t>
            </a:r>
            <a:endParaRPr lang="en-US"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226</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027" y="2164367"/>
            <a:ext cx="7668344" cy="1264633"/>
          </a:xfrm>
          <a:prstGeom prst="rect">
            <a:avLst/>
          </a:prstGeom>
        </p:spPr>
      </p:pic>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88" y="4069309"/>
            <a:ext cx="7562064" cy="2023987"/>
          </a:xfrm>
          <a:prstGeom prst="rect">
            <a:avLst/>
          </a:prstGeom>
        </p:spPr>
      </p:pic>
    </p:spTree>
    <p:extLst>
      <p:ext uri="{BB962C8B-B14F-4D97-AF65-F5344CB8AC3E}">
        <p14:creationId xmlns:p14="http://schemas.microsoft.com/office/powerpoint/2010/main" val="412381390"/>
      </p:ext>
    </p:extLst>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certainly lack information here as an outsider, but analyzing this list gives me confidence that the valuation of non-controlling interests is probably immaterial: </a:t>
            </a:r>
            <a:r>
              <a:rPr lang="en-US" dirty="0">
                <a:hlinkClick r:id="rId3"/>
              </a:rPr>
              <a:t>https://www.henkel.com/resource/blob/1153204/26adc3cf774202cf1f6964e550f5d54b/data/2020-information-on-shares.pdf</a:t>
            </a:r>
            <a:endParaRPr lang="en-US" dirty="0"/>
          </a:p>
          <a:p>
            <a:pPr marL="180000" indent="-180000">
              <a:spcBef>
                <a:spcPts val="1000"/>
              </a:spcBef>
              <a:buFont typeface="Arial" charset="0"/>
              <a:buChar char="•"/>
            </a:pPr>
            <a:r>
              <a:rPr lang="en-US" dirty="0"/>
              <a:t>Most of the non-controlling interests are small and appear to be distribution companies abroad. I will work with the book value of €101 million.</a:t>
            </a:r>
          </a:p>
          <a:p>
            <a:pPr marL="180000" indent="-180000">
              <a:spcBef>
                <a:spcPts val="1000"/>
              </a:spcBef>
              <a:buFont typeface="Arial" charset="0"/>
              <a:buChar char="•"/>
            </a:pPr>
            <a:r>
              <a:rPr lang="en-US" dirty="0"/>
              <a:t>Assets held for sale as of yearend 2020 amount to €228 million. Based on the notes to the accounts (note 9 on page 208) , we can reasonably assume that the €228 million are close to market value.</a:t>
            </a:r>
          </a:p>
          <a:p>
            <a:pPr>
              <a:spcBef>
                <a:spcPts val="1000"/>
              </a:spcBef>
            </a:pPr>
            <a:endParaRPr lang="en-US" dirty="0"/>
          </a:p>
        </p:txBody>
      </p:sp>
      <p:sp>
        <p:nvSpPr>
          <p:cNvPr id="3" name="Titel 2"/>
          <p:cNvSpPr>
            <a:spLocks noGrp="1"/>
          </p:cNvSpPr>
          <p:nvPr>
            <p:ph type="title"/>
          </p:nvPr>
        </p:nvSpPr>
        <p:spPr/>
        <p:txBody>
          <a:bodyPr/>
          <a:lstStyle/>
          <a:p>
            <a:r>
              <a:rPr lang="en-US" dirty="0"/>
              <a:t>Application: Henkel‘s Non-Controlling Interests and Non-Operating Assets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227</a:t>
            </a:fld>
            <a:endParaRPr lang="en-US" noProof="0" dirty="0"/>
          </a:p>
        </p:txBody>
      </p:sp>
    </p:spTree>
    <p:extLst>
      <p:ext uri="{BB962C8B-B14F-4D97-AF65-F5344CB8AC3E}">
        <p14:creationId xmlns:p14="http://schemas.microsoft.com/office/powerpoint/2010/main" val="2139149559"/>
      </p:ext>
    </p:extLst>
  </p:cSld>
  <p:clrMapOvr>
    <a:masterClrMapping/>
  </p:clrMapOvr>
  <p:transition/>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„Defined benefit“ pension promises matter in valuations </a:t>
            </a:r>
            <a:r>
              <a:rPr lang="mr-IN" dirty="0"/>
              <a:t>–</a:t>
            </a:r>
            <a:r>
              <a:rPr lang="en-US" dirty="0"/>
              <a:t> “defined contribution” plans have a different character (no real pensions).</a:t>
            </a:r>
          </a:p>
          <a:p>
            <a:pPr marL="180000" indent="-180000">
              <a:spcBef>
                <a:spcPts val="1000"/>
              </a:spcBef>
              <a:buFont typeface="Arial" charset="0"/>
              <a:buChar char="•"/>
            </a:pPr>
            <a:r>
              <a:rPr lang="en-US" dirty="0"/>
              <a:t>Defined benefit pension plans can be funded by setting up pension plan assets. The pension scheme can be overfunded, fully funded, underfunded or completely unfunded.</a:t>
            </a:r>
          </a:p>
          <a:p>
            <a:pPr marL="180000" indent="-180000">
              <a:spcBef>
                <a:spcPts val="1000"/>
              </a:spcBef>
              <a:buFont typeface="Arial" charset="0"/>
              <a:buChar char="•"/>
            </a:pPr>
            <a:r>
              <a:rPr lang="en-US" dirty="0"/>
              <a:t>If a scheme is overfunded, it seems reasonable to add the surplus to the enterprise value. Please check first whether it would be possible at all legally to get access to these assets. Also, some jurisdictions (e.g., U.S.) taxes will be imposed on withdrawals.</a:t>
            </a:r>
          </a:p>
          <a:p>
            <a:pPr marL="180000" indent="-180000">
              <a:spcBef>
                <a:spcPts val="1000"/>
              </a:spcBef>
              <a:buFont typeface="Arial" charset="0"/>
              <a:buChar char="•"/>
            </a:pPr>
            <a:r>
              <a:rPr lang="en-US" dirty="0"/>
              <a:t>In Germany, underfunded or unfunded pension schemes are the rule. The underfunded amount represents the actuarial present value of future cash outflows from the scheme and should be deducted from the enterprise value when determining the equity value.</a:t>
            </a:r>
          </a:p>
          <a:p>
            <a:pPr marL="180000" indent="-180000">
              <a:spcBef>
                <a:spcPts val="1000"/>
              </a:spcBef>
              <a:buFont typeface="Arial" charset="0"/>
              <a:buChar char="•"/>
            </a:pPr>
            <a:endParaRPr lang="en-US" dirty="0"/>
          </a:p>
        </p:txBody>
      </p:sp>
      <p:sp>
        <p:nvSpPr>
          <p:cNvPr id="3" name="Titel 2"/>
          <p:cNvSpPr>
            <a:spLocks noGrp="1"/>
          </p:cNvSpPr>
          <p:nvPr>
            <p:ph type="title"/>
          </p:nvPr>
        </p:nvSpPr>
        <p:spPr/>
        <p:txBody>
          <a:bodyPr/>
          <a:lstStyle/>
          <a:p>
            <a:r>
              <a:rPr lang="en-US" dirty="0"/>
              <a:t>Pension Obligations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228</a:t>
            </a:fld>
            <a:endParaRPr lang="en-US" noProof="0" dirty="0"/>
          </a:p>
        </p:txBody>
      </p:sp>
    </p:spTree>
    <p:extLst>
      <p:ext uri="{BB962C8B-B14F-4D97-AF65-F5344CB8AC3E}">
        <p14:creationId xmlns:p14="http://schemas.microsoft.com/office/powerpoint/2010/main" val="929388666"/>
      </p:ext>
    </p:extLst>
  </p:cSld>
  <p:clrMapOvr>
    <a:masterClrMapping/>
  </p:clrMapOvr>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539552" y="1484784"/>
            <a:ext cx="7953344" cy="2009091"/>
          </a:xfrm>
        </p:spPr>
      </p:pic>
      <p:sp>
        <p:nvSpPr>
          <p:cNvPr id="3" name="Titel 2"/>
          <p:cNvSpPr>
            <a:spLocks noGrp="1"/>
          </p:cNvSpPr>
          <p:nvPr>
            <p:ph type="title"/>
          </p:nvPr>
        </p:nvSpPr>
        <p:spPr/>
        <p:txBody>
          <a:bodyPr/>
          <a:lstStyle/>
          <a:p>
            <a:r>
              <a:rPr lang="en-US" dirty="0"/>
              <a:t>The Equations Become Longer and Longer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229</a:t>
            </a:fld>
            <a:endParaRPr lang="en-US" noProof="0" dirty="0"/>
          </a:p>
        </p:txBody>
      </p:sp>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898" y="3461276"/>
            <a:ext cx="7912534" cy="2776036"/>
          </a:xfrm>
          <a:prstGeom prst="rect">
            <a:avLst/>
          </a:prstGeom>
        </p:spPr>
      </p:pic>
    </p:spTree>
    <p:extLst>
      <p:ext uri="{BB962C8B-B14F-4D97-AF65-F5344CB8AC3E}">
        <p14:creationId xmlns:p14="http://schemas.microsoft.com/office/powerpoint/2010/main" val="116194409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1"/>
          <p:cNvSpPr>
            <a:spLocks noGrp="1"/>
          </p:cNvSpPr>
          <p:nvPr>
            <p:ph sz="quarter" idx="17"/>
          </p:nvPr>
        </p:nvSpPr>
        <p:spPr/>
        <p:txBody>
          <a:bodyPr/>
          <a:lstStyle/>
          <a:p>
            <a:pPr lvl="1">
              <a:buFont typeface="Arial"/>
              <a:buChar char="•"/>
            </a:pPr>
            <a:r>
              <a:rPr lang="en-US" dirty="0"/>
              <a:t>Enterprise DCF method (also called “entity” approach): Future free cash flows before interest (i.e., all cash flows available to equity </a:t>
            </a:r>
            <a:r>
              <a:rPr lang="en-US" u="sng" dirty="0"/>
              <a:t>and</a:t>
            </a:r>
            <a:r>
              <a:rPr lang="en-US" dirty="0"/>
              <a:t> debt providers are relevant) are discounted at the WACC. The result is the enterprise value, i.e., the value of the company’s equity </a:t>
            </a:r>
            <a:r>
              <a:rPr lang="en-US" u="sng" dirty="0"/>
              <a:t>and</a:t>
            </a:r>
            <a:r>
              <a:rPr lang="en-US" dirty="0"/>
              <a:t> debt.</a:t>
            </a:r>
          </a:p>
          <a:p>
            <a:pPr lvl="1">
              <a:buFont typeface="Arial"/>
              <a:buChar char="•"/>
            </a:pPr>
            <a:r>
              <a:rPr lang="en-US" dirty="0"/>
              <a:t>Enterprise value minus net debt (interest-bearing debt less cash) results in the equity value.</a:t>
            </a:r>
          </a:p>
          <a:p>
            <a:pPr lvl="1">
              <a:buFont typeface="Arial"/>
              <a:buChar char="•"/>
            </a:pPr>
            <a:r>
              <a:rPr lang="en-US" dirty="0"/>
              <a:t>Equity DCF method: Relevant are only the cash flows available to the equity providers, i.e., future free cash flows after cost of debt and after net changes in interest-bearing debt. These cash flows to equity are discounted at the company’s cost of equity.</a:t>
            </a:r>
          </a:p>
          <a:p>
            <a:pPr lvl="1">
              <a:buFont typeface="Arial"/>
              <a:buChar char="•"/>
            </a:pPr>
            <a:r>
              <a:rPr lang="en-US" dirty="0"/>
              <a:t>The equity value plus the company’s net debt (interest-bearing debt less cash) results in the enterprise value.</a:t>
            </a:r>
          </a:p>
          <a:p>
            <a:pPr lvl="1">
              <a:buFont typeface="Arial"/>
              <a:buChar char="•"/>
            </a:pPr>
            <a:endParaRPr lang="en-US" dirty="0"/>
          </a:p>
        </p:txBody>
      </p:sp>
      <p:sp>
        <p:nvSpPr>
          <p:cNvPr id="3" name="Titel 2"/>
          <p:cNvSpPr>
            <a:spLocks noGrp="1"/>
          </p:cNvSpPr>
          <p:nvPr>
            <p:ph type="title"/>
          </p:nvPr>
        </p:nvSpPr>
        <p:spPr/>
        <p:txBody>
          <a:bodyPr/>
          <a:lstStyle/>
          <a:p>
            <a:r>
              <a:rPr lang="en-US" dirty="0"/>
              <a:t>Enterprise DCF and Equity DCF Methods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a:t>
            </a:fld>
            <a:endParaRPr lang="en-US" noProof="0" dirty="0"/>
          </a:p>
        </p:txBody>
      </p:sp>
    </p:spTree>
    <p:extLst>
      <p:ext uri="{BB962C8B-B14F-4D97-AF65-F5344CB8AC3E}">
        <p14:creationId xmlns:p14="http://schemas.microsoft.com/office/powerpoint/2010/main" val="1119698247"/>
      </p:ext>
    </p:extLst>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When calculating the future free cash flows to the firm, make sure that you do not double-count: Only the expected service costs should go into the projections, not the interest costs and other positions like actuarial gains and losses or expected returns of the plan assets, if the equity value is calculated based on the equation on the preceding page.</a:t>
            </a:r>
            <a:endParaRPr lang="de-DE" dirty="0"/>
          </a:p>
          <a:p>
            <a:pPr marL="180000" indent="-180000">
              <a:spcBef>
                <a:spcPts val="1000"/>
              </a:spcBef>
              <a:buFont typeface="Arial" charset="0"/>
              <a:buChar char="•"/>
            </a:pPr>
            <a:r>
              <a:rPr lang="en-US" dirty="0"/>
              <a:t>There is a debate in literature and in practice as to whether the unfunded amount of the pension obligations should be treated as a third component besides equity and interest-bearing debt with its own (after-tax) cost when calculating the weighted average cost of capital.</a:t>
            </a:r>
            <a:endParaRPr lang="de-DE" dirty="0"/>
          </a:p>
          <a:p>
            <a:endParaRPr lang="de-DE" dirty="0"/>
          </a:p>
        </p:txBody>
      </p:sp>
      <p:sp>
        <p:nvSpPr>
          <p:cNvPr id="3" name="Titel 2"/>
          <p:cNvSpPr>
            <a:spLocks noGrp="1"/>
          </p:cNvSpPr>
          <p:nvPr>
            <p:ph type="title"/>
          </p:nvPr>
        </p:nvSpPr>
        <p:spPr/>
        <p:txBody>
          <a:bodyPr/>
          <a:lstStyle/>
          <a:p>
            <a:r>
              <a:rPr lang="en-US" dirty="0"/>
              <a:t>Further Things to Consider on Pensions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230</a:t>
            </a:fld>
            <a:endParaRPr lang="en-US" noProof="0" dirty="0"/>
          </a:p>
        </p:txBody>
      </p:sp>
    </p:spTree>
    <p:extLst>
      <p:ext uri="{BB962C8B-B14F-4D97-AF65-F5344CB8AC3E}">
        <p14:creationId xmlns:p14="http://schemas.microsoft.com/office/powerpoint/2010/main" val="1526604147"/>
      </p:ext>
    </p:extLst>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Apart from pension obligations, there are other positions on the liabilities side of the balance sheet that are neither clearly interest-bearing debt nor part of the working capital.</a:t>
            </a:r>
          </a:p>
          <a:p>
            <a:pPr marL="180000" indent="-180000">
              <a:spcBef>
                <a:spcPts val="1000"/>
              </a:spcBef>
              <a:buFont typeface="Arial" charset="0"/>
              <a:buChar char="•"/>
            </a:pPr>
            <a:r>
              <a:rPr lang="en-US" dirty="0"/>
              <a:t>Non-recurring and material provisions for restructurings and lawsuits are examples (Deutsche Bank’s provisions for future fines or Volkswagen’s “Dieselgate”-caused future expenses).</a:t>
            </a:r>
          </a:p>
          <a:p>
            <a:pPr marL="180000" indent="-180000">
              <a:spcBef>
                <a:spcPts val="1000"/>
              </a:spcBef>
              <a:buFont typeface="Arial" charset="0"/>
              <a:buChar char="•"/>
            </a:pPr>
            <a:r>
              <a:rPr lang="en-US" dirty="0"/>
              <a:t>For items like these, after-tax net present values, where appropriate calculated with probabilities of occurrence, should be estimated. These amounts should be treated as “debt-like” and deducted from the enterprise value to arrive at the equity value.</a:t>
            </a:r>
            <a:r>
              <a:rPr lang="de-DE" dirty="0"/>
              <a:t> </a:t>
            </a:r>
          </a:p>
        </p:txBody>
      </p:sp>
      <p:sp>
        <p:nvSpPr>
          <p:cNvPr id="3" name="Titel 2"/>
          <p:cNvSpPr>
            <a:spLocks noGrp="1"/>
          </p:cNvSpPr>
          <p:nvPr>
            <p:ph type="title"/>
          </p:nvPr>
        </p:nvSpPr>
        <p:spPr/>
        <p:txBody>
          <a:bodyPr/>
          <a:lstStyle/>
          <a:p>
            <a:r>
              <a:rPr lang="en-US" dirty="0"/>
              <a:t>Accrued Liabilities and Provisions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231</a:t>
            </a:fld>
            <a:endParaRPr lang="en-US" noProof="0" dirty="0"/>
          </a:p>
        </p:txBody>
      </p:sp>
    </p:spTree>
    <p:extLst>
      <p:ext uri="{BB962C8B-B14F-4D97-AF65-F5344CB8AC3E}">
        <p14:creationId xmlns:p14="http://schemas.microsoft.com/office/powerpoint/2010/main" val="1626454608"/>
      </p:ext>
    </p:extLst>
  </p:cSld>
  <p:clrMapOvr>
    <a:masterClrMapping/>
  </p:clrMapOvr>
  <p:transition/>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Deferred taxes should be analyzed as to whether they are caused by operating assets, non-operating assets, non-deductible expenses or other events, and if at all and when they will lead to a cash outflow. In many valuations, this will be immaterial. If not, please revert to chapter 20 of Koller/Goedhart/Wessels, Valuation, 7</a:t>
            </a:r>
            <a:r>
              <a:rPr lang="en-US" baseline="30000" dirty="0"/>
              <a:t>th</a:t>
            </a:r>
            <a:r>
              <a:rPr lang="en-US" dirty="0"/>
              <a:t> ed., 439 ff.</a:t>
            </a:r>
          </a:p>
          <a:p>
            <a:pPr marL="180000" indent="-180000">
              <a:spcBef>
                <a:spcPts val="1000"/>
              </a:spcBef>
              <a:buFont typeface="Arial" charset="0"/>
              <a:buChar char="•"/>
            </a:pPr>
            <a:r>
              <a:rPr lang="en-US" dirty="0"/>
              <a:t>Tax loss carryforwards are assets that should be valued separately (non-operating assets) and added to the enterprise value (net present value of future taxes saved). </a:t>
            </a:r>
          </a:p>
        </p:txBody>
      </p:sp>
      <p:sp>
        <p:nvSpPr>
          <p:cNvPr id="3" name="Titel 2"/>
          <p:cNvSpPr>
            <a:spLocks noGrp="1"/>
          </p:cNvSpPr>
          <p:nvPr>
            <p:ph type="title"/>
          </p:nvPr>
        </p:nvSpPr>
        <p:spPr/>
        <p:txBody>
          <a:bodyPr/>
          <a:lstStyle/>
          <a:p>
            <a:r>
              <a:rPr lang="en-US" dirty="0"/>
              <a:t>Taxes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232</a:t>
            </a:fld>
            <a:endParaRPr lang="en-US" noProof="0" dirty="0"/>
          </a:p>
        </p:txBody>
      </p:sp>
    </p:spTree>
    <p:extLst>
      <p:ext uri="{BB962C8B-B14F-4D97-AF65-F5344CB8AC3E}">
        <p14:creationId xmlns:p14="http://schemas.microsoft.com/office/powerpoint/2010/main" val="376793165"/>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32633" y="1687668"/>
            <a:ext cx="5976788" cy="1743756"/>
          </a:xfrm>
        </p:spPr>
      </p:pic>
      <p:sp>
        <p:nvSpPr>
          <p:cNvPr id="3" name="Titel 2"/>
          <p:cNvSpPr>
            <a:spLocks noGrp="1"/>
          </p:cNvSpPr>
          <p:nvPr>
            <p:ph type="title"/>
          </p:nvPr>
        </p:nvSpPr>
        <p:spPr/>
        <p:txBody>
          <a:bodyPr/>
          <a:lstStyle/>
          <a:p>
            <a:r>
              <a:rPr lang="en-US" dirty="0"/>
              <a:t>The Long Journey From Enterprise Value to Equity Value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233</a:t>
            </a:fld>
            <a:endParaRPr lang="en-US" noProof="0" dirty="0"/>
          </a:p>
        </p:txBody>
      </p:sp>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8888" y="3431424"/>
            <a:ext cx="6873908" cy="2673994"/>
          </a:xfrm>
          <a:prstGeom prst="rect">
            <a:avLst/>
          </a:prstGeom>
        </p:spPr>
      </p:pic>
    </p:spTree>
    <p:extLst>
      <p:ext uri="{BB962C8B-B14F-4D97-AF65-F5344CB8AC3E}">
        <p14:creationId xmlns:p14="http://schemas.microsoft.com/office/powerpoint/2010/main" val="741083367"/>
      </p:ext>
    </p:extLst>
  </p:cSld>
  <p:clrMapOvr>
    <a:masterClrMapping/>
  </p:clrMapOvr>
  <p:transition/>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There is one material item, the unfunded part of the pension obligation. I took the net amount of €437 million shown on the balance sheet (€551 million provision less €114 million overfunding shown under other assets) as a debt-like item and deducted it from the enterprise value.</a:t>
            </a:r>
          </a:p>
          <a:p>
            <a:pPr marL="180000" indent="-180000">
              <a:spcBef>
                <a:spcPts val="1000"/>
              </a:spcBef>
              <a:buFont typeface="Arial" charset="0"/>
              <a:buChar char="•"/>
            </a:pPr>
            <a:r>
              <a:rPr lang="en-US" dirty="0"/>
              <a:t>There are tax loss carryforwards. I took the value from the notes to the deferred taxes (page 257 of annual report).</a:t>
            </a:r>
          </a:p>
          <a:p>
            <a:pPr marL="180000" indent="-180000">
              <a:spcBef>
                <a:spcPts val="1000"/>
              </a:spcBef>
              <a:buFont typeface="Arial" charset="0"/>
              <a:buChar char="•"/>
            </a:pPr>
            <a:r>
              <a:rPr lang="en-US" dirty="0"/>
              <a:t>One could also argue whether or not to deduct restructuring provisions and tax liabilities.</a:t>
            </a:r>
          </a:p>
        </p:txBody>
      </p:sp>
      <p:sp>
        <p:nvSpPr>
          <p:cNvPr id="3" name="Titel 2"/>
          <p:cNvSpPr>
            <a:spLocks noGrp="1"/>
          </p:cNvSpPr>
          <p:nvPr>
            <p:ph type="title"/>
          </p:nvPr>
        </p:nvSpPr>
        <p:spPr/>
        <p:txBody>
          <a:bodyPr/>
          <a:lstStyle/>
          <a:p>
            <a:r>
              <a:rPr lang="en-US" dirty="0"/>
              <a:t>Application: Henkel‘s Unfunded Pension Obligations, Tax Loss Carryforwards, Debt-Like Items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234</a:t>
            </a:fld>
            <a:endParaRPr lang="en-US" noProof="0" dirty="0"/>
          </a:p>
        </p:txBody>
      </p:sp>
    </p:spTree>
    <p:extLst>
      <p:ext uri="{BB962C8B-B14F-4D97-AF65-F5344CB8AC3E}">
        <p14:creationId xmlns:p14="http://schemas.microsoft.com/office/powerpoint/2010/main" val="569862236"/>
      </p:ext>
    </p:extLst>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Operating leases should be rearranged in the company’s financial statements, unless the total amount is immaterial. From an economic standpoint, the future lease obligations belong to interest-bearing debt.</a:t>
            </a:r>
          </a:p>
          <a:p>
            <a:pPr marL="180000" indent="-180000">
              <a:spcBef>
                <a:spcPts val="1000"/>
              </a:spcBef>
              <a:buFont typeface="Arial" charset="0"/>
              <a:buChar char="•"/>
            </a:pPr>
            <a:r>
              <a:rPr lang="en-US" dirty="0"/>
              <a:t>This has become redundant for most of the larger and quoted companies. If necessary, go here for an easy to use Excel tool with explanations (file “oplease”): </a:t>
            </a:r>
            <a:r>
              <a:rPr lang="de-DE" sz="1800" dirty="0">
                <a:hlinkClick r:id="rId3"/>
              </a:rPr>
              <a:t>http://people.stern.nyu.edu/adamodar/New_Home_Page/spreadsh.htm</a:t>
            </a:r>
            <a:endParaRPr lang="de-DE" sz="1800" dirty="0"/>
          </a:p>
          <a:p>
            <a:pPr marL="180000" indent="-180000">
              <a:spcBef>
                <a:spcPts val="1000"/>
              </a:spcBef>
              <a:buFont typeface="Arial" charset="0"/>
              <a:buChar char="•"/>
            </a:pPr>
            <a:r>
              <a:rPr lang="en-US" dirty="0"/>
              <a:t>The same applies to similar off-balance-sheet financing forms, e.g., factoring. The accounts receivable sold to the factoring company should be added back to the working capital, and interest-bearing debt should be increased by the same amount. The factoring fee can be interpreted as an interest expense.</a:t>
            </a:r>
          </a:p>
          <a:p>
            <a:pPr marL="180000" indent="-180000">
              <a:spcBef>
                <a:spcPts val="1000"/>
              </a:spcBef>
              <a:buFont typeface="Arial" charset="0"/>
              <a:buChar char="•"/>
            </a:pPr>
            <a:r>
              <a:rPr lang="en-US" dirty="0"/>
              <a:t>We already made the assumption that the €560 million lease obligations shown on Henkel’s balance sheet are close to market value.</a:t>
            </a:r>
          </a:p>
        </p:txBody>
      </p:sp>
      <p:sp>
        <p:nvSpPr>
          <p:cNvPr id="3" name="Titel 2"/>
          <p:cNvSpPr>
            <a:spLocks noGrp="1"/>
          </p:cNvSpPr>
          <p:nvPr>
            <p:ph type="title"/>
          </p:nvPr>
        </p:nvSpPr>
        <p:spPr/>
        <p:txBody>
          <a:bodyPr/>
          <a:lstStyle/>
          <a:p>
            <a:r>
              <a:rPr lang="en-US" dirty="0"/>
              <a:t>Off-Balance Sheet Financing</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235</a:t>
            </a:fld>
            <a:endParaRPr lang="en-US" noProof="0" dirty="0"/>
          </a:p>
        </p:txBody>
      </p:sp>
    </p:spTree>
    <p:extLst>
      <p:ext uri="{BB962C8B-B14F-4D97-AF65-F5344CB8AC3E}">
        <p14:creationId xmlns:p14="http://schemas.microsoft.com/office/powerpoint/2010/main" val="1091054029"/>
      </p:ext>
    </p:extLst>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 company reports €200 operating lease expenses for the last business year and for the next five years. From t=6 onwards, the operating lease expenses will be zero. EBIT of the last business year was €1,000, interest-bearing debt (without operating leases) €4,000 with an interest expense of €120, i.e., 3%.</a:t>
            </a:r>
            <a:endParaRPr lang="de-DE" dirty="0"/>
          </a:p>
          <a:p>
            <a:pPr marL="180000" indent="-180000">
              <a:spcBef>
                <a:spcPts val="1000"/>
              </a:spcBef>
              <a:buFont typeface="Arial" charset="0"/>
              <a:buChar char="•"/>
            </a:pPr>
            <a:r>
              <a:rPr lang="en-US" dirty="0"/>
              <a:t>If we discount the future operating lease expenses at the pre-tax cost of debt (3%), we get a value of €915.94. We must adjust the interest-bearing debt from €4,000 to €4,915.94. We will use the €915.94 also as the value for the right to use the assets. Depreciating this amount over five years leads to additional depreciation expense of €183.19 annually. This amount replaces the €200 operating lease expenses, leading to an EBIT of €1,016.81.</a:t>
            </a:r>
            <a:endParaRPr lang="de-DE" dirty="0"/>
          </a:p>
        </p:txBody>
      </p:sp>
      <p:sp>
        <p:nvSpPr>
          <p:cNvPr id="3" name="Titel 2"/>
          <p:cNvSpPr>
            <a:spLocks noGrp="1"/>
          </p:cNvSpPr>
          <p:nvPr>
            <p:ph type="title"/>
          </p:nvPr>
        </p:nvSpPr>
        <p:spPr/>
        <p:txBody>
          <a:bodyPr/>
          <a:lstStyle/>
          <a:p>
            <a:r>
              <a:rPr lang="en-US" dirty="0"/>
              <a:t>Operating Leases –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236</a:t>
            </a:fld>
            <a:endParaRPr lang="en-US" noProof="0" dirty="0"/>
          </a:p>
        </p:txBody>
      </p:sp>
    </p:spTree>
    <p:extLst>
      <p:ext uri="{BB962C8B-B14F-4D97-AF65-F5344CB8AC3E}">
        <p14:creationId xmlns:p14="http://schemas.microsoft.com/office/powerpoint/2010/main" val="1970988460"/>
      </p:ext>
    </p:extLst>
  </p:cSld>
  <p:clrMapOvr>
    <a:masterClrMapping/>
  </p:clrMapOvr>
  <p:transition/>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179388" y="1844824"/>
            <a:ext cx="5256708" cy="1906521"/>
          </a:xfrm>
        </p:spPr>
      </p:pic>
      <p:sp>
        <p:nvSpPr>
          <p:cNvPr id="3" name="Titel 2"/>
          <p:cNvSpPr>
            <a:spLocks noGrp="1"/>
          </p:cNvSpPr>
          <p:nvPr>
            <p:ph type="title"/>
          </p:nvPr>
        </p:nvSpPr>
        <p:spPr/>
        <p:txBody>
          <a:bodyPr/>
          <a:lstStyle/>
          <a:p>
            <a:r>
              <a:rPr lang="en-US" dirty="0"/>
              <a:t>We Are Getting There ...</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237</a:t>
            </a:fld>
            <a:endParaRPr lang="en-US" noProof="0" dirty="0"/>
          </a:p>
        </p:txBody>
      </p:sp>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809" y="3694149"/>
            <a:ext cx="5754574" cy="2664829"/>
          </a:xfrm>
          <a:prstGeom prst="rect">
            <a:avLst/>
          </a:prstGeom>
        </p:spPr>
      </p:pic>
    </p:spTree>
    <p:extLst>
      <p:ext uri="{BB962C8B-B14F-4D97-AF65-F5344CB8AC3E}">
        <p14:creationId xmlns:p14="http://schemas.microsoft.com/office/powerpoint/2010/main" val="1065709735"/>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Managers of quoted companies often receive stock options as part of their compensation package. These options give the managers the right to buy a certain amount of the company’s shares at a pre-set price within a certain period.</a:t>
            </a:r>
          </a:p>
          <a:p>
            <a:pPr marL="180000" indent="-180000">
              <a:spcBef>
                <a:spcPts val="1000"/>
              </a:spcBef>
              <a:buFont typeface="Arial" charset="0"/>
              <a:buChar char="•"/>
            </a:pPr>
            <a:r>
              <a:rPr lang="en-US" dirty="0"/>
              <a:t>Granting such options does not affect the enterprise value as future free cash flows, discount rates and terminal values will not change. But it does affect the equity value since the managers will potentially show up and make a claim when the enterprise value is allocated to interest-bearing debt, non-controlling interests, unfunded pension obligations, other debt-like items, and finally, the value of the equity.</a:t>
            </a:r>
            <a:endParaRPr lang="de-DE" dirty="0"/>
          </a:p>
        </p:txBody>
      </p:sp>
      <p:sp>
        <p:nvSpPr>
          <p:cNvPr id="3" name="Titel 2"/>
          <p:cNvSpPr>
            <a:spLocks noGrp="1"/>
          </p:cNvSpPr>
          <p:nvPr>
            <p:ph type="title"/>
          </p:nvPr>
        </p:nvSpPr>
        <p:spPr/>
        <p:txBody>
          <a:bodyPr/>
          <a:lstStyle/>
          <a:p>
            <a:r>
              <a:rPr lang="de-DE" dirty="0"/>
              <a:t>Stock Options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238</a:t>
            </a:fld>
            <a:endParaRPr lang="en-US" noProof="0" dirty="0"/>
          </a:p>
        </p:txBody>
      </p:sp>
    </p:spTree>
    <p:extLst>
      <p:ext uri="{BB962C8B-B14F-4D97-AF65-F5344CB8AC3E}">
        <p14:creationId xmlns:p14="http://schemas.microsoft.com/office/powerpoint/2010/main" val="2003937034"/>
      </p:ext>
    </p:extLst>
  </p:cSld>
  <p:clrMapOvr>
    <a:masterClrMapping/>
  </p:clrMapOvr>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Let’s assume the management is entitled to buy shares of the company at a price of $20. First, the managers will exercise this option only if the market price of the shares is above the strike price of $20. Otherwise they would realize a loss. If the market price goes up to $25 and the managers exercise the options, they realize a gain of $5 per share.</a:t>
            </a:r>
            <a:endParaRPr lang="de-DE" dirty="0"/>
          </a:p>
          <a:p>
            <a:pPr marL="180000" indent="-180000">
              <a:spcBef>
                <a:spcPts val="1000"/>
              </a:spcBef>
              <a:buFont typeface="Arial" charset="0"/>
              <a:buChar char="•"/>
            </a:pPr>
            <a:r>
              <a:rPr lang="en-US" dirty="0"/>
              <a:t>The company can issue new shares if the managers exercise their options. This will result in a dilution of the existing shareholder’s stake in the equity as the company will only receive $20 for each share that is worth $25 on the market.</a:t>
            </a:r>
            <a:endParaRPr lang="de-DE" dirty="0"/>
          </a:p>
          <a:p>
            <a:pPr marL="180000" indent="-180000">
              <a:spcBef>
                <a:spcPts val="1000"/>
              </a:spcBef>
              <a:buFont typeface="Arial" charset="0"/>
              <a:buChar char="•"/>
            </a:pPr>
            <a:r>
              <a:rPr lang="en-US" dirty="0"/>
              <a:t>The company could alternatively buy the shares on the market for $25. As it will only receive $20 from the managers, the cash flow to equity diminishes and leads to a reduction in the equity value.</a:t>
            </a:r>
            <a:endParaRPr lang="de-DE" dirty="0"/>
          </a:p>
        </p:txBody>
      </p:sp>
      <p:sp>
        <p:nvSpPr>
          <p:cNvPr id="3" name="Titel 2"/>
          <p:cNvSpPr>
            <a:spLocks noGrp="1"/>
          </p:cNvSpPr>
          <p:nvPr>
            <p:ph type="title"/>
          </p:nvPr>
        </p:nvSpPr>
        <p:spPr/>
        <p:txBody>
          <a:bodyPr/>
          <a:lstStyle/>
          <a:p>
            <a:r>
              <a:rPr lang="en-US" dirty="0"/>
              <a:t>How Stock Options Lead to Dilution – Example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239</a:t>
            </a:fld>
            <a:endParaRPr lang="en-US" noProof="0" dirty="0"/>
          </a:p>
        </p:txBody>
      </p:sp>
    </p:spTree>
    <p:extLst>
      <p:ext uri="{BB962C8B-B14F-4D97-AF65-F5344CB8AC3E}">
        <p14:creationId xmlns:p14="http://schemas.microsoft.com/office/powerpoint/2010/main" val="95164982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Applied properly, both methods should lead to the same result.</a:t>
            </a:r>
          </a:p>
          <a:p>
            <a:pPr lvl="1">
              <a:buFont typeface="Arial"/>
              <a:buChar char="•"/>
            </a:pPr>
            <a:endParaRPr lang="en-US" dirty="0"/>
          </a:p>
          <a:p>
            <a:pPr lvl="1">
              <a:buFont typeface="Arial"/>
              <a:buChar char="•"/>
            </a:pPr>
            <a:r>
              <a:rPr lang="en-US" dirty="0"/>
              <a:t>In valuation practice the enterprise DCF method is the prevalent approach (&gt; 90%).</a:t>
            </a:r>
          </a:p>
          <a:p>
            <a:pPr lvl="1">
              <a:buFont typeface="Arial"/>
              <a:buChar char="•"/>
            </a:pPr>
            <a:endParaRPr lang="en-US" dirty="0"/>
          </a:p>
          <a:p>
            <a:pPr lvl="1">
              <a:buFont typeface="Arial"/>
              <a:buChar char="•"/>
            </a:pPr>
            <a:r>
              <a:rPr lang="en-US" dirty="0"/>
              <a:t>The German “Ertragswertverfahren” (earnings value method) is more or less equivalent to the equity DCF method.</a:t>
            </a:r>
          </a:p>
          <a:p>
            <a:pPr lvl="1">
              <a:buFont typeface="Arial"/>
              <a:buChar char="•"/>
            </a:pPr>
            <a:endParaRPr lang="en-US" dirty="0"/>
          </a:p>
          <a:p>
            <a:pPr lvl="1">
              <a:buFont typeface="Arial"/>
              <a:buChar char="•"/>
            </a:pPr>
            <a:r>
              <a:rPr lang="en-US" dirty="0"/>
              <a:t>Equity DCF valuations are common for the valuation of banks and insurance companies, as interest-bearing debt has a different character for financial services firms.</a:t>
            </a:r>
          </a:p>
          <a:p>
            <a:endParaRPr lang="en-US" dirty="0"/>
          </a:p>
        </p:txBody>
      </p:sp>
      <p:sp>
        <p:nvSpPr>
          <p:cNvPr id="3" name="Titel 2"/>
          <p:cNvSpPr>
            <a:spLocks noGrp="1"/>
          </p:cNvSpPr>
          <p:nvPr>
            <p:ph type="title"/>
          </p:nvPr>
        </p:nvSpPr>
        <p:spPr/>
        <p:txBody>
          <a:bodyPr/>
          <a:lstStyle/>
          <a:p>
            <a:r>
              <a:rPr lang="en-US" dirty="0"/>
              <a:t>Enterprise DCF and Equity DCF Methods (Continued)</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a:t>
            </a:fld>
            <a:endParaRPr lang="en-US" noProof="0" dirty="0"/>
          </a:p>
        </p:txBody>
      </p:sp>
    </p:spTree>
    <p:extLst>
      <p:ext uri="{BB962C8B-B14F-4D97-AF65-F5344CB8AC3E}">
        <p14:creationId xmlns:p14="http://schemas.microsoft.com/office/powerpoint/2010/main" val="107192258"/>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There are several methods to calculate the value of the options. Still widespread since it is easy to apply is the treasury stock method.</a:t>
            </a:r>
          </a:p>
          <a:p>
            <a:pPr marL="180000" indent="-180000">
              <a:spcBef>
                <a:spcPts val="1000"/>
              </a:spcBef>
              <a:buFont typeface="Arial" charset="0"/>
              <a:buChar char="•"/>
            </a:pPr>
            <a:r>
              <a:rPr lang="en-US" dirty="0"/>
              <a:t>The treasury stock method only considers options that are “in the money”, i.e., where the market price is over and above the strike price (in our example above this would be the case as the market price is $25 and the strike price is $20). Options that are “out of the money” are not considered.</a:t>
            </a:r>
          </a:p>
          <a:p>
            <a:pPr marL="180000" indent="-180000">
              <a:spcBef>
                <a:spcPts val="1000"/>
              </a:spcBef>
              <a:buFont typeface="Arial" charset="0"/>
              <a:buChar char="•"/>
            </a:pPr>
            <a:r>
              <a:rPr lang="en-US" dirty="0"/>
              <a:t>In a first step, it is assumed that all “in the money” options are exercised immediately. In a second step, the proceeds that the company receives from the managers is used to buy back shares of the company at the market price. This will result in an increased number of shares outstanding, called fully diluted shares outstanding.</a:t>
            </a:r>
          </a:p>
        </p:txBody>
      </p:sp>
      <p:sp>
        <p:nvSpPr>
          <p:cNvPr id="3" name="Titel 2"/>
          <p:cNvSpPr>
            <a:spLocks noGrp="1"/>
          </p:cNvSpPr>
          <p:nvPr>
            <p:ph type="title"/>
          </p:nvPr>
        </p:nvSpPr>
        <p:spPr/>
        <p:txBody>
          <a:bodyPr/>
          <a:lstStyle/>
          <a:p>
            <a:r>
              <a:rPr lang="en-US" dirty="0"/>
              <a:t>The Treasury Stock Method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240</a:t>
            </a:fld>
            <a:endParaRPr lang="en-US" noProof="0" dirty="0"/>
          </a:p>
        </p:txBody>
      </p:sp>
    </p:spTree>
    <p:extLst>
      <p:ext uri="{BB962C8B-B14F-4D97-AF65-F5344CB8AC3E}">
        <p14:creationId xmlns:p14="http://schemas.microsoft.com/office/powerpoint/2010/main" val="95996383"/>
      </p:ext>
    </p:extLst>
  </p:cSld>
  <p:clrMapOvr>
    <a:masterClrMapping/>
  </p:clrMapOvr>
  <p:transition/>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Let the number of options granted to the managers in our previous example be 100. If they exercise their options as assumed in the treasury stock method, this leads to a cash inflow of $2,000 for the company (100 options times $20 strike price per option) and 100 additional shares.</a:t>
            </a:r>
            <a:endParaRPr lang="de-DE" dirty="0"/>
          </a:p>
          <a:p>
            <a:pPr marL="180000" indent="-180000">
              <a:spcBef>
                <a:spcPts val="1000"/>
              </a:spcBef>
              <a:buFont typeface="Arial" charset="0"/>
              <a:buChar char="•"/>
            </a:pPr>
            <a:r>
              <a:rPr lang="en-US" dirty="0"/>
              <a:t>The company uses the $2,000 to buy back shares. The market price for the shares is $25 each, so that it can buy back 80 shares ($2,000 divided by $25).</a:t>
            </a:r>
            <a:endParaRPr lang="de-DE" dirty="0"/>
          </a:p>
          <a:p>
            <a:pPr marL="180000" indent="-180000">
              <a:spcBef>
                <a:spcPts val="1000"/>
              </a:spcBef>
              <a:buFont typeface="Arial" charset="0"/>
              <a:buChar char="•"/>
            </a:pPr>
            <a:r>
              <a:rPr lang="en-US" dirty="0"/>
              <a:t>The entire operation will result in 20 additional shares (100 issued to the managers minus 80 bought back with the proceeds received from them for the shares). If the company has 10,000 shares outstanding, the number of fully diluted shares outstanding is 10,020 (10,000 plus 20).</a:t>
            </a:r>
            <a:endParaRPr lang="de-DE" dirty="0"/>
          </a:p>
        </p:txBody>
      </p:sp>
      <p:sp>
        <p:nvSpPr>
          <p:cNvPr id="3" name="Titel 2"/>
          <p:cNvSpPr>
            <a:spLocks noGrp="1"/>
          </p:cNvSpPr>
          <p:nvPr>
            <p:ph type="title"/>
          </p:nvPr>
        </p:nvSpPr>
        <p:spPr/>
        <p:txBody>
          <a:bodyPr/>
          <a:lstStyle/>
          <a:p>
            <a:r>
              <a:rPr lang="en-US" dirty="0"/>
              <a:t>The Treasury Stock Method – Example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241</a:t>
            </a:fld>
            <a:endParaRPr lang="en-US" noProof="0" dirty="0"/>
          </a:p>
        </p:txBody>
      </p:sp>
    </p:spTree>
    <p:extLst>
      <p:ext uri="{BB962C8B-B14F-4D97-AF65-F5344CB8AC3E}">
        <p14:creationId xmlns:p14="http://schemas.microsoft.com/office/powerpoint/2010/main" val="667424673"/>
      </p:ext>
    </p:extLst>
  </p:cSld>
  <p:clrMapOvr>
    <a:masterClrMapping/>
  </p:clrMapOvr>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endParaRPr lang="de-DE" i="1" dirty="0"/>
              </a:p>
              <a:p>
                <a:endParaRPr lang="de-DE" i="1" dirty="0"/>
              </a:p>
              <a:p>
                <a:pPr/>
                <a14:m>
                  <m:oMathPara xmlns:m="http://schemas.openxmlformats.org/officeDocument/2006/math">
                    <m:oMathParaPr>
                      <m:jc m:val="centerGroup"/>
                    </m:oMathParaPr>
                    <m:oMath xmlns:m="http://schemas.openxmlformats.org/officeDocument/2006/math">
                      <m:r>
                        <a:rPr lang="en-US" i="1" smtClean="0">
                          <a:latin typeface="Cambria Math" charset="0"/>
                        </a:rPr>
                        <m:t>𝑉𝑎𝑙𝑢𝑒</m:t>
                      </m:r>
                      <m:r>
                        <a:rPr lang="en-US" i="1" smtClean="0">
                          <a:latin typeface="Cambria Math" charset="0"/>
                        </a:rPr>
                        <m:t> </m:t>
                      </m:r>
                      <m:r>
                        <a:rPr lang="en-US" i="1" smtClean="0">
                          <a:latin typeface="Cambria Math" charset="0"/>
                        </a:rPr>
                        <m:t>𝑜𝑓</m:t>
                      </m:r>
                      <m:r>
                        <a:rPr lang="en-US" i="1" smtClean="0">
                          <a:latin typeface="Cambria Math" charset="0"/>
                        </a:rPr>
                        <m:t> </m:t>
                      </m:r>
                      <m:r>
                        <a:rPr lang="en-US" i="1" smtClean="0">
                          <a:latin typeface="Cambria Math" charset="0"/>
                        </a:rPr>
                        <m:t>𝑡h𝑒</m:t>
                      </m:r>
                      <m:r>
                        <a:rPr lang="en-US" i="1" smtClean="0">
                          <a:latin typeface="Cambria Math" charset="0"/>
                        </a:rPr>
                        <m:t> </m:t>
                      </m:r>
                      <m:r>
                        <a:rPr lang="en-US" i="1" smtClean="0">
                          <a:latin typeface="Cambria Math" charset="0"/>
                        </a:rPr>
                        <m:t>𝑂𝑝𝑡𝑖𝑜𝑛𝑠</m:t>
                      </m:r>
                      <m:r>
                        <a:rPr lang="en-US" i="1" smtClean="0">
                          <a:latin typeface="Cambria Math" charset="0"/>
                        </a:rPr>
                        <m:t> </m:t>
                      </m:r>
                      <m:d>
                        <m:dPr>
                          <m:ctrlPr>
                            <a:rPr lang="de-DE" i="1">
                              <a:latin typeface="Cambria Math" panose="02040503050406030204" pitchFamily="18" charset="0"/>
                            </a:rPr>
                          </m:ctrlPr>
                        </m:dPr>
                        <m:e>
                          <m:r>
                            <a:rPr lang="en-US" i="1">
                              <a:latin typeface="Cambria Math" charset="0"/>
                            </a:rPr>
                            <m:t>𝑇𝑟𝑒𝑎𝑠𝑢𝑟𝑦</m:t>
                          </m:r>
                          <m:r>
                            <a:rPr lang="en-US" i="1">
                              <a:latin typeface="Cambria Math" charset="0"/>
                            </a:rPr>
                            <m:t> </m:t>
                          </m:r>
                          <m:r>
                            <a:rPr lang="en-US" i="1">
                              <a:latin typeface="Cambria Math" charset="0"/>
                            </a:rPr>
                            <m:t>𝑆𝑡𝑜𝑐𝑘</m:t>
                          </m:r>
                          <m:r>
                            <a:rPr lang="en-US" i="1">
                              <a:latin typeface="Cambria Math" charset="0"/>
                            </a:rPr>
                            <m:t> </m:t>
                          </m:r>
                          <m:r>
                            <a:rPr lang="en-US" i="1">
                              <a:latin typeface="Cambria Math" charset="0"/>
                            </a:rPr>
                            <m:t>𝑀𝑒𝑡h𝑜𝑑</m:t>
                          </m:r>
                        </m:e>
                      </m:d>
                      <m:r>
                        <a:rPr lang="en-US" i="1">
                          <a:latin typeface="Cambria Math" charset="0"/>
                        </a:rPr>
                        <m:t>=</m:t>
                      </m:r>
                      <m:r>
                        <a:rPr lang="en-US" i="1">
                          <a:latin typeface="Cambria Math" charset="0"/>
                        </a:rPr>
                        <m:t>𝐸𝑞𝑢𝑖𝑡𝑦</m:t>
                      </m:r>
                      <m:r>
                        <a:rPr lang="en-US" i="1">
                          <a:latin typeface="Cambria Math" charset="0"/>
                        </a:rPr>
                        <m:t> </m:t>
                      </m:r>
                      <m:r>
                        <a:rPr lang="en-US" i="1">
                          <a:latin typeface="Cambria Math" charset="0"/>
                        </a:rPr>
                        <m:t>𝑉𝑎𝑙𝑢𝑒</m:t>
                      </m:r>
                      <m:r>
                        <a:rPr lang="en-US" i="1">
                          <a:latin typeface="Cambria Math" charset="0"/>
                        </a:rPr>
                        <m:t>−</m:t>
                      </m:r>
                      <m:f>
                        <m:fPr>
                          <m:ctrlPr>
                            <a:rPr lang="de-DE" i="1">
                              <a:latin typeface="Cambria Math" panose="02040503050406030204" pitchFamily="18" charset="0"/>
                            </a:rPr>
                          </m:ctrlPr>
                        </m:fPr>
                        <m:num>
                          <m:r>
                            <a:rPr lang="en-US" i="1">
                              <a:latin typeface="Cambria Math" charset="0"/>
                            </a:rPr>
                            <m:t>𝐸𝑞𝑢𝑖𝑡𝑦</m:t>
                          </m:r>
                          <m:r>
                            <a:rPr lang="en-US" i="1">
                              <a:latin typeface="Cambria Math" charset="0"/>
                            </a:rPr>
                            <m:t> </m:t>
                          </m:r>
                          <m:r>
                            <a:rPr lang="en-US" i="1">
                              <a:latin typeface="Cambria Math" charset="0"/>
                            </a:rPr>
                            <m:t>𝑉𝑎𝑙𝑢𝑒</m:t>
                          </m:r>
                        </m:num>
                        <m:den>
                          <m:r>
                            <a:rPr lang="en-US" i="1">
                              <a:latin typeface="Cambria Math" charset="0"/>
                            </a:rPr>
                            <m:t>𝐹𝑢𝑙𝑙𝑦</m:t>
                          </m:r>
                          <m:r>
                            <a:rPr lang="en-US" i="1">
                              <a:latin typeface="Cambria Math" charset="0"/>
                            </a:rPr>
                            <m:t> </m:t>
                          </m:r>
                          <m:r>
                            <a:rPr lang="en-US" i="1">
                              <a:latin typeface="Cambria Math" charset="0"/>
                            </a:rPr>
                            <m:t>𝐷𝑖𝑙𝑢𝑡𝑒𝑑</m:t>
                          </m:r>
                          <m:r>
                            <a:rPr lang="en-US" i="1">
                              <a:latin typeface="Cambria Math" charset="0"/>
                            </a:rPr>
                            <m:t> </m:t>
                          </m:r>
                          <m:r>
                            <a:rPr lang="en-US" i="1">
                              <a:latin typeface="Cambria Math" charset="0"/>
                            </a:rPr>
                            <m:t>𝑆h𝑎𝑟𝑒𝑠</m:t>
                          </m:r>
                          <m:r>
                            <a:rPr lang="en-US" i="1">
                              <a:latin typeface="Cambria Math" charset="0"/>
                            </a:rPr>
                            <m:t> </m:t>
                          </m:r>
                          <m:r>
                            <a:rPr lang="en-US" i="1">
                              <a:latin typeface="Cambria Math" charset="0"/>
                            </a:rPr>
                            <m:t>𝑂𝑢𝑡𝑠𝑡𝑎𝑛𝑑𝑖𝑛𝑔</m:t>
                          </m:r>
                        </m:den>
                      </m:f>
                      <m:r>
                        <a:rPr lang="en-US" i="1">
                          <a:latin typeface="Cambria Math" charset="0"/>
                        </a:rPr>
                        <m:t> × </m:t>
                      </m:r>
                      <m:r>
                        <a:rPr lang="en-US" i="1">
                          <a:latin typeface="Cambria Math" charset="0"/>
                        </a:rPr>
                        <m:t>𝑆h𝑎𝑟𝑒𝑠</m:t>
                      </m:r>
                      <m:r>
                        <a:rPr lang="en-US" i="1">
                          <a:latin typeface="Cambria Math" charset="0"/>
                        </a:rPr>
                        <m:t> </m:t>
                      </m:r>
                      <m:r>
                        <a:rPr lang="en-US" i="1">
                          <a:latin typeface="Cambria Math" charset="0"/>
                        </a:rPr>
                        <m:t>𝑂𝑢𝑡𝑠𝑡𝑎𝑛𝑑𝑖𝑛𝑔</m:t>
                      </m:r>
                    </m:oMath>
                  </m:oMathPara>
                </a14:m>
                <a:br>
                  <a:rPr lang="de-DE" dirty="0"/>
                </a:br>
                <a:endParaRPr lang="de-DE" i="1" dirty="0"/>
              </a:p>
              <a:p>
                <a:endParaRPr lang="de-DE" i="1" dirty="0"/>
              </a:p>
              <a:p>
                <a:pPr/>
                <a14:m>
                  <m:oMathPara xmlns:m="http://schemas.openxmlformats.org/officeDocument/2006/math">
                    <m:oMathParaPr>
                      <m:jc m:val="left"/>
                    </m:oMathParaPr>
                    <m:oMath xmlns:m="http://schemas.openxmlformats.org/officeDocument/2006/math">
                      <m:r>
                        <a:rPr lang="de-DE" i="1">
                          <a:latin typeface="Cambria Math" charset="0"/>
                        </a:rPr>
                        <m:t>𝑤𝑖𝑡</m:t>
                      </m:r>
                      <m:r>
                        <a:rPr lang="en-US" i="1">
                          <a:latin typeface="Cambria Math" charset="0"/>
                        </a:rPr>
                        <m:t>h</m:t>
                      </m:r>
                    </m:oMath>
                  </m:oMathPara>
                </a14:m>
                <a:br>
                  <a:rPr lang="de-DE" dirty="0"/>
                </a:br>
                <a:endParaRPr lang="de-DE" i="1" dirty="0"/>
              </a:p>
              <a:p>
                <a:endParaRPr lang="de-DE" i="1" dirty="0"/>
              </a:p>
              <a:p>
                <a:pPr/>
                <a14:m>
                  <m:oMathPara xmlns:m="http://schemas.openxmlformats.org/officeDocument/2006/math">
                    <m:oMathParaPr>
                      <m:jc m:val="left"/>
                    </m:oMathParaPr>
                    <m:oMath xmlns:m="http://schemas.openxmlformats.org/officeDocument/2006/math">
                      <m:r>
                        <a:rPr lang="de-DE" sz="1600" i="1">
                          <a:latin typeface="Cambria Math" charset="0"/>
                        </a:rPr>
                        <m:t>𝐹𝑢𝑙𝑙𝑦</m:t>
                      </m:r>
                      <m:r>
                        <a:rPr lang="de-DE" sz="1600" i="1">
                          <a:latin typeface="Cambria Math" charset="0"/>
                        </a:rPr>
                        <m:t> </m:t>
                      </m:r>
                      <m:r>
                        <a:rPr lang="de-DE" sz="1600" i="1">
                          <a:latin typeface="Cambria Math" charset="0"/>
                        </a:rPr>
                        <m:t>𝐷𝑖𝑙𝑢𝑡𝑒𝑑</m:t>
                      </m:r>
                      <m:r>
                        <a:rPr lang="de-DE" sz="1600" i="1">
                          <a:latin typeface="Cambria Math" charset="0"/>
                        </a:rPr>
                        <m:t> </m:t>
                      </m:r>
                      <m:r>
                        <a:rPr lang="de-DE" sz="1600" i="1">
                          <a:latin typeface="Cambria Math" charset="0"/>
                        </a:rPr>
                        <m:t>𝑆h𝑎𝑟𝑒𝑠</m:t>
                      </m:r>
                      <m:r>
                        <a:rPr lang="de-DE" sz="1600" i="1">
                          <a:latin typeface="Cambria Math" charset="0"/>
                        </a:rPr>
                        <m:t> </m:t>
                      </m:r>
                      <m:r>
                        <a:rPr lang="de-DE" sz="1600" i="1">
                          <a:latin typeface="Cambria Math" charset="0"/>
                        </a:rPr>
                        <m:t>𝑂𝑢𝑡𝑠𝑡𝑎𝑛𝑑𝑖𝑛𝑔</m:t>
                      </m:r>
                      <m:r>
                        <a:rPr lang="en-US" sz="1600" i="1">
                          <a:latin typeface="Cambria Math" charset="0"/>
                        </a:rPr>
                        <m:t>=</m:t>
                      </m:r>
                      <m:r>
                        <a:rPr lang="de-DE" sz="1600" i="1">
                          <a:latin typeface="Cambria Math" charset="0"/>
                        </a:rPr>
                        <m:t>𝑆</m:t>
                      </m:r>
                      <m:r>
                        <a:rPr lang="en-US" sz="1600" i="1">
                          <a:latin typeface="Cambria Math" charset="0"/>
                        </a:rPr>
                        <m:t>h</m:t>
                      </m:r>
                      <m:r>
                        <a:rPr lang="de-DE" sz="1600" i="1">
                          <a:latin typeface="Cambria Math" charset="0"/>
                        </a:rPr>
                        <m:t>𝑎𝑟𝑒𝑠</m:t>
                      </m:r>
                      <m:r>
                        <a:rPr lang="de-DE" sz="1600" i="1">
                          <a:latin typeface="Cambria Math" charset="0"/>
                        </a:rPr>
                        <m:t> </m:t>
                      </m:r>
                      <m:r>
                        <a:rPr lang="de-DE" sz="1600" i="1">
                          <a:latin typeface="Cambria Math" charset="0"/>
                        </a:rPr>
                        <m:t>𝑂𝑢𝑡𝑠𝑡𝑎𝑛𝑑𝑖𝑛𝑔</m:t>
                      </m:r>
                      <m:r>
                        <a:rPr lang="en-US" sz="1600" i="1">
                          <a:latin typeface="Cambria Math" charset="0"/>
                        </a:rPr>
                        <m:t>+</m:t>
                      </m:r>
                      <m:r>
                        <a:rPr lang="de-DE" sz="1600" i="1">
                          <a:latin typeface="Cambria Math" charset="0"/>
                        </a:rPr>
                        <m:t>𝐼𝑛</m:t>
                      </m:r>
                      <m:r>
                        <a:rPr lang="de-DE" sz="1600" i="1">
                          <a:latin typeface="Cambria Math" charset="0"/>
                        </a:rPr>
                        <m:t> </m:t>
                      </m:r>
                      <m:r>
                        <a:rPr lang="de-DE" sz="1600" i="1">
                          <a:latin typeface="Cambria Math" charset="0"/>
                        </a:rPr>
                        <m:t>𝑇h𝑒</m:t>
                      </m:r>
                      <m:r>
                        <a:rPr lang="de-DE" sz="1600" i="1">
                          <a:latin typeface="Cambria Math" charset="0"/>
                        </a:rPr>
                        <m:t> </m:t>
                      </m:r>
                      <m:r>
                        <a:rPr lang="de-DE" sz="1600" i="1">
                          <a:latin typeface="Cambria Math" charset="0"/>
                        </a:rPr>
                        <m:t>𝑀𝑜𝑛𝑒𝑦</m:t>
                      </m:r>
                      <m:r>
                        <a:rPr lang="de-DE" sz="1600" i="1">
                          <a:latin typeface="Cambria Math" charset="0"/>
                        </a:rPr>
                        <m:t> </m:t>
                      </m:r>
                      <m:r>
                        <a:rPr lang="de-DE" sz="1600" i="1">
                          <a:latin typeface="Cambria Math" charset="0"/>
                        </a:rPr>
                        <m:t>𝑂𝑝𝑡𝑖𝑜𝑛𝑠</m:t>
                      </m:r>
                      <m:r>
                        <a:rPr lang="en-US" sz="1600" i="1">
                          <a:latin typeface="Cambria Math" charset="0"/>
                        </a:rPr>
                        <m:t>−</m:t>
                      </m:r>
                      <m:f>
                        <m:fPr>
                          <m:ctrlPr>
                            <a:rPr lang="de-DE" sz="1600" i="1">
                              <a:latin typeface="Cambria Math" panose="02040503050406030204" pitchFamily="18" charset="0"/>
                            </a:rPr>
                          </m:ctrlPr>
                        </m:fPr>
                        <m:num>
                          <m:r>
                            <a:rPr lang="de-DE" sz="1600" i="1">
                              <a:latin typeface="Cambria Math" charset="0"/>
                            </a:rPr>
                            <m:t>𝑆𝑡𝑟𝑖𝑘𝑒</m:t>
                          </m:r>
                          <m:r>
                            <a:rPr lang="de-DE" sz="1600" i="1">
                              <a:latin typeface="Cambria Math" charset="0"/>
                            </a:rPr>
                            <m:t> </m:t>
                          </m:r>
                          <m:r>
                            <a:rPr lang="de-DE" sz="1600" i="1">
                              <a:latin typeface="Cambria Math" charset="0"/>
                            </a:rPr>
                            <m:t>𝑃𝑟𝑖𝑐𝑒</m:t>
                          </m:r>
                          <m:r>
                            <a:rPr lang="en-US" sz="1600" i="1">
                              <a:latin typeface="Cambria Math" charset="0"/>
                            </a:rPr>
                            <m:t> × </m:t>
                          </m:r>
                          <m:r>
                            <a:rPr lang="de-DE" sz="1600" i="1">
                              <a:latin typeface="Cambria Math" charset="0"/>
                            </a:rPr>
                            <m:t>𝐼𝑛</m:t>
                          </m:r>
                          <m:r>
                            <a:rPr lang="de-DE" sz="1600" i="1">
                              <a:latin typeface="Cambria Math" charset="0"/>
                            </a:rPr>
                            <m:t> </m:t>
                          </m:r>
                          <m:r>
                            <a:rPr lang="de-DE" sz="1600" i="1">
                              <a:latin typeface="Cambria Math" charset="0"/>
                            </a:rPr>
                            <m:t>𝑇h𝑒</m:t>
                          </m:r>
                          <m:r>
                            <a:rPr lang="de-DE" sz="1600" i="1">
                              <a:latin typeface="Cambria Math" charset="0"/>
                            </a:rPr>
                            <m:t> </m:t>
                          </m:r>
                          <m:r>
                            <a:rPr lang="de-DE" sz="1600" i="1">
                              <a:latin typeface="Cambria Math" charset="0"/>
                            </a:rPr>
                            <m:t>𝑀𝑜𝑛𝑒𝑦</m:t>
                          </m:r>
                          <m:r>
                            <a:rPr lang="de-DE" sz="1600" i="1">
                              <a:latin typeface="Cambria Math" charset="0"/>
                            </a:rPr>
                            <m:t> </m:t>
                          </m:r>
                          <m:r>
                            <a:rPr lang="de-DE" sz="1600" i="1">
                              <a:latin typeface="Cambria Math" charset="0"/>
                            </a:rPr>
                            <m:t>𝑂𝑝𝑡𝑖𝑜𝑛𝑠</m:t>
                          </m:r>
                        </m:num>
                        <m:den>
                          <m:r>
                            <a:rPr lang="de-DE" sz="1600" i="1">
                              <a:latin typeface="Cambria Math" charset="0"/>
                            </a:rPr>
                            <m:t>𝐶𝑢𝑟𝑟𝑒𝑛𝑡</m:t>
                          </m:r>
                          <m:r>
                            <a:rPr lang="de-DE" sz="1600" i="1">
                              <a:latin typeface="Cambria Math" charset="0"/>
                            </a:rPr>
                            <m:t> </m:t>
                          </m:r>
                          <m:r>
                            <a:rPr lang="de-DE" sz="1600" i="1">
                              <a:latin typeface="Cambria Math" charset="0"/>
                            </a:rPr>
                            <m:t>𝑀𝑎𝑟𝑘𝑒𝑡</m:t>
                          </m:r>
                          <m:r>
                            <a:rPr lang="de-DE" sz="1600" i="1">
                              <a:latin typeface="Cambria Math" charset="0"/>
                            </a:rPr>
                            <m:t> </m:t>
                          </m:r>
                          <m:r>
                            <a:rPr lang="de-DE" sz="1600" i="1">
                              <a:latin typeface="Cambria Math" charset="0"/>
                            </a:rPr>
                            <m:t>𝑃𝑟𝑖𝑐𝑒</m:t>
                          </m:r>
                          <m:r>
                            <a:rPr lang="de-DE" sz="1600" i="1">
                              <a:latin typeface="Cambria Math" charset="0"/>
                            </a:rPr>
                            <m:t> </m:t>
                          </m:r>
                          <m:r>
                            <a:rPr lang="de-DE" sz="1600" i="1">
                              <a:latin typeface="Cambria Math" charset="0"/>
                            </a:rPr>
                            <m:t>𝑝𝑒𝑟</m:t>
                          </m:r>
                          <m:r>
                            <a:rPr lang="de-DE" sz="1600" i="1">
                              <a:latin typeface="Cambria Math" charset="0"/>
                            </a:rPr>
                            <m:t> </m:t>
                          </m:r>
                          <m:r>
                            <a:rPr lang="de-DE" sz="1600" i="1">
                              <a:latin typeface="Cambria Math" charset="0"/>
                            </a:rPr>
                            <m:t>𝑆h𝑎𝑟𝑒</m:t>
                          </m:r>
                        </m:den>
                      </m:f>
                    </m:oMath>
                  </m:oMathPara>
                </a14:m>
                <a:endParaRPr lang="de-DE" sz="1600"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111"/>
                </a:stretch>
              </a:blipFill>
            </p:spPr>
            <p:txBody>
              <a:bodyPr/>
              <a:lstStyle/>
              <a:p>
                <a:r>
                  <a:rPr lang="en-US">
                    <a:noFill/>
                  </a:rPr>
                  <a:t> </a:t>
                </a:r>
              </a:p>
            </p:txBody>
          </p:sp>
        </mc:Fallback>
      </mc:AlternateContent>
      <p:sp>
        <p:nvSpPr>
          <p:cNvPr id="3" name="Titel 2"/>
          <p:cNvSpPr>
            <a:spLocks noGrp="1"/>
          </p:cNvSpPr>
          <p:nvPr>
            <p:ph type="title"/>
          </p:nvPr>
        </p:nvSpPr>
        <p:spPr/>
        <p:txBody>
          <a:bodyPr/>
          <a:lstStyle/>
          <a:p>
            <a:r>
              <a:rPr lang="en-US" dirty="0"/>
              <a:t>Valuing Options with the Treasury Stock Method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242</a:t>
            </a:fld>
            <a:endParaRPr lang="en-US" noProof="0" dirty="0"/>
          </a:p>
        </p:txBody>
      </p:sp>
    </p:spTree>
    <p:extLst>
      <p:ext uri="{BB962C8B-B14F-4D97-AF65-F5344CB8AC3E}">
        <p14:creationId xmlns:p14="http://schemas.microsoft.com/office/powerpoint/2010/main" val="90757222"/>
      </p:ext>
    </p:extLst>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Let’s assume the equity value for the company is $250,500.</a:t>
            </a:r>
          </a:p>
          <a:p>
            <a:pPr marL="180000" indent="-180000">
              <a:spcBef>
                <a:spcPts val="1000"/>
              </a:spcBef>
              <a:buFont typeface="Arial" charset="0"/>
              <a:buChar char="•"/>
            </a:pPr>
            <a:r>
              <a:rPr lang="en-US" dirty="0"/>
              <a:t>Hence, we get for the value of the options $500 (or $5 per option): $250,500 less $250,500/10,020 </a:t>
            </a:r>
            <a:r>
              <a:rPr lang="en-US" dirty="0">
                <a:sym typeface="Symbol" charset="2"/>
              </a:rPr>
              <a:t></a:t>
            </a:r>
            <a:r>
              <a:rPr lang="en-US" dirty="0"/>
              <a:t> 10,000 equals $250,500 minus $250,000.</a:t>
            </a:r>
            <a:r>
              <a:rPr lang="de-DE" dirty="0"/>
              <a:t> </a:t>
            </a:r>
          </a:p>
        </p:txBody>
      </p:sp>
      <p:sp>
        <p:nvSpPr>
          <p:cNvPr id="3" name="Titel 2"/>
          <p:cNvSpPr>
            <a:spLocks noGrp="1"/>
          </p:cNvSpPr>
          <p:nvPr>
            <p:ph type="title"/>
          </p:nvPr>
        </p:nvSpPr>
        <p:spPr/>
        <p:txBody>
          <a:bodyPr/>
          <a:lstStyle/>
          <a:p>
            <a:r>
              <a:rPr lang="en-US" dirty="0"/>
              <a:t>The Treasury Stock Method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243</a:t>
            </a:fld>
            <a:endParaRPr lang="en-US" noProof="0" dirty="0"/>
          </a:p>
        </p:txBody>
      </p:sp>
    </p:spTree>
    <p:extLst>
      <p:ext uri="{BB962C8B-B14F-4D97-AF65-F5344CB8AC3E}">
        <p14:creationId xmlns:p14="http://schemas.microsoft.com/office/powerpoint/2010/main" val="1233611582"/>
      </p:ext>
    </p:extLst>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Alternatively, the standard option pricing models (Black Scholes; Cox, Ross, Rubinstein’s binominal model) can be used to determine the value of the options.</a:t>
            </a:r>
          </a:p>
          <a:p>
            <a:pPr marL="180000" indent="-180000">
              <a:spcBef>
                <a:spcPts val="1000"/>
              </a:spcBef>
              <a:buFont typeface="Arial" charset="0"/>
              <a:buChar char="•"/>
            </a:pPr>
            <a:r>
              <a:rPr lang="en-US" dirty="0"/>
              <a:t>The annual reports of the quoted companies that grant stock options to their managers typically show the results of the calculations in the notes.</a:t>
            </a:r>
          </a:p>
          <a:p>
            <a:pPr marL="180000" indent="-180000">
              <a:spcBef>
                <a:spcPts val="1000"/>
              </a:spcBef>
              <a:buFont typeface="Arial" charset="0"/>
              <a:buChar char="•"/>
            </a:pPr>
            <a:r>
              <a:rPr lang="en-US" dirty="0"/>
              <a:t>There are several tools available on the web that can be utilized to perform own calculations.</a:t>
            </a:r>
          </a:p>
          <a:p>
            <a:pPr marL="180000" indent="-180000">
              <a:spcBef>
                <a:spcPts val="1000"/>
              </a:spcBef>
              <a:buFont typeface="Arial" charset="0"/>
              <a:buChar char="•"/>
            </a:pPr>
            <a:r>
              <a:rPr lang="en-US" dirty="0"/>
              <a:t>The advantage of these models compared to the treasury stock method is that they take the life of the option into consideration and don’t assume an immediate exercise if the option is “in the money”.</a:t>
            </a:r>
            <a:r>
              <a:rPr lang="de-DE" dirty="0"/>
              <a:t> </a:t>
            </a:r>
            <a:r>
              <a:rPr lang="en-US" dirty="0"/>
              <a:t>Just google for Black Scholes calculator.</a:t>
            </a:r>
            <a:endParaRPr lang="de-DE" dirty="0"/>
          </a:p>
          <a:p>
            <a:endParaRPr lang="de-DE" dirty="0"/>
          </a:p>
        </p:txBody>
      </p:sp>
      <p:sp>
        <p:nvSpPr>
          <p:cNvPr id="3" name="Titel 2"/>
          <p:cNvSpPr>
            <a:spLocks noGrp="1"/>
          </p:cNvSpPr>
          <p:nvPr>
            <p:ph type="title"/>
          </p:nvPr>
        </p:nvSpPr>
        <p:spPr/>
        <p:txBody>
          <a:bodyPr/>
          <a:lstStyle/>
          <a:p>
            <a:r>
              <a:rPr lang="en-US" dirty="0"/>
              <a:t>Alternatives to the Treasury Stock Method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244</a:t>
            </a:fld>
            <a:endParaRPr lang="en-US" noProof="0" dirty="0"/>
          </a:p>
        </p:txBody>
      </p:sp>
    </p:spTree>
    <p:extLst>
      <p:ext uri="{BB962C8B-B14F-4D97-AF65-F5344CB8AC3E}">
        <p14:creationId xmlns:p14="http://schemas.microsoft.com/office/powerpoint/2010/main" val="1055070291"/>
      </p:ext>
    </p:extLst>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There Are no Stock Options at Henkel – Let‘s Take a Look at Procter &amp; Gamble Instead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245</a:t>
            </a:fld>
            <a:endParaRPr lang="en-US" noProof="0" dirty="0"/>
          </a:p>
        </p:txBody>
      </p:sp>
      <p:pic>
        <p:nvPicPr>
          <p:cNvPr id="11" name="Content Placeholder 11">
            <a:extLst>
              <a:ext uri="{FF2B5EF4-FFF2-40B4-BE49-F238E27FC236}">
                <a16:creationId xmlns:a16="http://schemas.microsoft.com/office/drawing/2014/main" id="{CA802194-C80C-C842-8EEA-E593CB288C68}"/>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323529" y="1844824"/>
            <a:ext cx="4311286" cy="3024336"/>
          </a:xfrm>
        </p:spPr>
      </p:pic>
      <p:pic>
        <p:nvPicPr>
          <p:cNvPr id="12" name="Picture 11">
            <a:extLst>
              <a:ext uri="{FF2B5EF4-FFF2-40B4-BE49-F238E27FC236}">
                <a16:creationId xmlns:a16="http://schemas.microsoft.com/office/drawing/2014/main" id="{FD5CA6EF-F428-CC45-B5EF-6F37E93F4F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6075" y="1853831"/>
            <a:ext cx="4309519" cy="3181637"/>
          </a:xfrm>
          <a:prstGeom prst="rect">
            <a:avLst/>
          </a:prstGeom>
        </p:spPr>
      </p:pic>
    </p:spTree>
    <p:extLst>
      <p:ext uri="{BB962C8B-B14F-4D97-AF65-F5344CB8AC3E}">
        <p14:creationId xmlns:p14="http://schemas.microsoft.com/office/powerpoint/2010/main" val="1871042792"/>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Apart from management stock options, option bonds and convertible bonds can also lead to a decrease of the equity value since they also lead to a dilution if they are exercised.</a:t>
            </a:r>
          </a:p>
          <a:p>
            <a:pPr marL="180000" indent="-180000">
              <a:spcBef>
                <a:spcPts val="1000"/>
              </a:spcBef>
              <a:buFont typeface="Arial" charset="0"/>
              <a:buChar char="•"/>
            </a:pPr>
            <a:r>
              <a:rPr lang="en-US" dirty="0"/>
              <a:t>Other than management stock options, option bonds and convertible bonds are typically traded on an exchange. The current market price of the bond gives a good approximation of its value if the market value of the equity does not significantly deviate from the equity value determined by a valuation.</a:t>
            </a:r>
          </a:p>
          <a:p>
            <a:pPr marL="180000" indent="-180000">
              <a:spcBef>
                <a:spcPts val="1000"/>
              </a:spcBef>
              <a:buFont typeface="Arial" charset="0"/>
              <a:buChar char="•"/>
            </a:pPr>
            <a:r>
              <a:rPr lang="en-US" dirty="0"/>
              <a:t>The standard option pricing models can also be used to come up with a value.</a:t>
            </a:r>
          </a:p>
          <a:p>
            <a:pPr marL="180000" indent="-180000">
              <a:spcBef>
                <a:spcPts val="1000"/>
              </a:spcBef>
              <a:buFont typeface="Arial" charset="0"/>
              <a:buChar char="•"/>
            </a:pPr>
            <a:r>
              <a:rPr lang="en-US" dirty="0"/>
              <a:t>Another alternative is to assume that all “in the money” option bonds and convertible bonds are exercised (if-converted method) and adjust debt and equity accordingly.</a:t>
            </a:r>
            <a:r>
              <a:rPr lang="de-DE" dirty="0"/>
              <a:t> </a:t>
            </a:r>
          </a:p>
        </p:txBody>
      </p:sp>
      <p:sp>
        <p:nvSpPr>
          <p:cNvPr id="3" name="Titel 2"/>
          <p:cNvSpPr>
            <a:spLocks noGrp="1"/>
          </p:cNvSpPr>
          <p:nvPr>
            <p:ph type="title"/>
          </p:nvPr>
        </p:nvSpPr>
        <p:spPr/>
        <p:txBody>
          <a:bodyPr/>
          <a:lstStyle/>
          <a:p>
            <a:r>
              <a:rPr lang="en-US" dirty="0"/>
              <a:t>Option Bonds and Convertible Bonds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246</a:t>
            </a:fld>
            <a:endParaRPr lang="en-US" noProof="0" dirty="0"/>
          </a:p>
        </p:txBody>
      </p:sp>
    </p:spTree>
    <p:extLst>
      <p:ext uri="{BB962C8B-B14F-4D97-AF65-F5344CB8AC3E}">
        <p14:creationId xmlns:p14="http://schemas.microsoft.com/office/powerpoint/2010/main" val="152644832"/>
      </p:ext>
    </p:extLst>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179388" y="2164319"/>
            <a:ext cx="8780462" cy="3550125"/>
          </a:xfrm>
        </p:spPr>
      </p:pic>
      <p:sp>
        <p:nvSpPr>
          <p:cNvPr id="3" name="Titel 2"/>
          <p:cNvSpPr>
            <a:spLocks noGrp="1"/>
          </p:cNvSpPr>
          <p:nvPr>
            <p:ph type="title"/>
          </p:nvPr>
        </p:nvSpPr>
        <p:spPr/>
        <p:txBody>
          <a:bodyPr/>
          <a:lstStyle/>
          <a:p>
            <a:r>
              <a:rPr lang="en-US" dirty="0"/>
              <a:t>From Enterprise Value to Equity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247</a:t>
            </a:fld>
            <a:endParaRPr lang="en-US" noProof="0" dirty="0"/>
          </a:p>
        </p:txBody>
      </p:sp>
    </p:spTree>
    <p:extLst>
      <p:ext uri="{BB962C8B-B14F-4D97-AF65-F5344CB8AC3E}">
        <p14:creationId xmlns:p14="http://schemas.microsoft.com/office/powerpoint/2010/main" val="923290271"/>
      </p:ext>
    </p:extLst>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305638" y="1778000"/>
            <a:ext cx="8527961" cy="4322763"/>
          </a:xfrm>
        </p:spPr>
      </p:pic>
      <p:sp>
        <p:nvSpPr>
          <p:cNvPr id="3" name="Titel 2"/>
          <p:cNvSpPr>
            <a:spLocks noGrp="1"/>
          </p:cNvSpPr>
          <p:nvPr>
            <p:ph type="title"/>
          </p:nvPr>
        </p:nvSpPr>
        <p:spPr/>
        <p:txBody>
          <a:bodyPr/>
          <a:lstStyle/>
          <a:p>
            <a:r>
              <a:rPr lang="en-US" dirty="0"/>
              <a:t>Equity Value as a Function of Enterprise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248</a:t>
            </a:fld>
            <a:endParaRPr lang="en-US" noProof="0" dirty="0"/>
          </a:p>
        </p:txBody>
      </p:sp>
    </p:spTree>
    <p:extLst>
      <p:ext uri="{BB962C8B-B14F-4D97-AF65-F5344CB8AC3E}">
        <p14:creationId xmlns:p14="http://schemas.microsoft.com/office/powerpoint/2010/main" val="1207123512"/>
      </p:ext>
    </p:extLst>
  </p:cSld>
  <p:clrMapOvr>
    <a:masterClrMapping/>
  </p:clrMapOvr>
  <p:transition/>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Range for the Equity Value of Henkel and Comparison with Market Prices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249</a:t>
            </a:fld>
            <a:endParaRPr lang="en-US" noProof="0" dirty="0"/>
          </a:p>
        </p:txBody>
      </p:sp>
      <p:pic>
        <p:nvPicPr>
          <p:cNvPr id="10" name="Content Placeholder 9">
            <a:extLst>
              <a:ext uri="{FF2B5EF4-FFF2-40B4-BE49-F238E27FC236}">
                <a16:creationId xmlns:a16="http://schemas.microsoft.com/office/drawing/2014/main" id="{6EF37BB7-696A-0E4B-908C-AE2F05F1E827}"/>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2270277" y="1778000"/>
            <a:ext cx="4598684" cy="4322763"/>
          </a:xfrm>
        </p:spPr>
      </p:pic>
    </p:spTree>
    <p:extLst>
      <p:ext uri="{BB962C8B-B14F-4D97-AF65-F5344CB8AC3E}">
        <p14:creationId xmlns:p14="http://schemas.microsoft.com/office/powerpoint/2010/main" val="143108498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Accounting Balance Sheet (Analysis Performed in Early June 2021)</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a:t>
            </a:fld>
            <a:endParaRPr lang="en-US" noProof="0" dirty="0"/>
          </a:p>
        </p:txBody>
      </p:sp>
      <p:sp>
        <p:nvSpPr>
          <p:cNvPr id="7" name="Rechteck 6"/>
          <p:cNvSpPr/>
          <p:nvPr/>
        </p:nvSpPr>
        <p:spPr>
          <a:xfrm>
            <a:off x="1867576" y="2169872"/>
            <a:ext cx="1893026"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867576" y="2896852"/>
            <a:ext cx="1893026" cy="220854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4968875" y="2169872"/>
            <a:ext cx="1893026" cy="8086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4968875" y="3140968"/>
            <a:ext cx="1893026" cy="54431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hteck 10"/>
          <p:cNvSpPr/>
          <p:nvPr/>
        </p:nvSpPr>
        <p:spPr>
          <a:xfrm>
            <a:off x="4983230" y="3945912"/>
            <a:ext cx="1893026"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feld 11"/>
          <p:cNvSpPr txBox="1"/>
          <p:nvPr/>
        </p:nvSpPr>
        <p:spPr>
          <a:xfrm>
            <a:off x="1867576" y="2317108"/>
            <a:ext cx="1647277" cy="276999"/>
          </a:xfrm>
          <a:prstGeom prst="rect">
            <a:avLst/>
          </a:prstGeom>
          <a:noFill/>
        </p:spPr>
        <p:txBody>
          <a:bodyPr wrap="square" rtlCol="0">
            <a:spAutoFit/>
          </a:bodyPr>
          <a:lstStyle/>
          <a:p>
            <a:r>
              <a:rPr lang="en-US" sz="1200" b="1" dirty="0"/>
              <a:t>Cash</a:t>
            </a:r>
          </a:p>
        </p:txBody>
      </p:sp>
      <p:sp>
        <p:nvSpPr>
          <p:cNvPr id="13" name="Textfeld 12"/>
          <p:cNvSpPr txBox="1"/>
          <p:nvPr/>
        </p:nvSpPr>
        <p:spPr>
          <a:xfrm>
            <a:off x="1867576" y="3855325"/>
            <a:ext cx="1612384" cy="276999"/>
          </a:xfrm>
          <a:prstGeom prst="rect">
            <a:avLst/>
          </a:prstGeom>
          <a:noFill/>
        </p:spPr>
        <p:txBody>
          <a:bodyPr wrap="square" rtlCol="0">
            <a:spAutoFit/>
          </a:bodyPr>
          <a:lstStyle/>
          <a:p>
            <a:r>
              <a:rPr lang="en-US" sz="1200" b="1" dirty="0"/>
              <a:t>Assets</a:t>
            </a:r>
          </a:p>
        </p:txBody>
      </p:sp>
      <p:sp>
        <p:nvSpPr>
          <p:cNvPr id="14" name="Textfeld 13"/>
          <p:cNvSpPr txBox="1"/>
          <p:nvPr/>
        </p:nvSpPr>
        <p:spPr>
          <a:xfrm>
            <a:off x="5063331" y="2241941"/>
            <a:ext cx="1812925" cy="276999"/>
          </a:xfrm>
          <a:prstGeom prst="rect">
            <a:avLst/>
          </a:prstGeom>
          <a:noFill/>
        </p:spPr>
        <p:txBody>
          <a:bodyPr wrap="square" rtlCol="0">
            <a:spAutoFit/>
          </a:bodyPr>
          <a:lstStyle/>
          <a:p>
            <a:r>
              <a:rPr lang="en-US" sz="1200" b="1" dirty="0"/>
              <a:t>Other Liabilities</a:t>
            </a:r>
          </a:p>
        </p:txBody>
      </p:sp>
      <p:sp>
        <p:nvSpPr>
          <p:cNvPr id="15" name="Textfeld 14"/>
          <p:cNvSpPr txBox="1"/>
          <p:nvPr/>
        </p:nvSpPr>
        <p:spPr>
          <a:xfrm>
            <a:off x="5063331" y="3296017"/>
            <a:ext cx="1741333" cy="276999"/>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200" b="1" dirty="0"/>
              <a:t>Interest-Bearing Debt</a:t>
            </a:r>
          </a:p>
        </p:txBody>
      </p:sp>
      <p:sp>
        <p:nvSpPr>
          <p:cNvPr id="16" name="Textfeld 15"/>
          <p:cNvSpPr txBox="1"/>
          <p:nvPr/>
        </p:nvSpPr>
        <p:spPr>
          <a:xfrm>
            <a:off x="5063331" y="4360015"/>
            <a:ext cx="1330485" cy="276999"/>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200" b="1" dirty="0"/>
              <a:t>Equity</a:t>
            </a:r>
          </a:p>
        </p:txBody>
      </p:sp>
      <p:sp>
        <p:nvSpPr>
          <p:cNvPr id="17" name="Textfeld 16"/>
          <p:cNvSpPr txBox="1"/>
          <p:nvPr/>
        </p:nvSpPr>
        <p:spPr>
          <a:xfrm>
            <a:off x="4113034" y="3494070"/>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 =</a:t>
            </a:r>
          </a:p>
        </p:txBody>
      </p:sp>
      <p:sp>
        <p:nvSpPr>
          <p:cNvPr id="18" name="Textfeld 17"/>
          <p:cNvSpPr txBox="1"/>
          <p:nvPr/>
        </p:nvSpPr>
        <p:spPr>
          <a:xfrm>
            <a:off x="381965" y="1700808"/>
            <a:ext cx="7483139" cy="246221"/>
          </a:xfrm>
          <a:prstGeom prst="rect">
            <a:avLst/>
          </a:prstGeom>
          <a:noFill/>
        </p:spPr>
        <p:txBody>
          <a:bodyPr wrap="none" rtlCol="0">
            <a:spAutoFit/>
          </a:bodyPr>
          <a:lstStyle/>
          <a:p>
            <a:r>
              <a:rPr lang="en-US" sz="1000" dirty="0">
                <a:solidFill>
                  <a:schemeClr val="tx2"/>
                </a:solidFill>
              </a:rPr>
              <a:t>€ in millions as of 31 December 2020, the most recent available data in early June 2021 (no balance sheet data in Q1/2021 report)</a:t>
            </a:r>
          </a:p>
        </p:txBody>
      </p:sp>
      <p:sp>
        <p:nvSpPr>
          <p:cNvPr id="19" name="Textfeld 18"/>
          <p:cNvSpPr txBox="1"/>
          <p:nvPr/>
        </p:nvSpPr>
        <p:spPr>
          <a:xfrm>
            <a:off x="538203" y="2204864"/>
            <a:ext cx="825867" cy="400110"/>
          </a:xfrm>
          <a:prstGeom prst="rect">
            <a:avLst/>
          </a:prstGeom>
          <a:noFill/>
        </p:spPr>
        <p:txBody>
          <a:bodyPr wrap="none" rtlCol="0">
            <a:spAutoFit/>
          </a:bodyPr>
          <a:lstStyle/>
          <a:p>
            <a:r>
              <a:rPr lang="de-DE" dirty="0">
                <a:solidFill>
                  <a:schemeClr val="tx2"/>
                </a:solidFill>
              </a:rPr>
              <a:t>1,727</a:t>
            </a:r>
          </a:p>
        </p:txBody>
      </p:sp>
      <p:sp>
        <p:nvSpPr>
          <p:cNvPr id="20" name="Textfeld 19"/>
          <p:cNvSpPr txBox="1"/>
          <p:nvPr/>
        </p:nvSpPr>
        <p:spPr>
          <a:xfrm>
            <a:off x="395536" y="3796496"/>
            <a:ext cx="968535" cy="400110"/>
          </a:xfrm>
          <a:prstGeom prst="rect">
            <a:avLst/>
          </a:prstGeom>
          <a:noFill/>
        </p:spPr>
        <p:txBody>
          <a:bodyPr wrap="none" rtlCol="0">
            <a:spAutoFit/>
          </a:bodyPr>
          <a:lstStyle/>
          <a:p>
            <a:r>
              <a:rPr lang="de-DE" dirty="0">
                <a:solidFill>
                  <a:schemeClr val="tx2"/>
                </a:solidFill>
              </a:rPr>
              <a:t>28,523</a:t>
            </a:r>
          </a:p>
        </p:txBody>
      </p:sp>
      <p:sp>
        <p:nvSpPr>
          <p:cNvPr id="21" name="Textfeld 20"/>
          <p:cNvSpPr txBox="1"/>
          <p:nvPr/>
        </p:nvSpPr>
        <p:spPr>
          <a:xfrm>
            <a:off x="395536" y="5405154"/>
            <a:ext cx="968535" cy="400110"/>
          </a:xfrm>
          <a:prstGeom prst="rect">
            <a:avLst/>
          </a:prstGeom>
          <a:noFill/>
        </p:spPr>
        <p:txBody>
          <a:bodyPr wrap="none" rtlCol="0">
            <a:spAutoFit/>
          </a:bodyPr>
          <a:lstStyle/>
          <a:p>
            <a:r>
              <a:rPr lang="de-DE" dirty="0">
                <a:solidFill>
                  <a:schemeClr val="tx2"/>
                </a:solidFill>
              </a:rPr>
              <a:t>30,250</a:t>
            </a:r>
          </a:p>
        </p:txBody>
      </p:sp>
      <p:sp>
        <p:nvSpPr>
          <p:cNvPr id="22" name="Textfeld 21"/>
          <p:cNvSpPr txBox="1"/>
          <p:nvPr/>
        </p:nvSpPr>
        <p:spPr>
          <a:xfrm>
            <a:off x="7277349" y="5373216"/>
            <a:ext cx="968535" cy="400110"/>
          </a:xfrm>
          <a:prstGeom prst="rect">
            <a:avLst/>
          </a:prstGeom>
          <a:noFill/>
        </p:spPr>
        <p:txBody>
          <a:bodyPr wrap="none" rtlCol="0">
            <a:spAutoFit/>
          </a:bodyPr>
          <a:lstStyle/>
          <a:p>
            <a:r>
              <a:rPr lang="de-DE" dirty="0">
                <a:solidFill>
                  <a:schemeClr val="tx2"/>
                </a:solidFill>
              </a:rPr>
              <a:t>30,250</a:t>
            </a:r>
          </a:p>
        </p:txBody>
      </p:sp>
      <p:sp>
        <p:nvSpPr>
          <p:cNvPr id="23" name="Textfeld 22"/>
          <p:cNvSpPr txBox="1"/>
          <p:nvPr/>
        </p:nvSpPr>
        <p:spPr>
          <a:xfrm>
            <a:off x="7277349" y="4365104"/>
            <a:ext cx="968535" cy="400110"/>
          </a:xfrm>
          <a:prstGeom prst="rect">
            <a:avLst/>
          </a:prstGeom>
          <a:noFill/>
        </p:spPr>
        <p:txBody>
          <a:bodyPr wrap="none" rtlCol="0">
            <a:spAutoFit/>
          </a:bodyPr>
          <a:lstStyle/>
          <a:p>
            <a:r>
              <a:rPr lang="de-DE" dirty="0">
                <a:solidFill>
                  <a:schemeClr val="tx2"/>
                </a:solidFill>
              </a:rPr>
              <a:t>17,879</a:t>
            </a:r>
          </a:p>
        </p:txBody>
      </p:sp>
      <p:sp>
        <p:nvSpPr>
          <p:cNvPr id="24" name="Textfeld 23"/>
          <p:cNvSpPr txBox="1"/>
          <p:nvPr/>
        </p:nvSpPr>
        <p:spPr>
          <a:xfrm>
            <a:off x="7420017" y="3244914"/>
            <a:ext cx="825867" cy="400110"/>
          </a:xfrm>
          <a:prstGeom prst="rect">
            <a:avLst/>
          </a:prstGeom>
          <a:noFill/>
        </p:spPr>
        <p:txBody>
          <a:bodyPr wrap="none" rtlCol="0">
            <a:spAutoFit/>
          </a:bodyPr>
          <a:lstStyle/>
          <a:p>
            <a:r>
              <a:rPr lang="de-DE" dirty="0">
                <a:solidFill>
                  <a:schemeClr val="tx2"/>
                </a:solidFill>
              </a:rPr>
              <a:t>3,644</a:t>
            </a:r>
          </a:p>
        </p:txBody>
      </p:sp>
      <p:sp>
        <p:nvSpPr>
          <p:cNvPr id="25" name="Textfeld 24"/>
          <p:cNvSpPr txBox="1"/>
          <p:nvPr/>
        </p:nvSpPr>
        <p:spPr>
          <a:xfrm>
            <a:off x="7420017" y="2236802"/>
            <a:ext cx="825867" cy="400110"/>
          </a:xfrm>
          <a:prstGeom prst="rect">
            <a:avLst/>
          </a:prstGeom>
          <a:noFill/>
        </p:spPr>
        <p:txBody>
          <a:bodyPr wrap="none" rtlCol="0">
            <a:spAutoFit/>
          </a:bodyPr>
          <a:lstStyle/>
          <a:p>
            <a:r>
              <a:rPr lang="de-DE" dirty="0">
                <a:solidFill>
                  <a:schemeClr val="tx2"/>
                </a:solidFill>
              </a:rPr>
              <a:t>8,727</a:t>
            </a:r>
          </a:p>
        </p:txBody>
      </p:sp>
    </p:spTree>
    <p:extLst>
      <p:ext uri="{BB962C8B-B14F-4D97-AF65-F5344CB8AC3E}">
        <p14:creationId xmlns:p14="http://schemas.microsoft.com/office/powerpoint/2010/main" val="1178058185"/>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What is the fundamental difference between the treasury stock method and the option pricing models in determining the value of management stock options?</a:t>
            </a:r>
          </a:p>
          <a:p>
            <a:pPr marL="457200" lvl="0" indent="-457200" hangingPunct="0">
              <a:buFont typeface="+mj-lt"/>
              <a:buAutoNum type="arabicParenBoth"/>
            </a:pPr>
            <a:endParaRPr lang="de-DE" dirty="0"/>
          </a:p>
          <a:p>
            <a:pPr marL="457200" indent="-457200">
              <a:buFont typeface="+mj-lt"/>
              <a:buAutoNum type="arabicParenBoth"/>
            </a:pPr>
            <a:r>
              <a:rPr lang="en-US" dirty="0"/>
              <a:t>Please explain the different treatments of excess cash in the enterprise DCF method and the equity DCF method.</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250</a:t>
            </a:fld>
            <a:endParaRPr lang="en-US" noProof="0" dirty="0"/>
          </a:p>
        </p:txBody>
      </p:sp>
    </p:spTree>
    <p:extLst>
      <p:ext uri="{BB962C8B-B14F-4D97-AF65-F5344CB8AC3E}">
        <p14:creationId xmlns:p14="http://schemas.microsoft.com/office/powerpoint/2010/main" val="1005330919"/>
      </p:ext>
    </p:extLst>
  </p:cSld>
  <p:clrMapOvr>
    <a:masterClrMapping/>
  </p:clrMapOvr>
  <p:transition/>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7	The Tension between Principals, Evaluators, Objectives 	and Leeway in Corporate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251</a:t>
            </a:fld>
            <a:endParaRPr lang="en-US" noProof="0" dirty="0"/>
          </a:p>
        </p:txBody>
      </p:sp>
      <p:graphicFrame>
        <p:nvGraphicFramePr>
          <p:cNvPr id="7" name="Inhaltsplatzhalter 8"/>
          <p:cNvGraphicFramePr>
            <a:graphicFrameLocks noGrp="1"/>
          </p:cNvGraphicFramePr>
          <p:nvPr>
            <p:ph sz="quarter" idx="17"/>
            <p:extLst>
              <p:ext uri="{D42A27DB-BD31-4B8C-83A1-F6EECF244321}">
                <p14:modId xmlns:p14="http://schemas.microsoft.com/office/powerpoint/2010/main" val="444518509"/>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8359282"/>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Future-oriented</a:t>
            </a:r>
          </a:p>
          <a:p>
            <a:pPr marL="180000" indent="-180000">
              <a:spcBef>
                <a:spcPts val="1000"/>
              </a:spcBef>
              <a:buFont typeface="Arial" charset="0"/>
              <a:buChar char="•"/>
            </a:pPr>
            <a:r>
              <a:rPr lang="en-US" dirty="0"/>
              <a:t>Indefinite time horizon</a:t>
            </a:r>
          </a:p>
          <a:p>
            <a:pPr marL="180000" indent="-180000">
              <a:spcBef>
                <a:spcPts val="1000"/>
              </a:spcBef>
              <a:buFont typeface="Arial" charset="0"/>
              <a:buChar char="•"/>
            </a:pPr>
            <a:r>
              <a:rPr lang="en-US" dirty="0"/>
              <a:t>High degree of uncertainty</a:t>
            </a:r>
          </a:p>
          <a:p>
            <a:pPr marL="180000" indent="-180000">
              <a:spcBef>
                <a:spcPts val="1000"/>
              </a:spcBef>
              <a:buFont typeface="Arial" charset="0"/>
              <a:buChar char="•"/>
            </a:pPr>
            <a:r>
              <a:rPr lang="en-US" dirty="0"/>
              <a:t>Only a loose form of common business practice, i.e., large variety of valuation methods</a:t>
            </a:r>
          </a:p>
          <a:p>
            <a:pPr marL="180000" indent="-180000">
              <a:spcBef>
                <a:spcPts val="1000"/>
              </a:spcBef>
              <a:buFont typeface="Arial" charset="0"/>
              <a:buChar char="•"/>
            </a:pPr>
            <a:r>
              <a:rPr lang="en-US" dirty="0"/>
              <a:t>The persons/individuals/organizations conducting the valuations are often not identical with the persons/individuals/organizations placing the orders for the valuations and utilizing the results of the valuations for decision making</a:t>
            </a:r>
          </a:p>
          <a:p>
            <a:pPr marL="180000" indent="-180000">
              <a:spcBef>
                <a:spcPts val="1000"/>
              </a:spcBef>
              <a:buFont typeface="Arial" charset="0"/>
              <a:buChar char="•"/>
            </a:pPr>
            <a:r>
              <a:rPr lang="en-US" dirty="0"/>
              <a:t>There is a market for corporate valuations with supply and demand; and competition. </a:t>
            </a:r>
          </a:p>
        </p:txBody>
      </p:sp>
      <p:sp>
        <p:nvSpPr>
          <p:cNvPr id="3" name="Titel 2"/>
          <p:cNvSpPr>
            <a:spLocks noGrp="1"/>
          </p:cNvSpPr>
          <p:nvPr>
            <p:ph type="title"/>
          </p:nvPr>
        </p:nvSpPr>
        <p:spPr/>
        <p:txBody>
          <a:bodyPr/>
          <a:lstStyle/>
          <a:p>
            <a:r>
              <a:rPr lang="en-US" dirty="0"/>
              <a:t>Characteristics of Corporate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252</a:t>
            </a:fld>
            <a:endParaRPr lang="en-US" noProof="0" dirty="0"/>
          </a:p>
        </p:txBody>
      </p:sp>
    </p:spTree>
    <p:extLst>
      <p:ext uri="{BB962C8B-B14F-4D97-AF65-F5344CB8AC3E}">
        <p14:creationId xmlns:p14="http://schemas.microsoft.com/office/powerpoint/2010/main" val="192486495"/>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The knowledge of different valuation methods, valuation theory etc. is necessary in understanding corporate valuations in practice. But it may not be sufficient.</a:t>
            </a:r>
          </a:p>
          <a:p>
            <a:pPr marL="180000" lvl="0" indent="-180000">
              <a:spcBef>
                <a:spcPts val="1000"/>
              </a:spcBef>
              <a:buFont typeface="Arial" charset="0"/>
              <a:buChar char="•"/>
            </a:pPr>
            <a:r>
              <a:rPr lang="en-US" dirty="0"/>
              <a:t>Try to find an answer to the following questions when confronted with a valuation in practice:</a:t>
            </a:r>
          </a:p>
          <a:p>
            <a:pPr marL="522900" lvl="1" indent="-342900">
              <a:buFont typeface="Symbol" charset="2"/>
              <a:buChar char="-"/>
            </a:pPr>
            <a:r>
              <a:rPr lang="en-US" dirty="0"/>
              <a:t>Who is the principal? Who placed the order for the valuation?</a:t>
            </a:r>
          </a:p>
          <a:p>
            <a:pPr marL="522900" lvl="1" indent="-342900">
              <a:buFont typeface="Symbol" charset="2"/>
              <a:buChar char="-"/>
            </a:pPr>
            <a:r>
              <a:rPr lang="en-US" dirty="0"/>
              <a:t>What is her or his objective? What does she or he need the valuation for?</a:t>
            </a:r>
          </a:p>
          <a:p>
            <a:pPr marL="522900" lvl="1" indent="-342900">
              <a:buFont typeface="Symbol" charset="2"/>
              <a:buChar char="-"/>
            </a:pPr>
            <a:r>
              <a:rPr lang="en-US" dirty="0"/>
              <a:t>Who conducted the valuation?</a:t>
            </a:r>
          </a:p>
          <a:p>
            <a:pPr marL="522900" lvl="1" indent="-342900">
              <a:buFont typeface="Symbol" charset="2"/>
              <a:buChar char="-"/>
            </a:pPr>
            <a:r>
              <a:rPr lang="en-US" dirty="0"/>
              <a:t>How much did she or he or the organization receive for the valuation and in which form (fixed, hourly-based, contingent, other)?</a:t>
            </a:r>
          </a:p>
          <a:p>
            <a:pPr marL="180000" indent="-180000">
              <a:spcBef>
                <a:spcPts val="1000"/>
              </a:spcBef>
              <a:buFont typeface="Arial" charset="0"/>
              <a:buChar char="•"/>
            </a:pPr>
            <a:r>
              <a:rPr lang="en-US" dirty="0"/>
              <a:t>This analysis usually pays off.</a:t>
            </a:r>
          </a:p>
        </p:txBody>
      </p:sp>
      <p:sp>
        <p:nvSpPr>
          <p:cNvPr id="3" name="Titel 2"/>
          <p:cNvSpPr>
            <a:spLocks noGrp="1"/>
          </p:cNvSpPr>
          <p:nvPr>
            <p:ph type="title"/>
          </p:nvPr>
        </p:nvSpPr>
        <p:spPr/>
        <p:txBody>
          <a:bodyPr/>
          <a:lstStyle/>
          <a:p>
            <a:r>
              <a:rPr lang="en-US" dirty="0"/>
              <a:t>Knowledge of Different Valuation Methods Is Necessary, But May Not Be Sufficient To “Survive” in Practice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253</a:t>
            </a:fld>
            <a:endParaRPr lang="en-US" noProof="0" dirty="0"/>
          </a:p>
        </p:txBody>
      </p:sp>
    </p:spTree>
    <p:extLst>
      <p:ext uri="{BB962C8B-B14F-4D97-AF65-F5344CB8AC3E}">
        <p14:creationId xmlns:p14="http://schemas.microsoft.com/office/powerpoint/2010/main" val="1982235304"/>
      </p:ext>
    </p:extLst>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Who „orders“ valuations? In connection with acquisitions, CEOs, CFOs, heads of divisions and similar managers typically act as “principals” of valuations.</a:t>
            </a:r>
          </a:p>
          <a:p>
            <a:pPr marL="180000" indent="-180000">
              <a:spcBef>
                <a:spcPts val="1000"/>
              </a:spcBef>
              <a:buFont typeface="Arial" charset="0"/>
              <a:buChar char="•"/>
            </a:pPr>
            <a:r>
              <a:rPr lang="en-US" dirty="0"/>
              <a:t>What are their motives, what do they want to realize with the valuation?</a:t>
            </a:r>
          </a:p>
          <a:p>
            <a:pPr marL="522900" lvl="1" indent="-342900">
              <a:buFont typeface="Symbol" charset="2"/>
              <a:buChar char="-"/>
            </a:pPr>
            <a:r>
              <a:rPr lang="en-US" dirty="0"/>
              <a:t>Does the acquisition create value? This is what we would like them to find out. It’s also the focus of most of the available literature.</a:t>
            </a:r>
          </a:p>
          <a:p>
            <a:pPr marL="522900" lvl="1" indent="-342900">
              <a:buFont typeface="Symbol" charset="2"/>
              <a:buChar char="-"/>
            </a:pPr>
            <a:r>
              <a:rPr lang="en-US" dirty="0"/>
              <a:t>Safeguarding.</a:t>
            </a:r>
          </a:p>
          <a:p>
            <a:pPr marL="522900" lvl="1" indent="-342900">
              <a:buFont typeface="Symbol" charset="2"/>
              <a:buChar char="-"/>
            </a:pPr>
            <a:r>
              <a:rPr lang="en-US" dirty="0"/>
              <a:t>Preparation for negotiations.</a:t>
            </a:r>
          </a:p>
          <a:p>
            <a:pPr marL="522900" lvl="1" indent="-342900">
              <a:buFont typeface="Symbol" charset="2"/>
              <a:buChar char="-"/>
            </a:pPr>
            <a:r>
              <a:rPr lang="en-US" dirty="0"/>
              <a:t>Increase the power of the principals?</a:t>
            </a:r>
          </a:p>
          <a:p>
            <a:pPr marL="180000" indent="-180000">
              <a:spcBef>
                <a:spcPts val="1000"/>
              </a:spcBef>
              <a:buFont typeface="Arial" charset="0"/>
              <a:buChar char="•"/>
            </a:pPr>
            <a:r>
              <a:rPr lang="en-US" dirty="0"/>
              <a:t>These deliberations can also be applied to valuations in connection with divestments. In addition, fairness opinions come into play here.</a:t>
            </a:r>
          </a:p>
        </p:txBody>
      </p:sp>
      <p:sp>
        <p:nvSpPr>
          <p:cNvPr id="3" name="Titel 2"/>
          <p:cNvSpPr>
            <a:spLocks noGrp="1"/>
          </p:cNvSpPr>
          <p:nvPr>
            <p:ph type="title"/>
          </p:nvPr>
        </p:nvSpPr>
        <p:spPr/>
        <p:txBody>
          <a:bodyPr/>
          <a:lstStyle/>
          <a:p>
            <a:r>
              <a:rPr lang="en-US" dirty="0"/>
              <a:t>Principals and their Objectives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254</a:t>
            </a:fld>
            <a:endParaRPr lang="en-US" noProof="0" dirty="0"/>
          </a:p>
        </p:txBody>
      </p:sp>
    </p:spTree>
    <p:extLst>
      <p:ext uri="{BB962C8B-B14F-4D97-AF65-F5344CB8AC3E}">
        <p14:creationId xmlns:p14="http://schemas.microsoft.com/office/powerpoint/2010/main" val="2029473302"/>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Shareholders and owner-managers of the company being valued can also be principals of valuations. They probably will have high sympathy for valuations with high values.</a:t>
            </a:r>
          </a:p>
          <a:p>
            <a:pPr marL="180000" indent="-180000">
              <a:spcBef>
                <a:spcPts val="1000"/>
              </a:spcBef>
              <a:buFont typeface="Arial" charset="0"/>
              <a:buChar char="•"/>
            </a:pPr>
            <a:r>
              <a:rPr lang="en-US" dirty="0"/>
              <a:t>Analysts in investment banks perform valuations. Their interest is to generate further business based on excellent research.</a:t>
            </a:r>
          </a:p>
          <a:p>
            <a:pPr marL="180000" indent="-180000">
              <a:spcBef>
                <a:spcPts val="1000"/>
              </a:spcBef>
              <a:buFont typeface="Arial" charset="0"/>
              <a:buChar char="•"/>
            </a:pPr>
            <a:r>
              <a:rPr lang="en-US" dirty="0"/>
              <a:t>Courts and parties involved in court disputes act as principals of valuations.</a:t>
            </a:r>
          </a:p>
          <a:p>
            <a:pPr marL="180000" indent="-180000">
              <a:spcBef>
                <a:spcPts val="1000"/>
              </a:spcBef>
              <a:buFont typeface="Arial" charset="0"/>
              <a:buChar char="•"/>
            </a:pPr>
            <a:r>
              <a:rPr lang="en-US" dirty="0"/>
              <a:t>What do you think: Are the principals interested in true, fair, objective etc. valuations and values?</a:t>
            </a:r>
          </a:p>
          <a:p>
            <a:pPr marL="180000" indent="-180000">
              <a:spcBef>
                <a:spcPts val="1000"/>
              </a:spcBef>
              <a:buFont typeface="Arial" charset="0"/>
              <a:buChar char="•"/>
            </a:pPr>
            <a:r>
              <a:rPr lang="en-US" dirty="0"/>
              <a:t>Or do they utilize the valuations as tools, as instruments to realize their own interests?</a:t>
            </a:r>
          </a:p>
        </p:txBody>
      </p:sp>
      <p:sp>
        <p:nvSpPr>
          <p:cNvPr id="3" name="Titel 2"/>
          <p:cNvSpPr>
            <a:spLocks noGrp="1"/>
          </p:cNvSpPr>
          <p:nvPr>
            <p:ph type="title"/>
          </p:nvPr>
        </p:nvSpPr>
        <p:spPr/>
        <p:txBody>
          <a:bodyPr/>
          <a:lstStyle/>
          <a:p>
            <a:r>
              <a:rPr lang="en-US" dirty="0"/>
              <a:t>Principals and their Objectives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255</a:t>
            </a:fld>
            <a:endParaRPr lang="en-US" noProof="0" dirty="0"/>
          </a:p>
        </p:txBody>
      </p:sp>
    </p:spTree>
    <p:extLst>
      <p:ext uri="{BB962C8B-B14F-4D97-AF65-F5344CB8AC3E}">
        <p14:creationId xmlns:p14="http://schemas.microsoft.com/office/powerpoint/2010/main" val="1507163614"/>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Who are the persons conducting valuations? Staff members of top management or special departments within the organization. Or external advisers: CPAs, investment banks, M&amp;A advisers and other management consultants.</a:t>
            </a:r>
          </a:p>
          <a:p>
            <a:pPr marL="180000" indent="-180000">
              <a:spcBef>
                <a:spcPts val="1000"/>
              </a:spcBef>
              <a:buFont typeface="Arial" charset="0"/>
              <a:buChar char="•"/>
            </a:pPr>
            <a:r>
              <a:rPr lang="en-US" dirty="0"/>
              <a:t>In most cases, one side pays and the other delivers. There is dependency.</a:t>
            </a:r>
          </a:p>
          <a:p>
            <a:pPr marL="180000" indent="-180000">
              <a:spcBef>
                <a:spcPts val="1000"/>
              </a:spcBef>
              <a:buFont typeface="Arial" charset="0"/>
              <a:buChar char="•"/>
            </a:pPr>
            <a:r>
              <a:rPr lang="en-US" dirty="0"/>
              <a:t>In addition, very often a price tag is added by the principal when placing the order, leading to an anchorage effect on the side of the evaluator.</a:t>
            </a:r>
          </a:p>
          <a:p>
            <a:pPr marL="180000" indent="-180000">
              <a:spcBef>
                <a:spcPts val="1000"/>
              </a:spcBef>
              <a:buFont typeface="Arial" charset="0"/>
              <a:buChar char="•"/>
            </a:pPr>
            <a:r>
              <a:rPr lang="en-US" dirty="0"/>
              <a:t>The compensation structure will also affect the evaluator. Fixed fee, hourly rate or contingency fee? What is the interest of the evaluator under different fee schemes?</a:t>
            </a:r>
          </a:p>
        </p:txBody>
      </p:sp>
      <p:sp>
        <p:nvSpPr>
          <p:cNvPr id="3" name="Titel 2"/>
          <p:cNvSpPr>
            <a:spLocks noGrp="1"/>
          </p:cNvSpPr>
          <p:nvPr>
            <p:ph type="title"/>
          </p:nvPr>
        </p:nvSpPr>
        <p:spPr/>
        <p:txBody>
          <a:bodyPr/>
          <a:lstStyle/>
          <a:p>
            <a:r>
              <a:rPr lang="en-US" dirty="0"/>
              <a:t>Evaluators and their Objectives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256</a:t>
            </a:fld>
            <a:endParaRPr lang="en-US" noProof="0" dirty="0"/>
          </a:p>
        </p:txBody>
      </p:sp>
    </p:spTree>
    <p:extLst>
      <p:ext uri="{BB962C8B-B14F-4D97-AF65-F5344CB8AC3E}">
        <p14:creationId xmlns:p14="http://schemas.microsoft.com/office/powerpoint/2010/main" val="2109499120"/>
      </p:ext>
    </p:extLst>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Principals of valuations utilize the appraisals predominantly to realize their own interests.</a:t>
            </a:r>
            <a:endParaRPr lang="de-DE" dirty="0"/>
          </a:p>
          <a:p>
            <a:pPr marL="180000" lvl="0" indent="-180000">
              <a:spcBef>
                <a:spcPts val="1000"/>
              </a:spcBef>
              <a:buFont typeface="Arial" charset="0"/>
              <a:buChar char="•"/>
            </a:pPr>
            <a:r>
              <a:rPr lang="en-US" dirty="0"/>
              <a:t>The persons and organizations conducting the valuations typically benefit if the results of the valuations are in line with the expectations of the principals.</a:t>
            </a:r>
            <a:endParaRPr lang="de-DE" dirty="0"/>
          </a:p>
          <a:p>
            <a:pPr marL="180000" lvl="0" indent="-180000">
              <a:spcBef>
                <a:spcPts val="1000"/>
              </a:spcBef>
              <a:buFont typeface="Arial" charset="0"/>
              <a:buChar char="•"/>
            </a:pPr>
            <a:r>
              <a:rPr lang="en-US" dirty="0"/>
              <a:t>The evaluators know their compensation schemes and act accordingly.</a:t>
            </a:r>
            <a:endParaRPr lang="de-DE" dirty="0"/>
          </a:p>
          <a:p>
            <a:endParaRPr lang="de-DE" dirty="0"/>
          </a:p>
        </p:txBody>
      </p:sp>
      <p:sp>
        <p:nvSpPr>
          <p:cNvPr id="3" name="Titel 2"/>
          <p:cNvSpPr>
            <a:spLocks noGrp="1"/>
          </p:cNvSpPr>
          <p:nvPr>
            <p:ph type="title"/>
          </p:nvPr>
        </p:nvSpPr>
        <p:spPr/>
        <p:txBody>
          <a:bodyPr/>
          <a:lstStyle/>
          <a:p>
            <a:r>
              <a:rPr lang="en-US" dirty="0"/>
              <a:t>Lies, Damned Lies, Statistics, and Corporate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257</a:t>
            </a:fld>
            <a:endParaRPr lang="en-US" noProof="0" dirty="0"/>
          </a:p>
        </p:txBody>
      </p:sp>
    </p:spTree>
    <p:extLst>
      <p:ext uri="{BB962C8B-B14F-4D97-AF65-F5344CB8AC3E}">
        <p14:creationId xmlns:p14="http://schemas.microsoft.com/office/powerpoint/2010/main" val="845912225"/>
      </p:ext>
    </p:extLst>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You will have realized from your own valuation work that every valuation involves judgements. Whether it is the estimate of next years sales, the operating margin in two years from now, the risk-free rate, the universe of comparable quoted companies or comparable transactions, the multiples chosen </a:t>
            </a:r>
            <a:r>
              <a:rPr lang="mr-IN" dirty="0"/>
              <a:t>–</a:t>
            </a:r>
            <a:r>
              <a:rPr lang="en-US" dirty="0"/>
              <a:t> the evaluator must make a judgement.</a:t>
            </a:r>
          </a:p>
          <a:p>
            <a:pPr marL="180000" indent="-180000">
              <a:spcBef>
                <a:spcPts val="1000"/>
              </a:spcBef>
              <a:buFont typeface="Arial" charset="0"/>
              <a:buChar char="•"/>
            </a:pPr>
            <a:r>
              <a:rPr lang="en-US" dirty="0"/>
              <a:t>And wherever you have to make a judgement, there is leeway.</a:t>
            </a:r>
          </a:p>
          <a:p>
            <a:pPr marL="180000" indent="-180000">
              <a:spcBef>
                <a:spcPts val="1000"/>
              </a:spcBef>
              <a:buFont typeface="Arial" charset="0"/>
              <a:buChar char="•"/>
            </a:pPr>
            <a:r>
              <a:rPr lang="en-US" dirty="0"/>
              <a:t>And this leeway is utilized in valuation practice (sorry, but this is the ugly truth of corporate valuation practice).</a:t>
            </a:r>
          </a:p>
        </p:txBody>
      </p:sp>
      <p:sp>
        <p:nvSpPr>
          <p:cNvPr id="3" name="Titel 2"/>
          <p:cNvSpPr>
            <a:spLocks noGrp="1"/>
          </p:cNvSpPr>
          <p:nvPr>
            <p:ph type="title"/>
          </p:nvPr>
        </p:nvSpPr>
        <p:spPr/>
        <p:txBody>
          <a:bodyPr/>
          <a:lstStyle/>
          <a:p>
            <a:r>
              <a:rPr lang="en-US" dirty="0"/>
              <a:t>Leeway in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258</a:t>
            </a:fld>
            <a:endParaRPr lang="en-US" noProof="0" dirty="0"/>
          </a:p>
        </p:txBody>
      </p:sp>
    </p:spTree>
    <p:extLst>
      <p:ext uri="{BB962C8B-B14F-4D97-AF65-F5344CB8AC3E}">
        <p14:creationId xmlns:p14="http://schemas.microsoft.com/office/powerpoint/2010/main" val="535889794"/>
      </p:ext>
    </p:extLst>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Leeway in DCF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259</a:t>
            </a:fld>
            <a:endParaRPr lang="en-US" noProof="0" dirty="0"/>
          </a:p>
        </p:txBody>
      </p:sp>
      <p:sp>
        <p:nvSpPr>
          <p:cNvPr id="15" name="Inhaltsplatzhalter 14"/>
          <p:cNvSpPr>
            <a:spLocks noGrp="1"/>
          </p:cNvSpPr>
          <p:nvPr>
            <p:ph sz="quarter" idx="17"/>
          </p:nvPr>
        </p:nvSpPr>
        <p:spPr/>
        <p:txBody>
          <a:bodyPr/>
          <a:lstStyle/>
          <a:p>
            <a:endParaRPr lang="de-DE" dirty="0"/>
          </a:p>
          <a:p>
            <a:r>
              <a:rPr lang="de-DE" sz="1600" dirty="0"/>
              <a:t>              </a:t>
            </a:r>
            <a:r>
              <a:rPr lang="de-DE" sz="1600" i="1" dirty="0"/>
              <a:t>Enterprise Value</a:t>
            </a:r>
            <a:endParaRPr lang="en-US" sz="1600" i="1" dirty="0"/>
          </a:p>
          <a:p>
            <a:endParaRPr lang="en-US" dirty="0"/>
          </a:p>
          <a:p>
            <a:endParaRPr lang="en-US" dirty="0"/>
          </a:p>
          <a:p>
            <a:endParaRPr lang="en-US" dirty="0"/>
          </a:p>
          <a:p>
            <a:endParaRPr lang="en-US" dirty="0"/>
          </a:p>
          <a:p>
            <a:endParaRPr lang="en-US" dirty="0"/>
          </a:p>
          <a:p>
            <a:pPr marL="637200" lvl="2" indent="-457200">
              <a:buFont typeface="+mj-lt"/>
              <a:buAutoNum type="arabicParenBoth"/>
            </a:pPr>
            <a:r>
              <a:rPr lang="en-US" dirty="0"/>
              <a:t>Free cash flow in detailed planning period</a:t>
            </a:r>
          </a:p>
          <a:p>
            <a:pPr marL="637200" lvl="2" indent="-457200">
              <a:buFont typeface="+mj-lt"/>
              <a:buAutoNum type="arabicParenBoth"/>
            </a:pPr>
            <a:r>
              <a:rPr lang="en-US" dirty="0"/>
              <a:t>WACC</a:t>
            </a:r>
          </a:p>
          <a:p>
            <a:pPr marL="637200" lvl="2" indent="-457200">
              <a:buFont typeface="+mj-lt"/>
              <a:buAutoNum type="arabicParenBoth"/>
            </a:pPr>
            <a:r>
              <a:rPr lang="en-US" dirty="0"/>
              <a:t>Terminal value</a:t>
            </a:r>
          </a:p>
          <a:p>
            <a:pPr marL="637200" lvl="2" indent="-457200">
              <a:buFont typeface="+mj-lt"/>
              <a:buAutoNum type="arabicParenBoth"/>
            </a:pPr>
            <a:r>
              <a:rPr lang="en-US" dirty="0"/>
              <a:t>Further leeway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784" y="1844824"/>
            <a:ext cx="3995936" cy="1838657"/>
          </a:xfrm>
          <a:prstGeom prst="rect">
            <a:avLst/>
          </a:prstGeom>
        </p:spPr>
      </p:pic>
    </p:spTree>
    <p:extLst>
      <p:ext uri="{BB962C8B-B14F-4D97-AF65-F5344CB8AC3E}">
        <p14:creationId xmlns:p14="http://schemas.microsoft.com/office/powerpoint/2010/main" val="96710753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Accounting Balance Sheet (Net/Regrouped)  </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a:t>
            </a:fld>
            <a:endParaRPr lang="en-US" noProof="0" dirty="0"/>
          </a:p>
        </p:txBody>
      </p:sp>
      <p:sp>
        <p:nvSpPr>
          <p:cNvPr id="7" name="Rechteck 6"/>
          <p:cNvSpPr/>
          <p:nvPr/>
        </p:nvSpPr>
        <p:spPr>
          <a:xfrm>
            <a:off x="1943776" y="2559282"/>
            <a:ext cx="1798570"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943776" y="3175682"/>
            <a:ext cx="1798570" cy="14725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045075" y="2559282"/>
            <a:ext cx="1798570"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5059430" y="3488712"/>
            <a:ext cx="1798570"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1943776" y="2655904"/>
            <a:ext cx="1647277" cy="276999"/>
          </a:xfrm>
          <a:prstGeom prst="rect">
            <a:avLst/>
          </a:prstGeom>
          <a:noFill/>
        </p:spPr>
        <p:txBody>
          <a:bodyPr wrap="square" rtlCol="0">
            <a:spAutoFit/>
          </a:bodyPr>
          <a:lstStyle/>
          <a:p>
            <a:r>
              <a:rPr lang="de-DE" sz="1200" b="1" dirty="0"/>
              <a:t>Cash</a:t>
            </a:r>
          </a:p>
        </p:txBody>
      </p:sp>
      <p:sp>
        <p:nvSpPr>
          <p:cNvPr id="12" name="Textfeld 11"/>
          <p:cNvSpPr txBox="1"/>
          <p:nvPr/>
        </p:nvSpPr>
        <p:spPr>
          <a:xfrm>
            <a:off x="1943776" y="3671982"/>
            <a:ext cx="1812925" cy="276999"/>
          </a:xfrm>
          <a:prstGeom prst="rect">
            <a:avLst/>
          </a:prstGeom>
          <a:noFill/>
        </p:spPr>
        <p:txBody>
          <a:bodyPr wrap="square" rtlCol="0">
            <a:spAutoFit/>
          </a:bodyPr>
          <a:lstStyle/>
          <a:p>
            <a:r>
              <a:rPr lang="de-DE" sz="1200" b="1" dirty="0"/>
              <a:t>Net Assets</a:t>
            </a:r>
          </a:p>
        </p:txBody>
      </p:sp>
      <p:sp>
        <p:nvSpPr>
          <p:cNvPr id="13" name="Textfeld 12"/>
          <p:cNvSpPr txBox="1"/>
          <p:nvPr/>
        </p:nvSpPr>
        <p:spPr>
          <a:xfrm>
            <a:off x="5045075" y="2714017"/>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p>
        </p:txBody>
      </p:sp>
      <p:sp>
        <p:nvSpPr>
          <p:cNvPr id="14" name="Textfeld 13"/>
          <p:cNvSpPr txBox="1"/>
          <p:nvPr/>
        </p:nvSpPr>
        <p:spPr>
          <a:xfrm>
            <a:off x="5045075" y="3902815"/>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de-DE" sz="1200" b="1" dirty="0"/>
              <a:t>Equity</a:t>
            </a:r>
          </a:p>
        </p:txBody>
      </p:sp>
      <p:sp>
        <p:nvSpPr>
          <p:cNvPr id="15" name="Textfeld 14"/>
          <p:cNvSpPr txBox="1"/>
          <p:nvPr/>
        </p:nvSpPr>
        <p:spPr>
          <a:xfrm>
            <a:off x="4189234" y="3313869"/>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
        <p:nvSpPr>
          <p:cNvPr id="16" name="Textfeld 15"/>
          <p:cNvSpPr txBox="1"/>
          <p:nvPr/>
        </p:nvSpPr>
        <p:spPr>
          <a:xfrm>
            <a:off x="580605" y="2596842"/>
            <a:ext cx="825867" cy="400110"/>
          </a:xfrm>
          <a:prstGeom prst="rect">
            <a:avLst/>
          </a:prstGeom>
          <a:noFill/>
        </p:spPr>
        <p:txBody>
          <a:bodyPr wrap="none" rtlCol="0">
            <a:spAutoFit/>
          </a:bodyPr>
          <a:lstStyle/>
          <a:p>
            <a:r>
              <a:rPr lang="de-DE" dirty="0">
                <a:solidFill>
                  <a:schemeClr val="tx2"/>
                </a:solidFill>
              </a:rPr>
              <a:t>1,727</a:t>
            </a:r>
          </a:p>
        </p:txBody>
      </p:sp>
      <p:sp>
        <p:nvSpPr>
          <p:cNvPr id="17" name="Textfeld 16"/>
          <p:cNvSpPr txBox="1"/>
          <p:nvPr/>
        </p:nvSpPr>
        <p:spPr>
          <a:xfrm>
            <a:off x="7349217" y="2628488"/>
            <a:ext cx="825867" cy="400110"/>
          </a:xfrm>
          <a:prstGeom prst="rect">
            <a:avLst/>
          </a:prstGeom>
          <a:noFill/>
        </p:spPr>
        <p:txBody>
          <a:bodyPr wrap="none" rtlCol="0">
            <a:spAutoFit/>
          </a:bodyPr>
          <a:lstStyle/>
          <a:p>
            <a:r>
              <a:rPr lang="de-DE" dirty="0">
                <a:solidFill>
                  <a:schemeClr val="tx2"/>
                </a:solidFill>
              </a:rPr>
              <a:t>3,644</a:t>
            </a:r>
          </a:p>
        </p:txBody>
      </p:sp>
      <p:sp>
        <p:nvSpPr>
          <p:cNvPr id="18" name="Textfeld 17"/>
          <p:cNvSpPr txBox="1"/>
          <p:nvPr/>
        </p:nvSpPr>
        <p:spPr>
          <a:xfrm>
            <a:off x="7206549" y="3893479"/>
            <a:ext cx="968535" cy="400110"/>
          </a:xfrm>
          <a:prstGeom prst="rect">
            <a:avLst/>
          </a:prstGeom>
          <a:noFill/>
        </p:spPr>
        <p:txBody>
          <a:bodyPr wrap="none" rtlCol="0">
            <a:spAutoFit/>
          </a:bodyPr>
          <a:lstStyle/>
          <a:p>
            <a:r>
              <a:rPr lang="de-DE" dirty="0">
                <a:solidFill>
                  <a:schemeClr val="tx2"/>
                </a:solidFill>
              </a:rPr>
              <a:t>17,879</a:t>
            </a:r>
          </a:p>
        </p:txBody>
      </p:sp>
      <p:sp>
        <p:nvSpPr>
          <p:cNvPr id="19" name="Textfeld 18"/>
          <p:cNvSpPr txBox="1"/>
          <p:nvPr/>
        </p:nvSpPr>
        <p:spPr>
          <a:xfrm>
            <a:off x="7206549" y="5231757"/>
            <a:ext cx="968535" cy="400110"/>
          </a:xfrm>
          <a:prstGeom prst="rect">
            <a:avLst/>
          </a:prstGeom>
          <a:noFill/>
        </p:spPr>
        <p:txBody>
          <a:bodyPr wrap="none" rtlCol="0">
            <a:spAutoFit/>
          </a:bodyPr>
          <a:lstStyle/>
          <a:p>
            <a:r>
              <a:rPr lang="de-DE" dirty="0">
                <a:solidFill>
                  <a:schemeClr val="tx2"/>
                </a:solidFill>
              </a:rPr>
              <a:t>21,523</a:t>
            </a:r>
          </a:p>
        </p:txBody>
      </p:sp>
      <p:sp>
        <p:nvSpPr>
          <p:cNvPr id="20" name="Textfeld 19"/>
          <p:cNvSpPr txBox="1"/>
          <p:nvPr/>
        </p:nvSpPr>
        <p:spPr>
          <a:xfrm>
            <a:off x="437938" y="5229200"/>
            <a:ext cx="968535" cy="400110"/>
          </a:xfrm>
          <a:prstGeom prst="rect">
            <a:avLst/>
          </a:prstGeom>
          <a:noFill/>
        </p:spPr>
        <p:txBody>
          <a:bodyPr wrap="none" rtlCol="0">
            <a:spAutoFit/>
          </a:bodyPr>
          <a:lstStyle/>
          <a:p>
            <a:r>
              <a:rPr lang="de-DE" dirty="0">
                <a:solidFill>
                  <a:schemeClr val="tx2"/>
                </a:solidFill>
              </a:rPr>
              <a:t>21,523</a:t>
            </a:r>
          </a:p>
        </p:txBody>
      </p:sp>
      <p:sp>
        <p:nvSpPr>
          <p:cNvPr id="21" name="Textfeld 20"/>
          <p:cNvSpPr txBox="1"/>
          <p:nvPr/>
        </p:nvSpPr>
        <p:spPr>
          <a:xfrm>
            <a:off x="437938" y="3668346"/>
            <a:ext cx="968535" cy="400110"/>
          </a:xfrm>
          <a:prstGeom prst="rect">
            <a:avLst/>
          </a:prstGeom>
          <a:noFill/>
        </p:spPr>
        <p:txBody>
          <a:bodyPr wrap="none" rtlCol="0">
            <a:spAutoFit/>
          </a:bodyPr>
          <a:lstStyle/>
          <a:p>
            <a:r>
              <a:rPr lang="de-DE" dirty="0">
                <a:solidFill>
                  <a:schemeClr val="tx2"/>
                </a:solidFill>
              </a:rPr>
              <a:t>19,796</a:t>
            </a:r>
          </a:p>
        </p:txBody>
      </p:sp>
      <p:sp>
        <p:nvSpPr>
          <p:cNvPr id="22" name="Textfeld 21"/>
          <p:cNvSpPr txBox="1"/>
          <p:nvPr/>
        </p:nvSpPr>
        <p:spPr>
          <a:xfrm>
            <a:off x="381965" y="2013995"/>
            <a:ext cx="853119" cy="246221"/>
          </a:xfrm>
          <a:prstGeom prst="rect">
            <a:avLst/>
          </a:prstGeom>
          <a:noFill/>
        </p:spPr>
        <p:txBody>
          <a:bodyPr wrap="none" rtlCol="0">
            <a:spAutoFit/>
          </a:bodyPr>
          <a:lstStyle/>
          <a:p>
            <a:r>
              <a:rPr lang="en-US" sz="1000" dirty="0">
                <a:solidFill>
                  <a:schemeClr val="tx2"/>
                </a:solidFill>
              </a:rPr>
              <a:t>€ in millions</a:t>
            </a:r>
          </a:p>
        </p:txBody>
      </p:sp>
    </p:spTree>
    <p:extLst>
      <p:ext uri="{BB962C8B-B14F-4D97-AF65-F5344CB8AC3E}">
        <p14:creationId xmlns:p14="http://schemas.microsoft.com/office/powerpoint/2010/main" val="1643280655"/>
      </p:ext>
    </p:extLst>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179388" y="1876502"/>
            <a:ext cx="8780462" cy="4125759"/>
          </a:xfrm>
        </p:spPr>
      </p:pic>
      <p:sp>
        <p:nvSpPr>
          <p:cNvPr id="3" name="Titel 2"/>
          <p:cNvSpPr>
            <a:spLocks noGrp="1"/>
          </p:cNvSpPr>
          <p:nvPr>
            <p:ph type="title"/>
          </p:nvPr>
        </p:nvSpPr>
        <p:spPr/>
        <p:txBody>
          <a:bodyPr/>
          <a:lstStyle/>
          <a:p>
            <a:r>
              <a:rPr lang="en-US" dirty="0"/>
              <a:t>(1) Free Cash Flow in Detailed Planning Period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260</a:t>
            </a:fld>
            <a:endParaRPr lang="en-US" noProof="0" dirty="0"/>
          </a:p>
        </p:txBody>
      </p:sp>
    </p:spTree>
    <p:extLst>
      <p:ext uri="{BB962C8B-B14F-4D97-AF65-F5344CB8AC3E}">
        <p14:creationId xmlns:p14="http://schemas.microsoft.com/office/powerpoint/2010/main" val="1012860056"/>
      </p:ext>
    </p:extLst>
  </p:cSld>
  <p:clrMapOvr>
    <a:masterClrMapping/>
  </p:clrMapOvr>
  <p:transition/>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GB" dirty="0"/>
              <a:t>Top line growth (magnitude and sustainability) (the well-known hockey stick).</a:t>
            </a:r>
          </a:p>
          <a:p>
            <a:pPr marL="180000" indent="-180000">
              <a:spcBef>
                <a:spcPts val="1000"/>
              </a:spcBef>
              <a:buFont typeface="Arial" charset="0"/>
              <a:buChar char="•"/>
            </a:pPr>
            <a:r>
              <a:rPr lang="en-GB" dirty="0"/>
              <a:t>Development of the operating margin: normalization, adjusting the margin to industry average.</a:t>
            </a:r>
          </a:p>
          <a:p>
            <a:pPr marL="180000" indent="-180000">
              <a:spcBef>
                <a:spcPts val="1000"/>
              </a:spcBef>
              <a:buFont typeface="Arial" charset="0"/>
              <a:buChar char="•"/>
            </a:pPr>
            <a:r>
              <a:rPr lang="en-GB" dirty="0"/>
              <a:t>Average current tax rate, marginal tax rate, when to move from average to marginal tax rate.</a:t>
            </a:r>
          </a:p>
          <a:p>
            <a:pPr marL="180000" indent="-180000">
              <a:spcBef>
                <a:spcPts val="1000"/>
              </a:spcBef>
              <a:buFont typeface="Arial" charset="0"/>
              <a:buChar char="•"/>
            </a:pPr>
            <a:r>
              <a:rPr lang="en-GB" dirty="0"/>
              <a:t>Capital expenditures and working capital investments: Magnitude, industry averages, definition of working capital and excess cash.</a:t>
            </a:r>
          </a:p>
          <a:p>
            <a:pPr marL="180000" indent="-180000">
              <a:spcBef>
                <a:spcPts val="1000"/>
              </a:spcBef>
              <a:buFont typeface="Arial" charset="0"/>
              <a:buChar char="•"/>
            </a:pPr>
            <a:r>
              <a:rPr lang="en-GB" dirty="0"/>
              <a:t>The triangle of earnings growth rate, reinvestments and ROC.</a:t>
            </a:r>
          </a:p>
          <a:p>
            <a:pPr marL="180000" indent="-180000">
              <a:spcBef>
                <a:spcPts val="1000"/>
              </a:spcBef>
              <a:buFont typeface="Arial" charset="0"/>
              <a:buChar char="•"/>
            </a:pPr>
            <a:r>
              <a:rPr lang="en-GB" dirty="0"/>
              <a:t>Best case and worst case scenarios can be relabeled </a:t>
            </a:r>
            <a:r>
              <a:rPr lang="mr-IN" dirty="0"/>
              <a:t>…</a:t>
            </a:r>
            <a:endParaRPr lang="en-GB" dirty="0"/>
          </a:p>
        </p:txBody>
      </p:sp>
      <p:sp>
        <p:nvSpPr>
          <p:cNvPr id="3" name="Titel 2"/>
          <p:cNvSpPr>
            <a:spLocks noGrp="1"/>
          </p:cNvSpPr>
          <p:nvPr>
            <p:ph type="title"/>
          </p:nvPr>
        </p:nvSpPr>
        <p:spPr/>
        <p:txBody>
          <a:bodyPr/>
          <a:lstStyle/>
          <a:p>
            <a:r>
              <a:rPr lang="en-US" dirty="0"/>
              <a:t>(1) Free Cash Flow in Detailed Planning Period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261</a:t>
            </a:fld>
            <a:endParaRPr lang="en-US" noProof="0" dirty="0"/>
          </a:p>
        </p:txBody>
      </p:sp>
    </p:spTree>
    <p:extLst>
      <p:ext uri="{BB962C8B-B14F-4D97-AF65-F5344CB8AC3E}">
        <p14:creationId xmlns:p14="http://schemas.microsoft.com/office/powerpoint/2010/main" val="1494183346"/>
      </p:ext>
    </p:extLst>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a14:m>
                  <m:oMathPara xmlns:m="http://schemas.openxmlformats.org/officeDocument/2006/math">
                    <m:oMathParaPr>
                      <m:jc m:val="centerGroup"/>
                    </m:oMathParaPr>
                    <m:oMath xmlns:m="http://schemas.openxmlformats.org/officeDocument/2006/math">
                      <m:r>
                        <a:rPr lang="en-US" sz="2400" i="1">
                          <a:latin typeface="Cambria Math" charset="0"/>
                        </a:rPr>
                        <m:t>𝑊𝐴𝐶𝐶</m:t>
                      </m:r>
                      <m:r>
                        <a:rPr lang="en-US" sz="2400" i="1">
                          <a:latin typeface="Cambria Math" charset="0"/>
                        </a:rPr>
                        <m:t>=</m:t>
                      </m:r>
                      <m:d>
                        <m:dPr>
                          <m:ctrlPr>
                            <a:rPr lang="de-DE" sz="2400" i="1">
                              <a:latin typeface="Cambria Math" panose="02040503050406030204" pitchFamily="18" charset="0"/>
                            </a:rPr>
                          </m:ctrlPr>
                        </m:dPr>
                        <m:e>
                          <m:r>
                            <a:rPr lang="en-US" sz="2400" i="1">
                              <a:latin typeface="Cambria Math" charset="0"/>
                            </a:rPr>
                            <m:t>𝑅𝑖𝑠𝑘</m:t>
                          </m:r>
                          <m:r>
                            <m:rPr>
                              <m:nor/>
                            </m:rPr>
                            <a:rPr lang="en-US" sz="2400" i="1"/>
                            <m:t>−</m:t>
                          </m:r>
                          <m:r>
                            <a:rPr lang="en-US" sz="2400" i="1">
                              <a:latin typeface="Cambria Math" charset="0"/>
                            </a:rPr>
                            <m:t>𝐹𝑟𝑒𝑒</m:t>
                          </m:r>
                          <m:r>
                            <a:rPr lang="en-US" sz="2400" i="1">
                              <a:latin typeface="Cambria Math" charset="0"/>
                            </a:rPr>
                            <m:t> </m:t>
                          </m:r>
                          <m:r>
                            <a:rPr lang="en-US" sz="2400" i="1">
                              <a:latin typeface="Cambria Math" charset="0"/>
                            </a:rPr>
                            <m:t>𝑅𝑎𝑡𝑒</m:t>
                          </m:r>
                          <m:r>
                            <a:rPr lang="en-US" sz="2400" i="1">
                              <a:latin typeface="Cambria Math" charset="0"/>
                            </a:rPr>
                            <m:t>+</m:t>
                          </m:r>
                          <m:r>
                            <a:rPr lang="en-US" sz="2400" i="1">
                              <a:latin typeface="Cambria Math" charset="0"/>
                            </a:rPr>
                            <m:t>𝐵𝑒𝑡𝑎</m:t>
                          </m:r>
                          <m:r>
                            <a:rPr lang="en-US" sz="2400" i="1">
                              <a:latin typeface="Cambria Math" charset="0"/>
                            </a:rPr>
                            <m:t> × </m:t>
                          </m:r>
                          <m:r>
                            <a:rPr lang="en-US" sz="2400" i="1">
                              <a:latin typeface="Cambria Math" charset="0"/>
                            </a:rPr>
                            <m:t>𝑀𝑎𝑟𝑘𝑒𝑡</m:t>
                          </m:r>
                          <m:r>
                            <a:rPr lang="en-US" sz="2400" i="1">
                              <a:latin typeface="Cambria Math" charset="0"/>
                            </a:rPr>
                            <m:t> </m:t>
                          </m:r>
                          <m:r>
                            <a:rPr lang="en-US" sz="2400" i="1">
                              <a:latin typeface="Cambria Math" charset="0"/>
                            </a:rPr>
                            <m:t>𝑅𝑖𝑠𝑘</m:t>
                          </m:r>
                          <m:r>
                            <a:rPr lang="en-US" sz="2400" i="1">
                              <a:latin typeface="Cambria Math" charset="0"/>
                            </a:rPr>
                            <m:t> </m:t>
                          </m:r>
                          <m:r>
                            <a:rPr lang="en-US" sz="2400" i="1">
                              <a:latin typeface="Cambria Math" charset="0"/>
                            </a:rPr>
                            <m:t>𝑃𝑟𝑒𝑚𝑖𝑢𝑚</m:t>
                          </m:r>
                        </m:e>
                      </m:d>
                      <m:r>
                        <a:rPr lang="en-US" sz="2400" i="1">
                          <a:latin typeface="Cambria Math" charset="0"/>
                        </a:rPr>
                        <m:t> ×</m:t>
                      </m:r>
                      <m:f>
                        <m:fPr>
                          <m:ctrlPr>
                            <a:rPr lang="de-DE" sz="2400" i="1">
                              <a:latin typeface="Cambria Math" panose="02040503050406030204" pitchFamily="18" charset="0"/>
                            </a:rPr>
                          </m:ctrlPr>
                        </m:fPr>
                        <m:num>
                          <m:r>
                            <a:rPr lang="en-US" sz="2400" i="1">
                              <a:latin typeface="Cambria Math" charset="0"/>
                            </a:rPr>
                            <m:t>𝐸</m:t>
                          </m:r>
                        </m:num>
                        <m:den>
                          <m:r>
                            <a:rPr lang="en-US" sz="2400" i="1">
                              <a:latin typeface="Cambria Math" charset="0"/>
                            </a:rPr>
                            <m:t>𝐸</m:t>
                          </m:r>
                          <m:r>
                            <a:rPr lang="en-US" sz="2400" i="1">
                              <a:latin typeface="Cambria Math" charset="0"/>
                            </a:rPr>
                            <m:t>+</m:t>
                          </m:r>
                          <m:r>
                            <a:rPr lang="en-US" sz="2400" i="1">
                              <a:latin typeface="Cambria Math" charset="0"/>
                            </a:rPr>
                            <m:t>𝐷</m:t>
                          </m:r>
                        </m:den>
                      </m:f>
                      <m:r>
                        <a:rPr lang="en-US" sz="2400" i="1">
                          <a:latin typeface="Cambria Math" charset="0"/>
                        </a:rPr>
                        <m:t>+</m:t>
                      </m:r>
                      <m:r>
                        <a:rPr lang="en-US" sz="2400" i="1">
                          <a:latin typeface="Cambria Math" charset="0"/>
                        </a:rPr>
                        <m:t>𝐴𝑓𝑡𝑒𝑟</m:t>
                      </m:r>
                      <m:r>
                        <m:rPr>
                          <m:nor/>
                        </m:rPr>
                        <a:rPr lang="en-US" sz="2400" i="1"/>
                        <m:t>−</m:t>
                      </m:r>
                      <m:r>
                        <a:rPr lang="en-US" sz="2400" i="1">
                          <a:latin typeface="Cambria Math" charset="0"/>
                        </a:rPr>
                        <m:t>𝑇𝑎𝑥</m:t>
                      </m:r>
                      <m:r>
                        <a:rPr lang="en-US" sz="2400" i="1">
                          <a:latin typeface="Cambria Math" charset="0"/>
                        </a:rPr>
                        <m:t> </m:t>
                      </m:r>
                      <m:r>
                        <a:rPr lang="en-US" sz="2400" i="1">
                          <a:latin typeface="Cambria Math" charset="0"/>
                        </a:rPr>
                        <m:t>𝐶𝑜𝑠𝑡</m:t>
                      </m:r>
                      <m:r>
                        <a:rPr lang="en-US" sz="2400" i="1">
                          <a:latin typeface="Cambria Math" charset="0"/>
                        </a:rPr>
                        <m:t> </m:t>
                      </m:r>
                      <m:r>
                        <a:rPr lang="en-US" sz="2400" i="1">
                          <a:latin typeface="Cambria Math" charset="0"/>
                        </a:rPr>
                        <m:t>𝑜𝑓</m:t>
                      </m:r>
                      <m:r>
                        <a:rPr lang="en-US" sz="2400" i="1">
                          <a:latin typeface="Cambria Math" charset="0"/>
                        </a:rPr>
                        <m:t> </m:t>
                      </m:r>
                      <m:r>
                        <a:rPr lang="en-US" sz="2400" i="1">
                          <a:latin typeface="Cambria Math" charset="0"/>
                        </a:rPr>
                        <m:t>𝐷𝑒𝑏𝑡</m:t>
                      </m:r>
                      <m:r>
                        <a:rPr lang="en-US" sz="2400" i="1">
                          <a:latin typeface="Cambria Math" charset="0"/>
                        </a:rPr>
                        <m:t> × </m:t>
                      </m:r>
                      <m:f>
                        <m:fPr>
                          <m:ctrlPr>
                            <a:rPr lang="de-DE" sz="2400" i="1">
                              <a:latin typeface="Cambria Math" panose="02040503050406030204" pitchFamily="18" charset="0"/>
                            </a:rPr>
                          </m:ctrlPr>
                        </m:fPr>
                        <m:num>
                          <m:r>
                            <a:rPr lang="en-US" sz="2400" i="1">
                              <a:latin typeface="Cambria Math" charset="0"/>
                            </a:rPr>
                            <m:t>𝐷</m:t>
                          </m:r>
                        </m:num>
                        <m:den>
                          <m:r>
                            <a:rPr lang="en-US" sz="2400" i="1">
                              <a:latin typeface="Cambria Math" charset="0"/>
                            </a:rPr>
                            <m:t>𝐸</m:t>
                          </m:r>
                          <m:r>
                            <a:rPr lang="en-US" sz="2400" i="1">
                              <a:latin typeface="Cambria Math" charset="0"/>
                            </a:rPr>
                            <m:t>+</m:t>
                          </m:r>
                          <m:r>
                            <a:rPr lang="en-US" sz="2400" i="1">
                              <a:latin typeface="Cambria Math" charset="0"/>
                            </a:rPr>
                            <m:t>𝐷</m:t>
                          </m:r>
                        </m:den>
                      </m:f>
                    </m:oMath>
                  </m:oMathPara>
                </a14:m>
                <a:endParaRPr lang="de-DE" sz="2400"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(2) WACC</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262</a:t>
            </a:fld>
            <a:endParaRPr lang="en-US" noProof="0" dirty="0"/>
          </a:p>
        </p:txBody>
      </p:sp>
    </p:spTree>
    <p:extLst>
      <p:ext uri="{BB962C8B-B14F-4D97-AF65-F5344CB8AC3E}">
        <p14:creationId xmlns:p14="http://schemas.microsoft.com/office/powerpoint/2010/main" val="1428182634"/>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risk-free rate: 10 years, 30 years, Svensson curve. And what to do if there is no AAA-rated bond in the currency of the valuation?</a:t>
            </a:r>
          </a:p>
          <a:p>
            <a:pPr marL="180000" indent="-180000">
              <a:spcBef>
                <a:spcPts val="1000"/>
              </a:spcBef>
              <a:buFont typeface="Arial" charset="0"/>
              <a:buChar char="•"/>
            </a:pPr>
            <a:r>
              <a:rPr lang="en-US" dirty="0"/>
              <a:t>Beta:</a:t>
            </a:r>
          </a:p>
          <a:p>
            <a:pPr marL="522900" lvl="1" indent="-342900">
              <a:buFont typeface="Symbol" charset="2"/>
              <a:buChar char="-"/>
            </a:pPr>
            <a:r>
              <a:rPr lang="en-US" dirty="0"/>
              <a:t>Bottom-up: Which companies are comparable? Which industries are relevant?</a:t>
            </a:r>
          </a:p>
          <a:p>
            <a:pPr marL="522900" lvl="1" indent="-342900">
              <a:buFont typeface="Symbol" charset="2"/>
              <a:buChar char="-"/>
            </a:pPr>
            <a:r>
              <a:rPr lang="en-US" dirty="0"/>
              <a:t>Top-down: Time horizon for the regression (one, two, five years), the interval (monthly, weekly, daily), index. </a:t>
            </a:r>
          </a:p>
          <a:p>
            <a:pPr marL="522900" lvl="1" indent="-342900">
              <a:buFont typeface="Symbol" charset="2"/>
              <a:buChar char="-"/>
            </a:pPr>
            <a:r>
              <a:rPr lang="en-US" dirty="0"/>
              <a:t>Both: Unlevering and relevering.</a:t>
            </a:r>
          </a:p>
          <a:p>
            <a:pPr lvl="1">
              <a:buFont typeface="Arial" charset="0"/>
              <a:buChar char="•"/>
            </a:pPr>
            <a:r>
              <a:rPr lang="en-US" dirty="0"/>
              <a:t>Equity risk premium: Historical data or implied ERP?</a:t>
            </a:r>
          </a:p>
          <a:p>
            <a:pPr lvl="1">
              <a:buFont typeface="Arial" charset="0"/>
              <a:buChar char="•"/>
            </a:pPr>
            <a:r>
              <a:rPr lang="en-US" dirty="0"/>
              <a:t>Weights of cost of equity and cost of debt: book values versus market values.</a:t>
            </a:r>
          </a:p>
          <a:p>
            <a:pPr marL="342900" indent="-342900">
              <a:buFont typeface="Symbol" charset="2"/>
              <a:buChar char="-"/>
            </a:pPr>
            <a:endParaRPr lang="en-US" dirty="0"/>
          </a:p>
        </p:txBody>
      </p:sp>
      <p:sp>
        <p:nvSpPr>
          <p:cNvPr id="3" name="Titel 2"/>
          <p:cNvSpPr>
            <a:spLocks noGrp="1"/>
          </p:cNvSpPr>
          <p:nvPr>
            <p:ph type="title"/>
          </p:nvPr>
        </p:nvSpPr>
        <p:spPr/>
        <p:txBody>
          <a:bodyPr/>
          <a:lstStyle/>
          <a:p>
            <a:r>
              <a:rPr lang="en-US" dirty="0"/>
              <a:t>(2) WACC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263</a:t>
            </a:fld>
            <a:endParaRPr lang="en-US" noProof="0" dirty="0"/>
          </a:p>
        </p:txBody>
      </p:sp>
    </p:spTree>
    <p:extLst>
      <p:ext uri="{BB962C8B-B14F-4D97-AF65-F5344CB8AC3E}">
        <p14:creationId xmlns:p14="http://schemas.microsoft.com/office/powerpoint/2010/main" val="1284731938"/>
      </p:ext>
    </p:extLst>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a14:m>
                  <m:oMathPara xmlns:m="http://schemas.openxmlformats.org/officeDocument/2006/math">
                    <m:oMathParaPr>
                      <m:jc m:val="centerGroup"/>
                    </m:oMathParaPr>
                    <m:oMath xmlns:m="http://schemas.openxmlformats.org/officeDocument/2006/math">
                      <m:r>
                        <a:rPr lang="en-US" i="1" smtClean="0">
                          <a:latin typeface="Cambria Math" charset="0"/>
                        </a:rPr>
                        <m:t>𝑇𝑒𝑟𝑚𝑖𝑛𝑎𝑙</m:t>
                      </m:r>
                      <m:r>
                        <a:rPr lang="en-US" i="1" smtClean="0">
                          <a:latin typeface="Cambria Math" charset="0"/>
                        </a:rPr>
                        <m:t> </m:t>
                      </m:r>
                      <m:r>
                        <a:rPr lang="en-US" i="1" smtClean="0">
                          <a:latin typeface="Cambria Math" charset="0"/>
                        </a:rPr>
                        <m:t>𝑉𝑎𝑙𝑢𝑒</m:t>
                      </m:r>
                      <m:r>
                        <a:rPr lang="en-US" i="1" smtClean="0">
                          <a:latin typeface="Cambria Math" charset="0"/>
                        </a:rPr>
                        <m:t>= </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charset="0"/>
                                </a:rPr>
                                <m:t>𝐸𝐵𝐼𝐴𝑇</m:t>
                              </m:r>
                            </m:e>
                            <m:sub>
                              <m:r>
                                <a:rPr lang="en-US" i="1">
                                  <a:latin typeface="Cambria Math" charset="0"/>
                                </a:rPr>
                                <m:t>𝑡</m:t>
                              </m:r>
                              <m:r>
                                <a:rPr lang="en-US" i="1">
                                  <a:latin typeface="Cambria Math" charset="0"/>
                                </a:rPr>
                                <m:t>+1</m:t>
                              </m:r>
                            </m:sub>
                          </m:sSub>
                          <m:r>
                            <a:rPr lang="en-US" i="1">
                              <a:latin typeface="Cambria Math" charset="0"/>
                            </a:rPr>
                            <m:t> × (1−</m:t>
                          </m:r>
                          <m:sSub>
                            <m:sSubPr>
                              <m:ctrlPr>
                                <a:rPr lang="en-US" i="1">
                                  <a:latin typeface="Cambria Math" panose="02040503050406030204" pitchFamily="18" charset="0"/>
                                </a:rPr>
                              </m:ctrlPr>
                            </m:sSubPr>
                            <m:e>
                              <m:r>
                                <a:rPr lang="en-US" i="1">
                                  <a:latin typeface="Cambria Math" charset="0"/>
                                </a:rPr>
                                <m:t>𝑅𝑒𝑖𝑛𝑣𝑒𝑠𝑡𝑚𝑒𝑛𝑡</m:t>
                              </m:r>
                              <m:r>
                                <a:rPr lang="en-US" i="1">
                                  <a:latin typeface="Cambria Math" charset="0"/>
                                </a:rPr>
                                <m:t> </m:t>
                              </m:r>
                              <m:r>
                                <a:rPr lang="en-US" i="1">
                                  <a:latin typeface="Cambria Math" charset="0"/>
                                </a:rPr>
                                <m:t>𝑅𝑎𝑡𝑒</m:t>
                              </m:r>
                            </m:e>
                            <m:sub>
                              <m:r>
                                <a:rPr lang="en-US" i="1">
                                  <a:latin typeface="Cambria Math" charset="0"/>
                                </a:rPr>
                                <m:t>𝑡</m:t>
                              </m:r>
                              <m:r>
                                <a:rPr lang="en-US" i="1">
                                  <a:latin typeface="Cambria Math" charset="0"/>
                                </a:rPr>
                                <m:t>+1</m:t>
                              </m:r>
                            </m:sub>
                          </m:sSub>
                          <m:r>
                            <a:rPr lang="en-US" i="1">
                              <a:latin typeface="Cambria Math" charset="0"/>
                            </a:rPr>
                            <m:t>)</m:t>
                          </m:r>
                        </m:num>
                        <m:den>
                          <m:sSub>
                            <m:sSubPr>
                              <m:ctrlPr>
                                <a:rPr lang="en-US" i="1">
                                  <a:latin typeface="Cambria Math" panose="02040503050406030204" pitchFamily="18" charset="0"/>
                                </a:rPr>
                              </m:ctrlPr>
                            </m:sSubPr>
                            <m:e>
                              <m:r>
                                <a:rPr lang="en-US" i="1">
                                  <a:latin typeface="Cambria Math" charset="0"/>
                                </a:rPr>
                                <m:t>𝑊𝐴𝐶𝐶</m:t>
                              </m:r>
                            </m:e>
                            <m:sub>
                              <m:r>
                                <a:rPr lang="en-US" i="1">
                                  <a:latin typeface="Cambria Math" charset="0"/>
                                </a:rPr>
                                <m:t>𝑡</m:t>
                              </m:r>
                              <m:r>
                                <a:rPr lang="en-US" i="1">
                                  <a:latin typeface="Cambria Math" charset="0"/>
                                </a:rPr>
                                <m:t>+1</m:t>
                              </m:r>
                            </m:sub>
                          </m:sSub>
                          <m:r>
                            <a:rPr lang="en-US" i="1">
                              <a:latin typeface="Cambria Math" charset="0"/>
                            </a:rPr>
                            <m:t>−</m:t>
                          </m:r>
                          <m:r>
                            <a:rPr lang="en-US" i="1">
                              <a:latin typeface="Cambria Math" charset="0"/>
                            </a:rPr>
                            <m:t>𝑔</m:t>
                          </m:r>
                        </m:den>
                      </m:f>
                    </m:oMath>
                  </m:oMathPara>
                </a14:m>
                <a:endParaRPr lang="en-US" dirty="0"/>
              </a:p>
              <a:p>
                <a:endParaRPr lang="en-US" dirty="0"/>
              </a:p>
              <a:p>
                <a:pPr marL="180000" indent="-180000">
                  <a:spcBef>
                    <a:spcPts val="1000"/>
                  </a:spcBef>
                  <a:buFont typeface="Arial" charset="0"/>
                  <a:buChar char="•"/>
                </a:pPr>
                <a:r>
                  <a:rPr lang="en-US" dirty="0"/>
                  <a:t>The terminal value normally accounts for the largest part of the enterprise value. Creativity pays off best here.</a:t>
                </a:r>
              </a:p>
              <a:p>
                <a:pPr marL="180000" indent="-180000">
                  <a:spcBef>
                    <a:spcPts val="1000"/>
                  </a:spcBef>
                  <a:buFont typeface="Arial" charset="0"/>
                  <a:buChar char="•"/>
                </a:pPr>
                <a:r>
                  <a:rPr lang="en-US" dirty="0"/>
                  <a:t>Perpetuity growth method or exit multiple method?</a:t>
                </a:r>
              </a:p>
              <a:p>
                <a:pPr marL="180000" indent="-180000">
                  <a:spcBef>
                    <a:spcPts val="1000"/>
                  </a:spcBef>
                  <a:buFont typeface="Arial" charset="0"/>
                  <a:buChar char="•"/>
                </a:pPr>
                <a:r>
                  <a:rPr lang="en-US" dirty="0"/>
                  <a:t>Boom year, slump year or average year?</a:t>
                </a:r>
              </a:p>
              <a:p>
                <a:pPr marL="180000" indent="-180000">
                  <a:spcBef>
                    <a:spcPts val="1000"/>
                  </a:spcBef>
                  <a:buFont typeface="Arial" charset="0"/>
                  <a:buChar char="•"/>
                </a:pPr>
                <a:r>
                  <a:rPr lang="en-US" dirty="0"/>
                  <a:t>Marginal tax rate or average current tax rate?</a:t>
                </a:r>
              </a:p>
              <a:p>
                <a:pPr marL="180000" indent="-180000">
                  <a:spcBef>
                    <a:spcPts val="1000"/>
                  </a:spcBef>
                  <a:buFont typeface="Arial" charset="0"/>
                  <a:buChar char="•"/>
                </a:pPr>
                <a:r>
                  <a:rPr lang="en-US" dirty="0"/>
                  <a:t>Reinvestment, growth, ROC </a:t>
                </a:r>
                <a:r>
                  <a:rPr lang="mr-IN" dirty="0"/>
                  <a:t>–</a:t>
                </a:r>
                <a:r>
                  <a:rPr lang="en-US" dirty="0"/>
                  <a:t> very often the relationship between these measures is ignored.</a:t>
                </a:r>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667"/>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(3) Terminal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264</a:t>
            </a:fld>
            <a:endParaRPr lang="en-US" noProof="0" dirty="0"/>
          </a:p>
        </p:txBody>
      </p:sp>
    </p:spTree>
    <p:extLst>
      <p:ext uri="{BB962C8B-B14F-4D97-AF65-F5344CB8AC3E}">
        <p14:creationId xmlns:p14="http://schemas.microsoft.com/office/powerpoint/2010/main" val="1333909213"/>
      </p:ext>
    </p:extLst>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179388" y="1957908"/>
            <a:ext cx="8780462" cy="3962946"/>
          </a:xfrm>
        </p:spPr>
      </p:pic>
      <p:sp>
        <p:nvSpPr>
          <p:cNvPr id="3" name="Titel 2"/>
          <p:cNvSpPr>
            <a:spLocks noGrp="1"/>
          </p:cNvSpPr>
          <p:nvPr>
            <p:ph type="title"/>
          </p:nvPr>
        </p:nvSpPr>
        <p:spPr/>
        <p:txBody>
          <a:bodyPr/>
          <a:lstStyle/>
          <a:p>
            <a:r>
              <a:rPr lang="en-US" dirty="0"/>
              <a:t>(4) Further Leeway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265</a:t>
            </a:fld>
            <a:endParaRPr lang="en-US" noProof="0" dirty="0"/>
          </a:p>
        </p:txBody>
      </p:sp>
    </p:spTree>
    <p:extLst>
      <p:ext uri="{BB962C8B-B14F-4D97-AF65-F5344CB8AC3E}">
        <p14:creationId xmlns:p14="http://schemas.microsoft.com/office/powerpoint/2010/main" val="1911475782"/>
      </p:ext>
    </p:extLst>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Magnitude and evaluation of excess cash</a:t>
            </a:r>
            <a:endParaRPr lang="de-DE" dirty="0"/>
          </a:p>
          <a:p>
            <a:pPr marL="180000" lvl="0" indent="-180000">
              <a:spcBef>
                <a:spcPts val="1000"/>
              </a:spcBef>
              <a:buFont typeface="Arial" charset="0"/>
              <a:buChar char="•"/>
            </a:pPr>
            <a:r>
              <a:rPr lang="en-US" dirty="0"/>
              <a:t>Expected time of disposal of non-operating assets</a:t>
            </a:r>
            <a:endParaRPr lang="de-DE" dirty="0"/>
          </a:p>
          <a:p>
            <a:pPr marL="180000" lvl="0" indent="-180000">
              <a:spcBef>
                <a:spcPts val="1000"/>
              </a:spcBef>
              <a:buFont typeface="Arial" charset="0"/>
              <a:buChar char="•"/>
            </a:pPr>
            <a:r>
              <a:rPr lang="en-US" dirty="0"/>
              <a:t>Estimation of present value of future lease obligations</a:t>
            </a:r>
            <a:endParaRPr lang="de-DE" dirty="0"/>
          </a:p>
          <a:p>
            <a:pPr marL="180000" lvl="0" indent="-180000">
              <a:spcBef>
                <a:spcPts val="1000"/>
              </a:spcBef>
              <a:buFont typeface="Arial" charset="0"/>
              <a:buChar char="•"/>
            </a:pPr>
            <a:r>
              <a:rPr lang="en-US" dirty="0"/>
              <a:t>Estimation of the value of non-controlling interests</a:t>
            </a:r>
            <a:endParaRPr lang="de-DE" dirty="0"/>
          </a:p>
          <a:p>
            <a:pPr marL="180000" lvl="0" indent="-180000">
              <a:spcBef>
                <a:spcPts val="1000"/>
              </a:spcBef>
              <a:buFont typeface="Arial" charset="0"/>
              <a:buChar char="•"/>
            </a:pPr>
            <a:r>
              <a:rPr lang="en-US" dirty="0"/>
              <a:t>Estimation of future increases in salaries, pensions and other parameters in the calculation of the actuarial present value of pension liabilities</a:t>
            </a:r>
            <a:endParaRPr lang="de-DE" dirty="0"/>
          </a:p>
          <a:p>
            <a:pPr marL="180000" lvl="0" indent="-180000">
              <a:spcBef>
                <a:spcPts val="1000"/>
              </a:spcBef>
              <a:buFont typeface="Arial" charset="0"/>
              <a:buChar char="•"/>
            </a:pPr>
            <a:r>
              <a:rPr lang="en-US" dirty="0"/>
              <a:t>Estimations of the magnitude and the probability of a one-time litigation risk</a:t>
            </a:r>
            <a:endParaRPr lang="de-DE" dirty="0"/>
          </a:p>
          <a:p>
            <a:pPr marL="180000" indent="-180000">
              <a:spcBef>
                <a:spcPts val="1000"/>
              </a:spcBef>
              <a:buFont typeface="Arial" charset="0"/>
              <a:buChar char="•"/>
            </a:pPr>
            <a:r>
              <a:rPr lang="en-US" dirty="0"/>
              <a:t>Calculation of the value of management options (treasury stock method, Black Scholes, Cox Ross Rubinstein).</a:t>
            </a:r>
            <a:r>
              <a:rPr lang="de-DE" dirty="0"/>
              <a:t> </a:t>
            </a:r>
          </a:p>
        </p:txBody>
      </p:sp>
      <p:sp>
        <p:nvSpPr>
          <p:cNvPr id="3" name="Titel 2"/>
          <p:cNvSpPr>
            <a:spLocks noGrp="1"/>
          </p:cNvSpPr>
          <p:nvPr>
            <p:ph type="title"/>
          </p:nvPr>
        </p:nvSpPr>
        <p:spPr/>
        <p:txBody>
          <a:bodyPr/>
          <a:lstStyle/>
          <a:p>
            <a:r>
              <a:rPr lang="en-US" dirty="0"/>
              <a:t>(4) Further Leeway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266</a:t>
            </a:fld>
            <a:endParaRPr lang="en-US" noProof="0" dirty="0"/>
          </a:p>
        </p:txBody>
      </p:sp>
    </p:spTree>
    <p:extLst>
      <p:ext uri="{BB962C8B-B14F-4D97-AF65-F5344CB8AC3E}">
        <p14:creationId xmlns:p14="http://schemas.microsoft.com/office/powerpoint/2010/main" val="1075392083"/>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multiple itself: Sales, EBITDA, EBIT, book value. They can all lead to different ranges.</a:t>
            </a:r>
          </a:p>
          <a:p>
            <a:pPr marL="180000" indent="-180000">
              <a:spcBef>
                <a:spcPts val="1000"/>
              </a:spcBef>
              <a:buFont typeface="Arial" charset="0"/>
              <a:buChar char="•"/>
            </a:pPr>
            <a:r>
              <a:rPr lang="en-US" dirty="0"/>
              <a:t>The universe of comparable companies and transactions.</a:t>
            </a:r>
          </a:p>
          <a:p>
            <a:pPr marL="180000" indent="-180000">
              <a:spcBef>
                <a:spcPts val="1000"/>
              </a:spcBef>
              <a:buFont typeface="Arial" charset="0"/>
              <a:buChar char="•"/>
            </a:pPr>
            <a:r>
              <a:rPr lang="en-US" dirty="0"/>
              <a:t>How to handle outliers?</a:t>
            </a:r>
          </a:p>
          <a:p>
            <a:pPr marL="180000" indent="-180000">
              <a:spcBef>
                <a:spcPts val="1000"/>
              </a:spcBef>
              <a:buFont typeface="Arial" charset="0"/>
              <a:buChar char="•"/>
            </a:pPr>
            <a:r>
              <a:rPr lang="en-US" dirty="0"/>
              <a:t>Arithmetic mean, median?</a:t>
            </a:r>
          </a:p>
          <a:p>
            <a:pPr marL="180000" indent="-180000">
              <a:spcBef>
                <a:spcPts val="1000"/>
              </a:spcBef>
              <a:buFont typeface="Arial" charset="0"/>
              <a:buChar char="•"/>
            </a:pPr>
            <a:r>
              <a:rPr lang="en-US" dirty="0"/>
              <a:t>LTM, last finalized business year, forecast for current business year or next business year?</a:t>
            </a:r>
          </a:p>
          <a:p>
            <a:pPr marL="180000" indent="-180000">
              <a:spcBef>
                <a:spcPts val="1000"/>
              </a:spcBef>
              <a:buFont typeface="Arial" charset="0"/>
              <a:buChar char="•"/>
            </a:pPr>
            <a:r>
              <a:rPr lang="en-US" dirty="0"/>
              <a:t>How was the market value of equity calculated? Number of shares outstanding or number of fully diluted shares outstanding?</a:t>
            </a:r>
          </a:p>
          <a:p>
            <a:pPr marL="180000" indent="-180000">
              <a:spcBef>
                <a:spcPts val="1000"/>
              </a:spcBef>
              <a:buFont typeface="Arial" charset="0"/>
              <a:buChar char="•"/>
            </a:pPr>
            <a:r>
              <a:rPr lang="en-US" dirty="0"/>
              <a:t>Normalizations!</a:t>
            </a:r>
          </a:p>
        </p:txBody>
      </p:sp>
      <p:sp>
        <p:nvSpPr>
          <p:cNvPr id="3" name="Titel 2"/>
          <p:cNvSpPr>
            <a:spLocks noGrp="1"/>
          </p:cNvSpPr>
          <p:nvPr>
            <p:ph type="title"/>
          </p:nvPr>
        </p:nvSpPr>
        <p:spPr/>
        <p:txBody>
          <a:bodyPr/>
          <a:lstStyle/>
          <a:p>
            <a:r>
              <a:rPr lang="en-US" dirty="0"/>
              <a:t>Leeway in Multiple-Based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267</a:t>
            </a:fld>
            <a:endParaRPr lang="en-US" noProof="0" dirty="0"/>
          </a:p>
        </p:txBody>
      </p:sp>
    </p:spTree>
    <p:extLst>
      <p:ext uri="{BB962C8B-B14F-4D97-AF65-F5344CB8AC3E}">
        <p14:creationId xmlns:p14="http://schemas.microsoft.com/office/powerpoint/2010/main" val="152724228"/>
      </p:ext>
    </p:extLst>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And finally: The correct derivation of the enterprise value.</a:t>
            </a:r>
          </a:p>
        </p:txBody>
      </p:sp>
      <p:sp>
        <p:nvSpPr>
          <p:cNvPr id="3" name="Titel 2"/>
          <p:cNvSpPr>
            <a:spLocks noGrp="1"/>
          </p:cNvSpPr>
          <p:nvPr>
            <p:ph type="title"/>
          </p:nvPr>
        </p:nvSpPr>
        <p:spPr/>
        <p:txBody>
          <a:bodyPr/>
          <a:lstStyle/>
          <a:p>
            <a:r>
              <a:rPr lang="en-US" dirty="0"/>
              <a:t>Leeway in Multiple-Based Valuations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268</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047" y="2307101"/>
            <a:ext cx="7308304" cy="3772537"/>
          </a:xfrm>
          <a:prstGeom prst="rect">
            <a:avLst/>
          </a:prstGeom>
        </p:spPr>
      </p:pic>
    </p:spTree>
    <p:extLst>
      <p:ext uri="{BB962C8B-B14F-4D97-AF65-F5344CB8AC3E}">
        <p14:creationId xmlns:p14="http://schemas.microsoft.com/office/powerpoint/2010/main" val="556676004"/>
      </p:ext>
    </p:extLst>
  </p:cSld>
  <p:clrMapOvr>
    <a:masterClrMapping/>
  </p:clrMapOvr>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lvl="0" indent="-457200" hangingPunct="0">
              <a:buFont typeface="+mj-lt"/>
              <a:buAutoNum type="arabicParenBoth"/>
            </a:pPr>
            <a:r>
              <a:rPr lang="en-US" dirty="0"/>
              <a:t>You suspect that the other side “tuned” the valuation to come up with a high value for the company. What would you look for first?</a:t>
            </a:r>
          </a:p>
          <a:p>
            <a:pPr marL="457200" lvl="0" indent="-457200" hangingPunct="0">
              <a:buFont typeface="+mj-lt"/>
              <a:buAutoNum type="arabicParenBoth"/>
            </a:pPr>
            <a:endParaRPr lang="de-DE" dirty="0"/>
          </a:p>
          <a:p>
            <a:pPr marL="457200" indent="-457200">
              <a:buFont typeface="+mj-lt"/>
              <a:buAutoNum type="arabicParenBoth"/>
            </a:pPr>
            <a:r>
              <a:rPr lang="en-US" dirty="0"/>
              <a:t>You intend to dispose of a subsidiary of your group and invited five investment banks/M&amp;A advisers to a pitch presentation. Do you expect “conservative” or “ambitious” valuations?</a:t>
            </a:r>
            <a:r>
              <a:rPr lang="de-DE" dirty="0"/>
              <a:t> </a:t>
            </a:r>
          </a:p>
        </p:txBody>
      </p:sp>
      <p:sp>
        <p:nvSpPr>
          <p:cNvPr id="3" name="Titel 2"/>
          <p:cNvSpPr>
            <a:spLocks noGrp="1"/>
          </p:cNvSpPr>
          <p:nvPr>
            <p:ph type="title"/>
          </p:nvPr>
        </p:nvSpPr>
        <p:spPr/>
        <p:txBody>
          <a:bodyPr/>
          <a:lstStyle/>
          <a:p>
            <a:r>
              <a:rPr lang="en-US" dirty="0"/>
              <a:t>Self-Test Questions</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269</a:t>
            </a:fld>
            <a:endParaRPr lang="en-US" noProof="0" dirty="0"/>
          </a:p>
        </p:txBody>
      </p:sp>
    </p:spTree>
    <p:extLst>
      <p:ext uri="{BB962C8B-B14F-4D97-AF65-F5344CB8AC3E}">
        <p14:creationId xmlns:p14="http://schemas.microsoft.com/office/powerpoint/2010/main" val="206936646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motto here is: “Let the market do the valuation for us”. What valuation? The valuation of the company’s equity and debt.</a:t>
            </a:r>
          </a:p>
          <a:p>
            <a:pPr lvl="1">
              <a:buFont typeface="Arial"/>
              <a:buChar char="•"/>
            </a:pPr>
            <a:r>
              <a:rPr lang="en-US" dirty="0"/>
              <a:t>Market value of equity: This is easy for a quoted company. Take the number of shares outstanding and multiply them by the stock price. Henkel has two classes of shares, common stock and preferred stock. Some of the preferred shares are held in treasury by Henkel (so I have deducted them). The market value of equity I get is €94.32 × 174,482,323 + €81.80 × 259,795,875 = €37,708 million.</a:t>
            </a:r>
          </a:p>
          <a:p>
            <a:pPr lvl="1">
              <a:buFont typeface="Arial"/>
              <a:buChar char="•"/>
            </a:pPr>
            <a:r>
              <a:rPr lang="en-US" dirty="0"/>
              <a:t>The services might come up to different numbers. Some may ignore the treasury shares, others multiply the total number of shares outstanding by the higher quote for the preferred shares. So do your own calculations here, so that you are on top of the figures (and not that the figures are on top of you).</a:t>
            </a:r>
          </a:p>
          <a:p>
            <a:endParaRPr lang="de-DE" dirty="0"/>
          </a:p>
        </p:txBody>
      </p:sp>
      <p:sp>
        <p:nvSpPr>
          <p:cNvPr id="3" name="Titel 2"/>
          <p:cNvSpPr>
            <a:spLocks noGrp="1"/>
          </p:cNvSpPr>
          <p:nvPr>
            <p:ph type="title"/>
          </p:nvPr>
        </p:nvSpPr>
        <p:spPr/>
        <p:txBody>
          <a:bodyPr/>
          <a:lstStyle/>
          <a:p>
            <a:r>
              <a:rPr lang="en-US" dirty="0"/>
              <a:t>Application: Henkel </a:t>
            </a:r>
            <a:r>
              <a:rPr lang="mr-IN" dirty="0"/>
              <a:t>–</a:t>
            </a:r>
            <a:r>
              <a:rPr lang="en-US" dirty="0"/>
              <a:t> Getting to the Market Value Balance Sheet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a:t>
            </a:fld>
            <a:endParaRPr lang="en-US" noProof="0" dirty="0"/>
          </a:p>
        </p:txBody>
      </p:sp>
    </p:spTree>
    <p:extLst>
      <p:ext uri="{BB962C8B-B14F-4D97-AF65-F5344CB8AC3E}">
        <p14:creationId xmlns:p14="http://schemas.microsoft.com/office/powerpoint/2010/main" val="696342974"/>
      </p:ext>
    </p:extLst>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8	Value and Price – a Tangent on Valuation Theory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270</a:t>
            </a:fld>
            <a:endParaRPr lang="en-US" noProof="0" dirty="0"/>
          </a:p>
        </p:txBody>
      </p:sp>
      <p:graphicFrame>
        <p:nvGraphicFramePr>
          <p:cNvPr id="9" name="Inhaltsplatzhalter 8"/>
          <p:cNvGraphicFramePr>
            <a:graphicFrameLocks noGrp="1"/>
          </p:cNvGraphicFramePr>
          <p:nvPr>
            <p:ph sz="quarter" idx="17"/>
            <p:extLst>
              <p:ext uri="{D42A27DB-BD31-4B8C-83A1-F6EECF244321}">
                <p14:modId xmlns:p14="http://schemas.microsoft.com/office/powerpoint/2010/main" val="667013680"/>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8319829"/>
      </p:ext>
    </p:extLst>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“Price is what you pay; value is what you get.“</a:t>
            </a:r>
          </a:p>
          <a:p>
            <a:pPr marL="180000" indent="-180000">
              <a:spcBef>
                <a:spcPts val="1000"/>
              </a:spcBef>
              <a:buFont typeface="Arial" charset="0"/>
              <a:buChar char="•"/>
            </a:pPr>
            <a:r>
              <a:rPr lang="en-US" dirty="0"/>
              <a:t>The price is the result of a transaction between a seller and a buyer. It can be objectively determined. Stock quotes are prices.</a:t>
            </a:r>
          </a:p>
          <a:p>
            <a:pPr marL="180000" indent="-180000">
              <a:spcBef>
                <a:spcPts val="1000"/>
              </a:spcBef>
              <a:buFont typeface="Arial" charset="0"/>
              <a:buChar char="•"/>
            </a:pPr>
            <a:r>
              <a:rPr lang="en-US" dirty="0"/>
              <a:t>But what is a value? What is a company value? What did we really cover so far in our class? Was it corporate valuation? Or was it more the estimation of a range for the purchase price of companies?</a:t>
            </a:r>
          </a:p>
          <a:p>
            <a:pPr marL="180000" indent="-180000">
              <a:spcBef>
                <a:spcPts val="1000"/>
              </a:spcBef>
              <a:buFont typeface="Arial" charset="0"/>
              <a:buChar char="•"/>
            </a:pPr>
            <a:r>
              <a:rPr lang="en-US" dirty="0"/>
              <a:t>The answer is pretty obvious for multiple-based “valuations”. They are called valuations everywhere in practice, but they really are pricings.</a:t>
            </a:r>
          </a:p>
          <a:p>
            <a:pPr marL="180000" indent="-180000">
              <a:spcBef>
                <a:spcPts val="1000"/>
              </a:spcBef>
              <a:buFont typeface="Arial" charset="0"/>
              <a:buChar char="•"/>
            </a:pPr>
            <a:r>
              <a:rPr lang="en-US" dirty="0"/>
              <a:t>And this finding is not meant to be pejorative. It’s a clarification.</a:t>
            </a:r>
            <a:r>
              <a:rPr lang="de-DE" dirty="0"/>
              <a:t> </a:t>
            </a:r>
            <a:endParaRPr lang="en-US" dirty="0"/>
          </a:p>
        </p:txBody>
      </p:sp>
      <p:sp>
        <p:nvSpPr>
          <p:cNvPr id="3" name="Titel 2"/>
          <p:cNvSpPr>
            <a:spLocks noGrp="1"/>
          </p:cNvSpPr>
          <p:nvPr>
            <p:ph type="title"/>
          </p:nvPr>
        </p:nvSpPr>
        <p:spPr/>
        <p:txBody>
          <a:bodyPr/>
          <a:lstStyle/>
          <a:p>
            <a:r>
              <a:rPr lang="en-US" dirty="0"/>
              <a:t>Prices and Values of Companies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271</a:t>
            </a:fld>
            <a:endParaRPr lang="en-US" noProof="0" dirty="0"/>
          </a:p>
        </p:txBody>
      </p:sp>
    </p:spTree>
    <p:extLst>
      <p:ext uri="{BB962C8B-B14F-4D97-AF65-F5344CB8AC3E}">
        <p14:creationId xmlns:p14="http://schemas.microsoft.com/office/powerpoint/2010/main" val="783564176"/>
      </p:ext>
    </p:extLst>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DCF valuations are based on figures derived from the company – future free cash flows (to the firm or to equity). They are in principle suitable methods to calculate values.</a:t>
            </a:r>
          </a:p>
          <a:p>
            <a:pPr marL="180000" indent="-180000">
              <a:spcBef>
                <a:spcPts val="1000"/>
              </a:spcBef>
              <a:buFont typeface="Arial" charset="0"/>
              <a:buChar char="•"/>
            </a:pPr>
            <a:r>
              <a:rPr lang="en-US" dirty="0"/>
              <a:t>But not every DCF calculation will result in a value. If you know that your counterparty will conduct a DCF analysis as a basis for their offer and try to estimate this number as part of your preparation for the negotiations, what you economically are doing is that you estimate the price.</a:t>
            </a:r>
          </a:p>
          <a:p>
            <a:pPr marL="180000" indent="-180000">
              <a:spcBef>
                <a:spcPts val="1000"/>
              </a:spcBef>
              <a:buFont typeface="Arial" charset="0"/>
              <a:buChar char="•"/>
            </a:pPr>
            <a:r>
              <a:rPr lang="en-US" dirty="0"/>
              <a:t>And there are many “quasi DCF” exercises that only serve the purpose to back up the results of a multiples analysis. </a:t>
            </a:r>
          </a:p>
        </p:txBody>
      </p:sp>
      <p:sp>
        <p:nvSpPr>
          <p:cNvPr id="3" name="Titel 2"/>
          <p:cNvSpPr>
            <a:spLocks noGrp="1"/>
          </p:cNvSpPr>
          <p:nvPr>
            <p:ph type="title"/>
          </p:nvPr>
        </p:nvSpPr>
        <p:spPr/>
        <p:txBody>
          <a:bodyPr/>
          <a:lstStyle/>
          <a:p>
            <a:r>
              <a:rPr lang="en-US" dirty="0"/>
              <a:t>Are DCF „Valuations“ Always Real Valuations?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272</a:t>
            </a:fld>
            <a:endParaRPr lang="en-US" noProof="0" dirty="0"/>
          </a:p>
        </p:txBody>
      </p:sp>
    </p:spTree>
    <p:extLst>
      <p:ext uri="{BB962C8B-B14F-4D97-AF65-F5344CB8AC3E}">
        <p14:creationId xmlns:p14="http://schemas.microsoft.com/office/powerpoint/2010/main" val="1588151655"/>
      </p:ext>
    </p:extLst>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the value of the company exceeds the price, the buyer makes a good deal, and the seller a bad one.</a:t>
            </a:r>
            <a:endParaRPr lang="de-DE" dirty="0"/>
          </a:p>
          <a:p>
            <a:pPr marL="180000" indent="-180000">
              <a:spcBef>
                <a:spcPts val="1000"/>
              </a:spcBef>
              <a:buFont typeface="Arial" charset="0"/>
              <a:buChar char="•"/>
            </a:pPr>
            <a:r>
              <a:rPr lang="en-US" dirty="0"/>
              <a:t>If the price exceeds the value (for the entire company or a share in it), the seller should be happy with the transaction and the buyer unhappy. </a:t>
            </a:r>
          </a:p>
          <a:p>
            <a:pPr marL="180000" indent="-180000">
              <a:spcBef>
                <a:spcPts val="1000"/>
              </a:spcBef>
              <a:buFont typeface="Arial" charset="0"/>
              <a:buChar char="•"/>
            </a:pPr>
            <a:r>
              <a:rPr lang="en-US" dirty="0"/>
              <a:t>Buying stocks below their (so-called fundamental) value is the basis of value investing, an investment strategy established by Benjamin Graham. Warren Buffet and John Templeton belong to his most popular disciples and successful practitioners of his theories.</a:t>
            </a:r>
            <a:r>
              <a:rPr lang="de-DE" dirty="0"/>
              <a:t> </a:t>
            </a:r>
          </a:p>
        </p:txBody>
      </p:sp>
      <p:sp>
        <p:nvSpPr>
          <p:cNvPr id="3" name="Titel 2"/>
          <p:cNvSpPr>
            <a:spLocks noGrp="1"/>
          </p:cNvSpPr>
          <p:nvPr>
            <p:ph type="title"/>
          </p:nvPr>
        </p:nvSpPr>
        <p:spPr/>
        <p:txBody>
          <a:bodyPr/>
          <a:lstStyle/>
          <a:p>
            <a:r>
              <a:rPr lang="en-US" dirty="0"/>
              <a:t>Value and Price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273</a:t>
            </a:fld>
            <a:endParaRPr lang="en-US" noProof="0" dirty="0"/>
          </a:p>
        </p:txBody>
      </p:sp>
    </p:spTree>
    <p:extLst>
      <p:ext uri="{BB962C8B-B14F-4D97-AF65-F5344CB8AC3E}">
        <p14:creationId xmlns:p14="http://schemas.microsoft.com/office/powerpoint/2010/main" val="217568614"/>
      </p:ext>
    </p:extLst>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But value investing is not the only way to make money with buying and selling companies or shares in companies.</a:t>
            </a:r>
          </a:p>
          <a:p>
            <a:pPr marL="180000" indent="-180000">
              <a:spcBef>
                <a:spcPts val="1000"/>
              </a:spcBef>
              <a:buFont typeface="Arial" charset="0"/>
              <a:buChar char="•"/>
            </a:pPr>
            <a:r>
              <a:rPr lang="en-US" dirty="0"/>
              <a:t>Prices for stocks or for entire companies are formed and set on markets. If you understand and can project how supply and demand will develop, i.e., recognize correctly what “drives” the prices (the “momentum”), you can make a lot of money as a trader, a speculator, without having to deal too much with values and valuations.</a:t>
            </a:r>
          </a:p>
          <a:p>
            <a:pPr marL="180000" indent="-180000">
              <a:spcBef>
                <a:spcPts val="1000"/>
              </a:spcBef>
              <a:buFont typeface="Arial" charset="0"/>
              <a:buChar char="•"/>
            </a:pPr>
            <a:r>
              <a:rPr lang="en-US" dirty="0"/>
              <a:t>It does not bother the trader whether Tesla or Alibaba is overvalued. Relevant to him is solely whether the price will go up or not. </a:t>
            </a:r>
          </a:p>
        </p:txBody>
      </p:sp>
      <p:sp>
        <p:nvSpPr>
          <p:cNvPr id="3" name="Titel 2"/>
          <p:cNvSpPr>
            <a:spLocks noGrp="1"/>
          </p:cNvSpPr>
          <p:nvPr>
            <p:ph type="title"/>
          </p:nvPr>
        </p:nvSpPr>
        <p:spPr/>
        <p:txBody>
          <a:bodyPr/>
          <a:lstStyle/>
          <a:p>
            <a:r>
              <a:rPr lang="en-US" dirty="0"/>
              <a:t>Value Investing</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274</a:t>
            </a:fld>
            <a:endParaRPr lang="en-US" noProof="0" dirty="0"/>
          </a:p>
        </p:txBody>
      </p:sp>
    </p:spTree>
    <p:extLst>
      <p:ext uri="{BB962C8B-B14F-4D97-AF65-F5344CB8AC3E}">
        <p14:creationId xmlns:p14="http://schemas.microsoft.com/office/powerpoint/2010/main" val="1230402032"/>
      </p:ext>
    </p:extLst>
  </p:cSld>
  <p:clrMapOvr>
    <a:masterClrMapping/>
  </p:clrMapOvr>
  <p:transition/>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The value of a company and the price of a company are two different pairs of shoes.</a:t>
            </a:r>
            <a:endParaRPr lang="de-DE" dirty="0"/>
          </a:p>
          <a:p>
            <a:pPr marL="180000" lvl="0" indent="-180000">
              <a:spcBef>
                <a:spcPts val="1000"/>
              </a:spcBef>
              <a:buFont typeface="Arial" charset="0"/>
              <a:buChar char="•"/>
            </a:pPr>
            <a:r>
              <a:rPr lang="en-US" dirty="0"/>
              <a:t>Many valuations in practice are in fact estimates of a potential price range for the company.</a:t>
            </a:r>
            <a:endParaRPr lang="de-DE" dirty="0"/>
          </a:p>
          <a:p>
            <a:pPr marL="180000" lvl="0" indent="-180000">
              <a:spcBef>
                <a:spcPts val="1000"/>
              </a:spcBef>
              <a:buFont typeface="Arial" charset="0"/>
              <a:buChar char="•"/>
            </a:pPr>
            <a:r>
              <a:rPr lang="en-US" dirty="0"/>
              <a:t>Of the different valuation methods discussed in our class, the DCF methods are best suited for real valuations.</a:t>
            </a:r>
            <a:endParaRPr lang="de-DE" dirty="0"/>
          </a:p>
          <a:p>
            <a:pPr marL="180000" indent="-180000">
              <a:spcBef>
                <a:spcPts val="1000"/>
              </a:spcBef>
              <a:buFont typeface="Arial" charset="0"/>
              <a:buChar char="•"/>
            </a:pPr>
            <a:r>
              <a:rPr lang="en-US" dirty="0"/>
              <a:t>Value investing, i.e., the acquisition of companies or stocks below their true value or the sale above their true value, is only one possibility to earn (and lose) money with the acquisition and disposal of companies and shares in companies.</a:t>
            </a:r>
            <a:r>
              <a:rPr lang="de-DE" dirty="0"/>
              <a:t> </a:t>
            </a:r>
          </a:p>
        </p:txBody>
      </p:sp>
      <p:sp>
        <p:nvSpPr>
          <p:cNvPr id="3" name="Titel 2"/>
          <p:cNvSpPr>
            <a:spLocks noGrp="1"/>
          </p:cNvSpPr>
          <p:nvPr>
            <p:ph type="title"/>
          </p:nvPr>
        </p:nvSpPr>
        <p:spPr/>
        <p:txBody>
          <a:bodyPr/>
          <a:lstStyle/>
          <a:p>
            <a:r>
              <a:rPr lang="en-US" dirty="0"/>
              <a:t>Bottom Line on Price and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275</a:t>
            </a:fld>
            <a:endParaRPr lang="en-US" noProof="0" dirty="0"/>
          </a:p>
        </p:txBody>
      </p:sp>
    </p:spTree>
    <p:extLst>
      <p:ext uri="{BB962C8B-B14F-4D97-AF65-F5344CB8AC3E}">
        <p14:creationId xmlns:p14="http://schemas.microsoft.com/office/powerpoint/2010/main" val="1511709157"/>
      </p:ext>
    </p:extLst>
  </p:cSld>
  <p:clrMapOvr>
    <a:masterClrMapping/>
  </p:clrMapOvr>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In the German academic literature on corporate valuation an intensive discussion took place on whether company values can be objective or at least objectified, or if because of the definition of “valuation” as an allocation of a certain amount of money to a valuation object by someone (the valuation subject), company values must inevitably be of a subjective nature.</a:t>
            </a:r>
          </a:p>
          <a:p>
            <a:pPr marL="180000" indent="-180000">
              <a:spcBef>
                <a:spcPts val="1000"/>
              </a:spcBef>
              <a:buFont typeface="Arial" charset="0"/>
              <a:buChar char="•"/>
            </a:pPr>
            <a:r>
              <a:rPr lang="en-US" dirty="0"/>
              <a:t>Part of this discussion in the fifties and sixties of the last century was caused by a dispute on whether the net asset value (as a supposedly objective measure) or the earnings value (as a supposedly subjective measure) should govern corporate valuations and the calculation of company values.</a:t>
            </a:r>
          </a:p>
          <a:p>
            <a:pPr marL="180000" indent="-180000">
              <a:spcBef>
                <a:spcPts val="1000"/>
              </a:spcBef>
              <a:buFont typeface="Arial" charset="0"/>
              <a:buChar char="•"/>
            </a:pPr>
            <a:r>
              <a:rPr lang="en-US" dirty="0"/>
              <a:t>Such a discussion did not take place in the Anglo-American literature. Subjective elements like synergies are not denied, but at the same time the existence of “intrinsic” or “fundamental” values are assumed.</a:t>
            </a:r>
          </a:p>
        </p:txBody>
      </p:sp>
      <p:sp>
        <p:nvSpPr>
          <p:cNvPr id="3" name="Titel 2"/>
          <p:cNvSpPr>
            <a:spLocks noGrp="1"/>
          </p:cNvSpPr>
          <p:nvPr>
            <p:ph type="title"/>
          </p:nvPr>
        </p:nvSpPr>
        <p:spPr/>
        <p:txBody>
          <a:bodyPr/>
          <a:lstStyle/>
          <a:p>
            <a:r>
              <a:rPr lang="en-US" dirty="0"/>
              <a:t>Intrinsic (Objective, Objectified, Fundamental) and Subjective Company Values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276</a:t>
            </a:fld>
            <a:endParaRPr lang="en-US" noProof="0" dirty="0"/>
          </a:p>
        </p:txBody>
      </p:sp>
    </p:spTree>
    <p:extLst>
      <p:ext uri="{BB962C8B-B14F-4D97-AF65-F5344CB8AC3E}">
        <p14:creationId xmlns:p14="http://schemas.microsoft.com/office/powerpoint/2010/main" val="556329484"/>
      </p:ext>
    </p:extLst>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 consider it the value that would be attached to the firm by an unbiased analyst, who not only estimates the expected cash flows for the firm correctly ..., but also attaches the right discount rate to value these cash flows.“ (Damodaran, Investment Valuation, 3</a:t>
            </a:r>
            <a:r>
              <a:rPr lang="en-US" baseline="30000" dirty="0"/>
              <a:t>rd</a:t>
            </a:r>
            <a:r>
              <a:rPr lang="en-US" dirty="0"/>
              <a:t> ed., 12)</a:t>
            </a:r>
            <a:r>
              <a:rPr lang="de-DE" dirty="0"/>
              <a:t> </a:t>
            </a:r>
          </a:p>
          <a:p>
            <a:pPr marL="180000" indent="-180000">
              <a:spcBef>
                <a:spcPts val="1000"/>
              </a:spcBef>
              <a:buFont typeface="Arial" charset="0"/>
              <a:buChar char="•"/>
            </a:pPr>
            <a:r>
              <a:rPr lang="en-US" dirty="0"/>
              <a:t>“There are those who are disingenuous enough to argue that value is in the eye of the beholder, ... That is patently absurd. Perceptions may be all that matter when the asset is a painting or a sculpture, but investors do not (and should not) buy most assets for aesthetic or emotional reasons; financial assets are acquired for the cash flows expected on them.“ (Damodaran, Investment Valuation, 3</a:t>
            </a:r>
            <a:r>
              <a:rPr lang="en-US" baseline="30000" dirty="0"/>
              <a:t>rd</a:t>
            </a:r>
            <a:r>
              <a:rPr lang="en-US" dirty="0"/>
              <a:t> ed., 1)</a:t>
            </a:r>
            <a:endParaRPr lang="de-DE" dirty="0"/>
          </a:p>
        </p:txBody>
      </p:sp>
      <p:sp>
        <p:nvSpPr>
          <p:cNvPr id="3" name="Titel 2"/>
          <p:cNvSpPr>
            <a:spLocks noGrp="1"/>
          </p:cNvSpPr>
          <p:nvPr>
            <p:ph type="title"/>
          </p:nvPr>
        </p:nvSpPr>
        <p:spPr/>
        <p:txBody>
          <a:bodyPr/>
          <a:lstStyle/>
          <a:p>
            <a:r>
              <a:rPr lang="en-US" dirty="0"/>
              <a:t>Damodaran on Intrinsic and Subjective Values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277</a:t>
            </a:fld>
            <a:endParaRPr lang="en-US" noProof="0" dirty="0"/>
          </a:p>
        </p:txBody>
      </p:sp>
    </p:spTree>
    <p:extLst>
      <p:ext uri="{BB962C8B-B14F-4D97-AF65-F5344CB8AC3E}">
        <p14:creationId xmlns:p14="http://schemas.microsoft.com/office/powerpoint/2010/main" val="946479736"/>
      </p:ext>
    </p:extLst>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Companies and shares in companies are financial assets.</a:t>
            </a:r>
          </a:p>
          <a:p>
            <a:pPr marL="180000" indent="-180000">
              <a:spcBef>
                <a:spcPts val="1000"/>
              </a:spcBef>
              <a:buFont typeface="Arial" charset="0"/>
              <a:buChar char="•"/>
            </a:pPr>
            <a:r>
              <a:rPr lang="en-US" dirty="0"/>
              <a:t>The value of these financial assets is determined by the ability of the companies to generate future free cash flows.</a:t>
            </a:r>
          </a:p>
          <a:p>
            <a:pPr marL="180000" indent="-180000">
              <a:spcBef>
                <a:spcPts val="1000"/>
              </a:spcBef>
              <a:buFont typeface="Arial" charset="0"/>
              <a:buChar char="•"/>
            </a:pPr>
            <a:r>
              <a:rPr lang="en-US" dirty="0"/>
              <a:t>This intrinsic value attached to the companies can be derived by an unbiased evaluator who projects the future free cash flows correctly and finds the right discount rate. </a:t>
            </a:r>
            <a:endParaRPr lang="de-DE" dirty="0"/>
          </a:p>
        </p:txBody>
      </p:sp>
      <p:sp>
        <p:nvSpPr>
          <p:cNvPr id="3" name="Titel 2"/>
          <p:cNvSpPr>
            <a:spLocks noGrp="1"/>
          </p:cNvSpPr>
          <p:nvPr>
            <p:ph type="title"/>
          </p:nvPr>
        </p:nvSpPr>
        <p:spPr/>
        <p:txBody>
          <a:bodyPr/>
          <a:lstStyle/>
          <a:p>
            <a:r>
              <a:rPr lang="en-US" dirty="0"/>
              <a:t>Bottom Line of Anglo-American Valuation Theory and International (Including German) Valuation Practice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278</a:t>
            </a:fld>
            <a:endParaRPr lang="en-US" noProof="0" dirty="0"/>
          </a:p>
        </p:txBody>
      </p:sp>
    </p:spTree>
    <p:extLst>
      <p:ext uri="{BB962C8B-B14F-4D97-AF65-F5344CB8AC3E}">
        <p14:creationId xmlns:p14="http://schemas.microsoft.com/office/powerpoint/2010/main" val="1761891810"/>
      </p:ext>
    </p:extLst>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dispute between the proponents of the subjective and the objective school of corporate valuation in Germany was settled in the mid-seventies with the wide acceptance of the so-called functional valuation theory.</a:t>
            </a:r>
          </a:p>
          <a:p>
            <a:pPr marL="180000" indent="-180000">
              <a:spcBef>
                <a:spcPts val="1000"/>
              </a:spcBef>
              <a:buFont typeface="Arial" charset="0"/>
              <a:buChar char="•"/>
            </a:pPr>
            <a:r>
              <a:rPr lang="en-US" dirty="0"/>
              <a:t>As per the functional valuation theory, the value of a company as well as the method to determine this value depends on the purpose of the valuation. The functional valuation theory recognizes three main functions (purposes, objectives),</a:t>
            </a:r>
            <a:endParaRPr lang="de-DE" dirty="0"/>
          </a:p>
          <a:p>
            <a:pPr marL="522900" lvl="1" indent="-342900">
              <a:buFont typeface="Symbol" charset="2"/>
              <a:buChar char="-"/>
            </a:pPr>
            <a:r>
              <a:rPr lang="en-US" dirty="0"/>
              <a:t>the decision function,</a:t>
            </a:r>
            <a:endParaRPr lang="de-DE" dirty="0"/>
          </a:p>
          <a:p>
            <a:pPr marL="522900" lvl="1" indent="-342900">
              <a:buFont typeface="Symbol" charset="2"/>
              <a:buChar char="-"/>
            </a:pPr>
            <a:r>
              <a:rPr lang="en-US" dirty="0"/>
              <a:t>the mediation function, and</a:t>
            </a:r>
            <a:endParaRPr lang="de-DE" dirty="0"/>
          </a:p>
          <a:p>
            <a:pPr marL="522900" lvl="1" indent="-342900">
              <a:buFont typeface="Symbol" charset="2"/>
              <a:buChar char="-"/>
            </a:pPr>
            <a:r>
              <a:rPr lang="en-US" dirty="0"/>
              <a:t>the argumentation function,</a:t>
            </a:r>
            <a:endParaRPr lang="de-DE" dirty="0"/>
          </a:p>
          <a:p>
            <a:pPr marL="216000" lvl="2" indent="0">
              <a:buNone/>
            </a:pPr>
            <a:r>
              <a:rPr lang="en-US" dirty="0"/>
              <a:t>as well as several minor functions (tax assessment, information, contract arrangement, control, motivation).</a:t>
            </a:r>
            <a:endParaRPr lang="de-DE" dirty="0"/>
          </a:p>
        </p:txBody>
      </p:sp>
      <p:sp>
        <p:nvSpPr>
          <p:cNvPr id="3" name="Titel 2"/>
          <p:cNvSpPr>
            <a:spLocks noGrp="1"/>
          </p:cNvSpPr>
          <p:nvPr>
            <p:ph type="title"/>
          </p:nvPr>
        </p:nvSpPr>
        <p:spPr/>
        <p:txBody>
          <a:bodyPr/>
          <a:lstStyle/>
          <a:p>
            <a:r>
              <a:rPr lang="en-US" dirty="0"/>
              <a:t>Functional Valuation Theory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279</a:t>
            </a:fld>
            <a:endParaRPr lang="en-US" noProof="0" dirty="0"/>
          </a:p>
        </p:txBody>
      </p:sp>
    </p:spTree>
    <p:extLst>
      <p:ext uri="{BB962C8B-B14F-4D97-AF65-F5344CB8AC3E}">
        <p14:creationId xmlns:p14="http://schemas.microsoft.com/office/powerpoint/2010/main" val="42944528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There are several ways to get to the market value. One way is to look up quotes for all traded bonds and make assumptions for the remaining debt.</a:t>
            </a:r>
          </a:p>
          <a:p>
            <a:pPr lvl="1">
              <a:buFont typeface="Arial"/>
              <a:buChar char="•"/>
            </a:pPr>
            <a:r>
              <a:rPr lang="en-US" dirty="0"/>
              <a:t>Some companies provide fair value amounts or market values for debt in their annual report. For Henkel, market value of debt exceeds book value by 37 million.</a:t>
            </a:r>
          </a:p>
          <a:p>
            <a:endParaRPr lang="en-US" dirty="0"/>
          </a:p>
        </p:txBody>
      </p:sp>
      <p:sp>
        <p:nvSpPr>
          <p:cNvPr id="3" name="Titel 2"/>
          <p:cNvSpPr>
            <a:spLocks noGrp="1"/>
          </p:cNvSpPr>
          <p:nvPr>
            <p:ph type="title"/>
          </p:nvPr>
        </p:nvSpPr>
        <p:spPr/>
        <p:txBody>
          <a:bodyPr/>
          <a:lstStyle/>
          <a:p>
            <a:r>
              <a:rPr lang="en-US" dirty="0"/>
              <a:t>Application: Henkel’s Market Value of Debt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a:xfrm>
            <a:off x="205736" y="6422357"/>
            <a:ext cx="6243814" cy="159411"/>
          </a:xfrm>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a:t>
            </a:fld>
            <a:endParaRPr lang="en-US" noProof="0" dirty="0"/>
          </a:p>
        </p:txBody>
      </p:sp>
      <p:pic>
        <p:nvPicPr>
          <p:cNvPr id="9" name="Picture 8">
            <a:extLst>
              <a:ext uri="{FF2B5EF4-FFF2-40B4-BE49-F238E27FC236}">
                <a16:creationId xmlns:a16="http://schemas.microsoft.com/office/drawing/2014/main" id="{49F0F514-00E6-4847-A3ED-2412F7DD6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632" y="3539386"/>
            <a:ext cx="6066058" cy="2631251"/>
          </a:xfrm>
          <a:prstGeom prst="rect">
            <a:avLst/>
          </a:prstGeom>
        </p:spPr>
      </p:pic>
      <p:sp>
        <p:nvSpPr>
          <p:cNvPr id="10" name="Oval 9">
            <a:extLst>
              <a:ext uri="{FF2B5EF4-FFF2-40B4-BE49-F238E27FC236}">
                <a16:creationId xmlns:a16="http://schemas.microsoft.com/office/drawing/2014/main" id="{1A0C03DF-2636-E042-8C9A-6615ECF0B0DC}"/>
              </a:ext>
            </a:extLst>
          </p:cNvPr>
          <p:cNvSpPr/>
          <p:nvPr/>
        </p:nvSpPr>
        <p:spPr>
          <a:xfrm>
            <a:off x="5292080" y="5812282"/>
            <a:ext cx="648488" cy="2156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Oval 10">
            <a:extLst>
              <a:ext uri="{FF2B5EF4-FFF2-40B4-BE49-F238E27FC236}">
                <a16:creationId xmlns:a16="http://schemas.microsoft.com/office/drawing/2014/main" id="{05B3BE05-2AC6-324A-B6A5-F85B67DA4F40}"/>
              </a:ext>
            </a:extLst>
          </p:cNvPr>
          <p:cNvSpPr/>
          <p:nvPr/>
        </p:nvSpPr>
        <p:spPr>
          <a:xfrm>
            <a:off x="6677618" y="5833060"/>
            <a:ext cx="648072" cy="1948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47385311"/>
      </p:ext>
    </p:extLst>
  </p:cSld>
  <p:clrMapOvr>
    <a:masterClrMapping/>
  </p:clrMapOvr>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objective of the valuation in the decision function is to support and back-up decisions of acquisitions or disposals of companies (or shares in companies).</a:t>
            </a:r>
          </a:p>
          <a:p>
            <a:pPr marL="180000" indent="-180000">
              <a:spcBef>
                <a:spcPts val="1000"/>
              </a:spcBef>
              <a:buFont typeface="Arial" charset="0"/>
              <a:buChar char="•"/>
            </a:pPr>
            <a:r>
              <a:rPr lang="en-US" dirty="0"/>
              <a:t>The value to be determined is called the “decision value”. The decision value plays a vital role in all three main functions of the functional valuation theory.</a:t>
            </a:r>
          </a:p>
          <a:p>
            <a:pPr marL="180000" indent="-180000">
              <a:spcBef>
                <a:spcPts val="1000"/>
              </a:spcBef>
              <a:buFont typeface="Arial" charset="0"/>
              <a:buChar char="•"/>
            </a:pPr>
            <a:r>
              <a:rPr lang="en-US" dirty="0"/>
              <a:t>The basic idea is as follows: I can’t provide you with the “true”, “correct”, “objective”, “fundamental” or “intrinsic” value. But as a potential buyer, I can provide you with a maximum price that you can pay for the company, a limit. If you pay more, you will be off worse compared to not buying the company and realizing your investment alternatives. As a potential seller, the limit is the minimum price that you must receive in order not to be in a worse position compared to not selling the company and continue as the owner.</a:t>
            </a:r>
            <a:endParaRPr lang="de-DE" dirty="0"/>
          </a:p>
        </p:txBody>
      </p:sp>
      <p:sp>
        <p:nvSpPr>
          <p:cNvPr id="3" name="Titel 2"/>
          <p:cNvSpPr>
            <a:spLocks noGrp="1"/>
          </p:cNvSpPr>
          <p:nvPr>
            <p:ph type="title"/>
          </p:nvPr>
        </p:nvSpPr>
        <p:spPr/>
        <p:txBody>
          <a:bodyPr/>
          <a:lstStyle/>
          <a:p>
            <a:r>
              <a:rPr lang="en-US" dirty="0"/>
              <a:t>Decision Function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280</a:t>
            </a:fld>
            <a:endParaRPr lang="en-US" noProof="0" dirty="0"/>
          </a:p>
        </p:txBody>
      </p:sp>
    </p:spTree>
    <p:extLst>
      <p:ext uri="{BB962C8B-B14F-4D97-AF65-F5344CB8AC3E}">
        <p14:creationId xmlns:p14="http://schemas.microsoft.com/office/powerpoint/2010/main" val="1483384158"/>
      </p:ext>
    </p:extLst>
  </p:cSld>
  <p:clrMapOvr>
    <a:masterClrMapping/>
  </p:clrMapOvr>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Valuation subject is the buyer (seller) with her or his objectives, whatever they might be. If the buyer (seller) is interested in future free cash flows only, there is no difference to the calculation of an intrinsic value. But if the buyer (seller) has multiple objectives and for example derives utility from being an entrepreneur, this must be considered when calculating the decision value.</a:t>
            </a:r>
            <a:endParaRPr lang="de-DE" dirty="0"/>
          </a:p>
          <a:p>
            <a:pPr marL="180000" indent="-180000">
              <a:spcBef>
                <a:spcPts val="1000"/>
              </a:spcBef>
              <a:buFont typeface="Arial" charset="0"/>
              <a:buChar char="•"/>
            </a:pPr>
            <a:r>
              <a:rPr lang="en-US" dirty="0"/>
              <a:t>The first “object” in the above-mentioned subject-object-object-relationship is the company being valued. The buyer (seller) must determine the contributions to her or his objectives that she or he can achieve with the company.</a:t>
            </a:r>
          </a:p>
          <a:p>
            <a:pPr marL="180000" indent="-180000">
              <a:spcBef>
                <a:spcPts val="1000"/>
              </a:spcBef>
              <a:buFont typeface="Arial" charset="0"/>
              <a:buChar char="•"/>
            </a:pPr>
            <a:r>
              <a:rPr lang="en-US" dirty="0"/>
              <a:t>The second “object” stands for the investment alternatives of the buyer (seller), the options she or he would follow if the company is not acquired (sold).</a:t>
            </a:r>
            <a:endParaRPr lang="de-DE" dirty="0"/>
          </a:p>
        </p:txBody>
      </p:sp>
      <p:sp>
        <p:nvSpPr>
          <p:cNvPr id="3" name="Titel 2"/>
          <p:cNvSpPr>
            <a:spLocks noGrp="1"/>
          </p:cNvSpPr>
          <p:nvPr>
            <p:ph type="title"/>
          </p:nvPr>
        </p:nvSpPr>
        <p:spPr/>
        <p:txBody>
          <a:bodyPr/>
          <a:lstStyle/>
          <a:p>
            <a:r>
              <a:rPr lang="en-US" dirty="0"/>
              <a:t>The Decision Value Results From a Subject-Object-Object-Relationship</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281</a:t>
            </a:fld>
            <a:endParaRPr lang="en-US" noProof="0" dirty="0"/>
          </a:p>
        </p:txBody>
      </p:sp>
    </p:spTree>
    <p:extLst>
      <p:ext uri="{BB962C8B-B14F-4D97-AF65-F5344CB8AC3E}">
        <p14:creationId xmlns:p14="http://schemas.microsoft.com/office/powerpoint/2010/main" val="622599161"/>
      </p:ext>
    </p:extLst>
  </p:cSld>
  <p:clrMapOvr>
    <a:masterClrMapping/>
  </p:clrMapOvr>
  <p:transition/>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calculation of the decision value is performed by a comparison of investments.</a:t>
            </a:r>
          </a:p>
          <a:p>
            <a:pPr marL="180000" indent="-180000">
              <a:spcBef>
                <a:spcPts val="1000"/>
              </a:spcBef>
              <a:buFont typeface="Arial" charset="0"/>
              <a:buChar char="•"/>
            </a:pPr>
            <a:r>
              <a:rPr lang="en-US" dirty="0"/>
              <a:t>Starting with a base program, defined as the optimal (utils-maximizing) allocation of funds to the investment alternatives available if the company is not acquired (sold), it is analyzed which projects of the base program would be eliminated if the company is acquired (not sold), without changing the utils-level of the base program.</a:t>
            </a:r>
          </a:p>
          <a:p>
            <a:pPr marL="180000" indent="-180000">
              <a:spcBef>
                <a:spcPts val="1000"/>
              </a:spcBef>
              <a:buFont typeface="Arial" charset="0"/>
              <a:buChar char="•"/>
            </a:pPr>
            <a:r>
              <a:rPr lang="en-US" dirty="0"/>
              <a:t>The price of the eliminated investment alternatives, those replaced by the company, gives us the decision value.</a:t>
            </a:r>
            <a:endParaRPr lang="de-DE" dirty="0"/>
          </a:p>
        </p:txBody>
      </p:sp>
      <p:sp>
        <p:nvSpPr>
          <p:cNvPr id="3" name="Titel 2"/>
          <p:cNvSpPr>
            <a:spLocks noGrp="1"/>
          </p:cNvSpPr>
          <p:nvPr>
            <p:ph type="title"/>
          </p:nvPr>
        </p:nvSpPr>
        <p:spPr/>
        <p:txBody>
          <a:bodyPr/>
          <a:lstStyle/>
          <a:p>
            <a:r>
              <a:rPr lang="en-US" dirty="0"/>
              <a:t>How To Calculate a Decision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282</a:t>
            </a:fld>
            <a:endParaRPr lang="en-US" noProof="0" dirty="0"/>
          </a:p>
        </p:txBody>
      </p:sp>
    </p:spTree>
    <p:extLst>
      <p:ext uri="{BB962C8B-B14F-4D97-AF65-F5344CB8AC3E}">
        <p14:creationId xmlns:p14="http://schemas.microsoft.com/office/powerpoint/2010/main" val="1950044937"/>
      </p:ext>
    </p:extLst>
  </p:cSld>
  <p:clrMapOvr>
    <a:masterClrMapping/>
  </p:clrMapOvr>
  <p:transition/>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 potential buyer has funds available of $1,000. The company (C) being valued would provide 1,200 units of utils. The following investment alternatives (IA) are available:</a:t>
            </a:r>
            <a:r>
              <a:rPr lang="de-DE" dirty="0"/>
              <a:t> </a:t>
            </a:r>
          </a:p>
          <a:p>
            <a:pPr marL="180000" indent="-180000">
              <a:spcBef>
                <a:spcPts val="1000"/>
              </a:spcBef>
              <a:buFont typeface="Arial" charset="0"/>
              <a:buChar char="•"/>
            </a:pP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r>
              <a:rPr lang="en-US" dirty="0"/>
              <a:t>All investments are completely divisible. The base program of the potential buyer will be:</a:t>
            </a:r>
            <a:r>
              <a:rPr lang="de-DE" dirty="0"/>
              <a:t> </a:t>
            </a:r>
          </a:p>
        </p:txBody>
      </p:sp>
      <p:sp>
        <p:nvSpPr>
          <p:cNvPr id="3" name="Titel 2"/>
          <p:cNvSpPr>
            <a:spLocks noGrp="1"/>
          </p:cNvSpPr>
          <p:nvPr>
            <p:ph type="title"/>
          </p:nvPr>
        </p:nvSpPr>
        <p:spPr/>
        <p:txBody>
          <a:bodyPr/>
          <a:lstStyle/>
          <a:p>
            <a:r>
              <a:rPr lang="en-US" dirty="0"/>
              <a:t>How To Calculate a Decision Value – Example</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283</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1116" y="2492896"/>
            <a:ext cx="2448272" cy="1452563"/>
          </a:xfrm>
          <a:prstGeom prst="rect">
            <a:avLst/>
          </a:prstGeom>
        </p:spPr>
      </p:pic>
      <p:pic>
        <p:nvPicPr>
          <p:cNvPr id="8" name="Bild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9228" y="4759022"/>
            <a:ext cx="2424980" cy="1622306"/>
          </a:xfrm>
          <a:prstGeom prst="rect">
            <a:avLst/>
          </a:prstGeom>
        </p:spPr>
      </p:pic>
    </p:spTree>
    <p:extLst>
      <p:ext uri="{BB962C8B-B14F-4D97-AF65-F5344CB8AC3E}">
        <p14:creationId xmlns:p14="http://schemas.microsoft.com/office/powerpoint/2010/main" val="740788248"/>
      </p:ext>
    </p:extLst>
  </p:cSld>
  <p:clrMapOvr>
    <a:masterClrMapping/>
  </p:clrMapOvr>
  <p:transition/>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next step is to perform the valuation program, where the company and the best investment alternatives (in the sense of utils/$) are combined in a way that the total level of utils of 1,425 is maintained. This is the result of the valuation program:</a:t>
            </a:r>
            <a:r>
              <a:rPr lang="de-DE" dirty="0"/>
              <a:t> </a:t>
            </a:r>
          </a:p>
          <a:p>
            <a:pPr marL="180000" indent="-180000">
              <a:spcBef>
                <a:spcPts val="1000"/>
              </a:spcBef>
              <a:buFont typeface="Arial" charset="0"/>
              <a:buChar char="•"/>
            </a:pP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endParaRPr lang="de-DE" dirty="0"/>
          </a:p>
          <a:p>
            <a:pPr marL="180000" indent="-180000">
              <a:spcBef>
                <a:spcPts val="1000"/>
              </a:spcBef>
              <a:buFont typeface="Arial" charset="0"/>
              <a:buChar char="•"/>
            </a:pPr>
            <a:r>
              <a:rPr lang="en-US" dirty="0"/>
              <a:t>By admitting the company to the valuation program, the investment alternatives 1, 3 and 4 and $71.43 of investment alternative 2 are eliminated from the base program. The resulting valuation program has the same level of total utils of 1,425 as the base program. The decision value, the limit, the maximum price a buyer should pay, amounts to $871.43 in the example.</a:t>
            </a:r>
            <a:r>
              <a:rPr lang="de-DE" dirty="0"/>
              <a:t> </a:t>
            </a:r>
          </a:p>
        </p:txBody>
      </p:sp>
      <p:sp>
        <p:nvSpPr>
          <p:cNvPr id="3" name="Titel 2"/>
          <p:cNvSpPr>
            <a:spLocks noGrp="1"/>
          </p:cNvSpPr>
          <p:nvPr>
            <p:ph type="title"/>
          </p:nvPr>
        </p:nvSpPr>
        <p:spPr/>
        <p:txBody>
          <a:bodyPr/>
          <a:lstStyle/>
          <a:p>
            <a:r>
              <a:rPr lang="en-US" dirty="0"/>
              <a:t>How To Calculate a Decision Value – Example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284</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9093" y="2852936"/>
            <a:ext cx="3493107" cy="1512168"/>
          </a:xfrm>
          <a:prstGeom prst="rect">
            <a:avLst/>
          </a:prstGeom>
        </p:spPr>
      </p:pic>
    </p:spTree>
    <p:extLst>
      <p:ext uri="{BB962C8B-B14F-4D97-AF65-F5344CB8AC3E}">
        <p14:creationId xmlns:p14="http://schemas.microsoft.com/office/powerpoint/2010/main" val="1143034936"/>
      </p:ext>
    </p:extLst>
  </p:cSld>
  <p:clrMapOvr>
    <a:masterClrMapping/>
  </p:clrMapOvr>
  <p:transition/>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decision value is a “private” value, a value that should not be disclosed to the other party. It should form the basis for the preparation of a negotiation strategy and serve as the last and final line of retreat.</a:t>
            </a:r>
          </a:p>
          <a:p>
            <a:pPr marL="180000" indent="-180000">
              <a:spcBef>
                <a:spcPts val="1000"/>
              </a:spcBef>
              <a:buFont typeface="Arial" charset="0"/>
              <a:buChar char="•"/>
            </a:pPr>
            <a:r>
              <a:rPr lang="en-US" dirty="0"/>
              <a:t>If the decision maker, the valuation subject, derives utility only from future free cash flows, and if the return of the investment alternatives can be described reasonably well by a discount rate (e.g., WACC), the DCF methods can be interpreted as a special case of the investment comparison (base program, valuation program), i.e., they lead to the same result.</a:t>
            </a:r>
          </a:p>
          <a:p>
            <a:pPr marL="180000" indent="-180000">
              <a:spcBef>
                <a:spcPts val="1000"/>
              </a:spcBef>
              <a:buFont typeface="Arial" charset="0"/>
              <a:buChar char="•"/>
            </a:pPr>
            <a:r>
              <a:rPr lang="en-US" dirty="0"/>
              <a:t>These assumptions are regularly made in valuation practice for reasons of complexity reduction. Consequently, the investment comparison does not appear in valuation practice.</a:t>
            </a:r>
            <a:r>
              <a:rPr lang="de-DE" dirty="0"/>
              <a:t> </a:t>
            </a:r>
          </a:p>
        </p:txBody>
      </p:sp>
      <p:sp>
        <p:nvSpPr>
          <p:cNvPr id="3" name="Titel 2"/>
          <p:cNvSpPr>
            <a:spLocks noGrp="1"/>
          </p:cNvSpPr>
          <p:nvPr>
            <p:ph type="title"/>
          </p:nvPr>
        </p:nvSpPr>
        <p:spPr/>
        <p:txBody>
          <a:bodyPr/>
          <a:lstStyle/>
          <a:p>
            <a:r>
              <a:rPr lang="en-US" dirty="0"/>
              <a:t>Decision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285</a:t>
            </a:fld>
            <a:endParaRPr lang="en-US" noProof="0" dirty="0"/>
          </a:p>
        </p:txBody>
      </p:sp>
    </p:spTree>
    <p:extLst>
      <p:ext uri="{BB962C8B-B14F-4D97-AF65-F5344CB8AC3E}">
        <p14:creationId xmlns:p14="http://schemas.microsoft.com/office/powerpoint/2010/main" val="2040617500"/>
      </p:ext>
    </p:extLst>
  </p:cSld>
  <p:clrMapOvr>
    <a:masterClrMapping/>
  </p:clrMapOvr>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lvl="0" indent="-180000">
              <a:spcBef>
                <a:spcPts val="1000"/>
              </a:spcBef>
              <a:buFont typeface="Arial" charset="0"/>
              <a:buChar char="•"/>
            </a:pPr>
            <a:r>
              <a:rPr lang="en-US" dirty="0"/>
              <a:t>For the decision value in the sense of a limit price, i.e., the maximum amount a potential buyer should pay in order not to be off worse compared to not pursuing the acquisition and following alternative investments, it does not matter what an unbiased third person believes what the future free cash flows will be.</a:t>
            </a:r>
          </a:p>
          <a:p>
            <a:pPr marL="180000" lvl="0" indent="-180000">
              <a:spcBef>
                <a:spcPts val="1000"/>
              </a:spcBef>
              <a:buFont typeface="Arial" charset="0"/>
              <a:buChar char="•"/>
            </a:pPr>
            <a:r>
              <a:rPr lang="en-US" dirty="0"/>
              <a:t>The only thing that matters is what the buyer (or the seller) will do with the business and how much cash flow the company will then make.</a:t>
            </a:r>
            <a:endParaRPr lang="de-DE" dirty="0"/>
          </a:p>
          <a:p>
            <a:pPr marL="180000" indent="-180000">
              <a:spcBef>
                <a:spcPts val="1000"/>
              </a:spcBef>
              <a:buFont typeface="Arial" charset="0"/>
              <a:buChar char="•"/>
            </a:pPr>
            <a:r>
              <a:rPr lang="en-US" dirty="0"/>
              <a:t>TINA (there is no alternative) has no room in corporate valuations. Management is all about selecting the best alternative, and there are always alternatives to acquiring or selling a company. Instead of varying the discount rate to the limits in a sensitivity analysis, better ask yourself what is behind the discount rate: the return of your investment alternatives.</a:t>
            </a:r>
            <a:r>
              <a:rPr lang="de-DE" dirty="0"/>
              <a:t> </a:t>
            </a:r>
          </a:p>
        </p:txBody>
      </p:sp>
      <p:sp>
        <p:nvSpPr>
          <p:cNvPr id="3" name="Titel 2"/>
          <p:cNvSpPr>
            <a:spLocks noGrp="1"/>
          </p:cNvSpPr>
          <p:nvPr>
            <p:ph type="title"/>
          </p:nvPr>
        </p:nvSpPr>
        <p:spPr/>
        <p:txBody>
          <a:bodyPr/>
          <a:lstStyle/>
          <a:p>
            <a:r>
              <a:rPr lang="en-US" dirty="0"/>
              <a:t>Things To Think About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286</a:t>
            </a:fld>
            <a:endParaRPr lang="en-US" noProof="0" dirty="0"/>
          </a:p>
        </p:txBody>
      </p:sp>
    </p:spTree>
    <p:extLst>
      <p:ext uri="{BB962C8B-B14F-4D97-AF65-F5344CB8AC3E}">
        <p14:creationId xmlns:p14="http://schemas.microsoft.com/office/powerpoint/2010/main" val="1243087151"/>
      </p:ext>
    </p:extLst>
  </p:cSld>
  <p:clrMapOvr>
    <a:masterClrMapping/>
  </p:clrMapOvr>
  <p:transition/>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the decision value is so vital in corporate valuation, why do we hardly come across it in valuation practice?</a:t>
            </a:r>
          </a:p>
          <a:p>
            <a:pPr marL="180000" indent="-180000">
              <a:spcBef>
                <a:spcPts val="1000"/>
              </a:spcBef>
              <a:buFont typeface="Arial" charset="0"/>
              <a:buChar char="•"/>
            </a:pPr>
            <a:r>
              <a:rPr lang="en-US" dirty="0"/>
              <a:t>Remember our deliberations on the principals’ objectives. What do they really need the valuations for?</a:t>
            </a:r>
          </a:p>
          <a:p>
            <a:pPr marL="180000" indent="-180000">
              <a:spcBef>
                <a:spcPts val="1000"/>
              </a:spcBef>
              <a:buFont typeface="Arial" charset="0"/>
              <a:buChar char="•"/>
            </a:pPr>
            <a:r>
              <a:rPr lang="en-US" dirty="0"/>
              <a:t>Think about the two parties involved, the principal and the evaluator. The successful top manager and/or investor on one side and the “number cruncher” on the other side. Will the principal really discuss something so private as the decision value with a “subaltern”? Or will he rather use the brand name of the evaluator as a “certification mark” for the fairness of the intrinsic or fundamental value calculated?</a:t>
            </a:r>
          </a:p>
        </p:txBody>
      </p:sp>
      <p:sp>
        <p:nvSpPr>
          <p:cNvPr id="3" name="Titel 2"/>
          <p:cNvSpPr>
            <a:spLocks noGrp="1"/>
          </p:cNvSpPr>
          <p:nvPr>
            <p:ph type="title"/>
          </p:nvPr>
        </p:nvSpPr>
        <p:spPr/>
        <p:txBody>
          <a:bodyPr/>
          <a:lstStyle/>
          <a:p>
            <a:r>
              <a:rPr lang="en-US" dirty="0"/>
              <a:t>Decision Value and Valuation Practice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287</a:t>
            </a:fld>
            <a:endParaRPr lang="en-US" noProof="0" dirty="0"/>
          </a:p>
        </p:txBody>
      </p:sp>
    </p:spTree>
    <p:extLst>
      <p:ext uri="{BB962C8B-B14F-4D97-AF65-F5344CB8AC3E}">
        <p14:creationId xmlns:p14="http://schemas.microsoft.com/office/powerpoint/2010/main" val="1779846831"/>
      </p:ext>
    </p:extLst>
  </p:cSld>
  <p:clrMapOvr>
    <a:masterClrMapping/>
  </p:clrMapOvr>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So what do you do as an evaluator when you lack information on the principal’s objectives and investment alternatives?</a:t>
            </a:r>
          </a:p>
          <a:p>
            <a:pPr marL="180000" indent="-180000">
              <a:spcBef>
                <a:spcPts val="1000"/>
              </a:spcBef>
              <a:buFont typeface="Arial" charset="0"/>
              <a:buChar char="•"/>
            </a:pPr>
            <a:r>
              <a:rPr lang="en-US" dirty="0"/>
              <a:t>Valuation practice has found a work-around – the intrinsic value, the valuation on an as is where is basis.</a:t>
            </a:r>
          </a:p>
          <a:p>
            <a:pPr marL="180000" indent="-180000">
              <a:spcBef>
                <a:spcPts val="1000"/>
              </a:spcBef>
              <a:buFont typeface="Arial" charset="0"/>
              <a:buChar char="•"/>
            </a:pPr>
            <a:r>
              <a:rPr lang="en-US" dirty="0"/>
              <a:t>The German CPAs for example did not adopt the functional valuation theory one to one. They omitted the argumentation function and added instead the function of acting as an independent and neutral appraiser, determining a so-called “objectified” value.</a:t>
            </a:r>
          </a:p>
          <a:p>
            <a:pPr marL="180000" indent="-180000">
              <a:spcBef>
                <a:spcPts val="1000"/>
              </a:spcBef>
              <a:buFont typeface="Arial" charset="0"/>
              <a:buChar char="•"/>
            </a:pPr>
            <a:r>
              <a:rPr lang="en-US" dirty="0"/>
              <a:t>And the definition for this objectified value is almost identical with the definition given above by Damodaran on the intrinsic value.</a:t>
            </a:r>
          </a:p>
          <a:p>
            <a:pPr marL="180000" indent="-180000">
              <a:spcBef>
                <a:spcPts val="1000"/>
              </a:spcBef>
              <a:buFont typeface="Arial" charset="0"/>
              <a:buChar char="•"/>
            </a:pPr>
            <a:r>
              <a:rPr lang="en-US" dirty="0"/>
              <a:t>Bottom line, it’s pure pragmatism, driven by demand.</a:t>
            </a:r>
            <a:r>
              <a:rPr lang="de-DE" dirty="0"/>
              <a:t> </a:t>
            </a:r>
          </a:p>
        </p:txBody>
      </p:sp>
      <p:sp>
        <p:nvSpPr>
          <p:cNvPr id="3" name="Titel 2"/>
          <p:cNvSpPr>
            <a:spLocks noGrp="1"/>
          </p:cNvSpPr>
          <p:nvPr>
            <p:ph type="title"/>
          </p:nvPr>
        </p:nvSpPr>
        <p:spPr/>
        <p:txBody>
          <a:bodyPr/>
          <a:lstStyle/>
          <a:p>
            <a:r>
              <a:rPr lang="en-US" dirty="0"/>
              <a:t>Decision Value and Valuation Practice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288</a:t>
            </a:fld>
            <a:endParaRPr lang="en-US" noProof="0" dirty="0"/>
          </a:p>
        </p:txBody>
      </p:sp>
    </p:spTree>
    <p:extLst>
      <p:ext uri="{BB962C8B-B14F-4D97-AF65-F5344CB8AC3E}">
        <p14:creationId xmlns:p14="http://schemas.microsoft.com/office/powerpoint/2010/main" val="1560439273"/>
      </p:ext>
    </p:extLst>
  </p:cSld>
  <p:clrMapOvr>
    <a:masterClrMapping/>
  </p:clrMapOvr>
  <p:transition/>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objective of the valuation in the mediation function is to determine a so-called “arbitration” value. This is a value calculated by an independent and neutral evaluator that must be reasonable to both parties in a sense that it protects their interests.</a:t>
            </a:r>
          </a:p>
          <a:p>
            <a:pPr marL="180000" indent="-180000">
              <a:spcBef>
                <a:spcPts val="1000"/>
              </a:spcBef>
              <a:buFont typeface="Arial" charset="0"/>
              <a:buChar char="•"/>
            </a:pPr>
            <a:r>
              <a:rPr lang="en-US" dirty="0"/>
              <a:t>The analyst must know the decision values of both parties (i.e., determine them) to be able to come up with an arbitration value. If the decision value of the buyer is above the decision value of the seller, there is a positive “area of agreement”. This area comprises all values between the two decision values.</a:t>
            </a:r>
          </a:p>
          <a:p>
            <a:pPr marL="180000" indent="-180000">
              <a:spcBef>
                <a:spcPts val="1000"/>
              </a:spcBef>
              <a:buFont typeface="Arial" charset="0"/>
              <a:buChar char="•"/>
            </a:pPr>
            <a:r>
              <a:rPr lang="en-US" dirty="0"/>
              <a:t>A transaction at any price between the two decision values protects the interests of both parties insofar as no side would end up in a worse situation compared to the status quo, i.e., without a transaction. </a:t>
            </a:r>
            <a:r>
              <a:rPr lang="de-DE" dirty="0"/>
              <a:t> </a:t>
            </a:r>
          </a:p>
        </p:txBody>
      </p:sp>
      <p:sp>
        <p:nvSpPr>
          <p:cNvPr id="3" name="Titel 2"/>
          <p:cNvSpPr>
            <a:spLocks noGrp="1"/>
          </p:cNvSpPr>
          <p:nvPr>
            <p:ph type="title"/>
          </p:nvPr>
        </p:nvSpPr>
        <p:spPr/>
        <p:txBody>
          <a:bodyPr/>
          <a:lstStyle/>
          <a:p>
            <a:r>
              <a:rPr lang="en-US" dirty="0"/>
              <a:t>Mediation Function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289</a:t>
            </a:fld>
            <a:endParaRPr lang="en-US" noProof="0" dirty="0"/>
          </a:p>
        </p:txBody>
      </p:sp>
    </p:spTree>
    <p:extLst>
      <p:ext uri="{BB962C8B-B14F-4D97-AF65-F5344CB8AC3E}">
        <p14:creationId xmlns:p14="http://schemas.microsoft.com/office/powerpoint/2010/main" val="203722032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lvl="1">
                  <a:buFont typeface="Arial"/>
                  <a:buChar char="•"/>
                </a:pPr>
                <a:r>
                  <a:rPr lang="en-US" dirty="0"/>
                  <a:t>You can try to estimate the market value of debt by treating the entire debt as a coupon bond, with the most current interest expense as an estimate for the coupon. You need to estimate the average maturity as well (often given in the annual report).</a:t>
                </a:r>
              </a:p>
              <a:p>
                <a:pPr lvl="1"/>
                <a:r>
                  <a:rPr lang="en-US" dirty="0"/>
                  <a:t>This is the formula:</a:t>
                </a:r>
                <a:br>
                  <a:rPr lang="en-US" dirty="0"/>
                </a:br>
                <a14:m>
                  <m:oMath xmlns:m="http://schemas.openxmlformats.org/officeDocument/2006/math">
                    <m:r>
                      <a:rPr lang="de-DE" b="0" i="1" smtClean="0">
                        <a:latin typeface="Cambria Math" charset="0"/>
                      </a:rPr>
                      <m:t>𝑀𝑎𝑟𝑘𝑒𝑡</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𝐷𝑒𝑏𝑡</m:t>
                    </m:r>
                    <m:r>
                      <a:rPr lang="de-DE" b="0" i="1" smtClean="0">
                        <a:latin typeface="Cambria Math" charset="0"/>
                      </a:rPr>
                      <m:t>=</m:t>
                    </m:r>
                    <m:r>
                      <a:rPr lang="de-DE" b="0" i="1" smtClean="0">
                        <a:latin typeface="Cambria Math" charset="0"/>
                      </a:rPr>
                      <m:t>𝐼𝑛𝑡𝑒𝑟𝑒𝑠𝑡</m:t>
                    </m:r>
                    <m:r>
                      <a:rPr lang="de-DE" b="0" i="1" smtClean="0">
                        <a:latin typeface="Cambria Math" charset="0"/>
                      </a:rPr>
                      <m:t> </m:t>
                    </m:r>
                    <m:r>
                      <a:rPr lang="de-DE" b="0" i="1" smtClean="0">
                        <a:latin typeface="Cambria Math" charset="0"/>
                      </a:rPr>
                      <m:t>𝐸𝑥𝑝𝑒𝑛𝑠𝑒</m:t>
                    </m:r>
                    <m:r>
                      <a:rPr lang="de-DE" b="0" i="1" smtClean="0">
                        <a:latin typeface="Cambria Math" charset="0"/>
                      </a:rPr>
                      <m:t> × </m:t>
                    </m:r>
                    <m:f>
                      <m:fPr>
                        <m:ctrlPr>
                          <a:rPr lang="mr-IN" b="0" i="1" smtClean="0">
                            <a:latin typeface="Cambria Math" panose="02040503050406030204" pitchFamily="18" charset="0"/>
                            <a:ea typeface="Cambria Math" charset="0"/>
                            <a:cs typeface="Cambria Math" charset="0"/>
                          </a:rPr>
                        </m:ctrlPr>
                      </m:fPr>
                      <m:num>
                        <m:r>
                          <a:rPr lang="de-DE" b="0" i="1" smtClean="0">
                            <a:latin typeface="Cambria Math" charset="0"/>
                            <a:ea typeface="Cambria Math" charset="0"/>
                            <a:cs typeface="Cambria Math" charset="0"/>
                          </a:rPr>
                          <m:t>1−</m:t>
                        </m:r>
                        <m:f>
                          <m:fPr>
                            <m:ctrlPr>
                              <a:rPr lang="mr-IN" b="0" i="1" smtClean="0">
                                <a:latin typeface="Cambria Math" panose="02040503050406030204" pitchFamily="18" charset="0"/>
                                <a:ea typeface="Cambria Math" charset="0"/>
                                <a:cs typeface="Cambria Math" charset="0"/>
                              </a:rPr>
                            </m:ctrlPr>
                          </m:fPr>
                          <m:num>
                            <m:r>
                              <a:rPr lang="de-DE" b="0" i="1" smtClean="0">
                                <a:latin typeface="Cambria Math" charset="0"/>
                                <a:ea typeface="Cambria Math" charset="0"/>
                                <a:cs typeface="Cambria Math" charset="0"/>
                              </a:rPr>
                              <m:t>1</m:t>
                            </m:r>
                          </m:num>
                          <m:den>
                            <m:sSup>
                              <m:sSupPr>
                                <m:ctrlPr>
                                  <a:rPr lang="mr-IN" b="0" i="1" smtClean="0">
                                    <a:latin typeface="Cambria Math" panose="02040503050406030204" pitchFamily="18" charset="0"/>
                                    <a:ea typeface="Cambria Math" charset="0"/>
                                    <a:cs typeface="Cambria Math" charset="0"/>
                                  </a:rPr>
                                </m:ctrlPr>
                              </m:sSupPr>
                              <m:e>
                                <m:r>
                                  <a:rPr lang="de-DE" i="1">
                                    <a:latin typeface="Cambria Math" charset="0"/>
                                    <a:ea typeface="Cambria Math" charset="0"/>
                                    <a:cs typeface="Cambria Math" charset="0"/>
                                  </a:rPr>
                                  <m:t>(1</m:t>
                                </m:r>
                                <m:r>
                                  <a:rPr lang="de-DE" b="0" i="1" smtClean="0">
                                    <a:latin typeface="Cambria Math" charset="0"/>
                                    <a:ea typeface="Cambria Math" charset="0"/>
                                    <a:cs typeface="Cambria Math" charset="0"/>
                                  </a:rPr>
                                  <m:t> </m:t>
                                </m:r>
                                <m:r>
                                  <a:rPr lang="de-DE" i="1">
                                    <a:latin typeface="Cambria Math" charset="0"/>
                                    <a:ea typeface="Cambria Math" charset="0"/>
                                    <a:cs typeface="Cambria Math" charset="0"/>
                                  </a:rPr>
                                  <m:t>+</m:t>
                                </m:r>
                                <m:r>
                                  <a:rPr lang="de-DE" b="0" i="1" smtClean="0">
                                    <a:latin typeface="Cambria Math" charset="0"/>
                                    <a:ea typeface="Cambria Math" charset="0"/>
                                    <a:cs typeface="Cambria Math" charset="0"/>
                                  </a:rPr>
                                  <m:t> </m:t>
                                </m:r>
                                <m:r>
                                  <a:rPr lang="de-DE" i="1">
                                    <a:latin typeface="Cambria Math" charset="0"/>
                                    <a:ea typeface="Cambria Math" charset="0"/>
                                    <a:cs typeface="Cambria Math" charset="0"/>
                                  </a:rPr>
                                  <m:t>𝐶𝑜𝑠𝑡</m:t>
                                </m:r>
                                <m:r>
                                  <a:rPr lang="de-DE" i="1">
                                    <a:latin typeface="Cambria Math" charset="0"/>
                                    <a:ea typeface="Cambria Math" charset="0"/>
                                    <a:cs typeface="Cambria Math" charset="0"/>
                                  </a:rPr>
                                  <m:t> </m:t>
                                </m:r>
                                <m:r>
                                  <a:rPr lang="de-DE" i="1">
                                    <a:latin typeface="Cambria Math" charset="0"/>
                                    <a:ea typeface="Cambria Math" charset="0"/>
                                    <a:cs typeface="Cambria Math" charset="0"/>
                                  </a:rPr>
                                  <m:t>𝑜𝑓</m:t>
                                </m:r>
                                <m:r>
                                  <a:rPr lang="de-DE" i="1">
                                    <a:latin typeface="Cambria Math" charset="0"/>
                                    <a:ea typeface="Cambria Math" charset="0"/>
                                    <a:cs typeface="Cambria Math" charset="0"/>
                                  </a:rPr>
                                  <m:t> </m:t>
                                </m:r>
                                <m:r>
                                  <a:rPr lang="de-DE" i="1">
                                    <a:latin typeface="Cambria Math" charset="0"/>
                                    <a:ea typeface="Cambria Math" charset="0"/>
                                    <a:cs typeface="Cambria Math" charset="0"/>
                                  </a:rPr>
                                  <m:t>𝐷𝑒𝑏𝑡</m:t>
                                </m:r>
                                <m:r>
                                  <a:rPr lang="de-DE" i="1">
                                    <a:latin typeface="Cambria Math" charset="0"/>
                                    <a:ea typeface="Cambria Math" charset="0"/>
                                    <a:cs typeface="Cambria Math" charset="0"/>
                                  </a:rPr>
                                  <m:t>)</m:t>
                                </m:r>
                              </m:e>
                              <m:sup>
                                <m:r>
                                  <a:rPr lang="de-DE" b="0" i="1" smtClean="0">
                                    <a:latin typeface="Cambria Math" charset="0"/>
                                    <a:ea typeface="Cambria Math" charset="0"/>
                                    <a:cs typeface="Cambria Math" charset="0"/>
                                  </a:rPr>
                                  <m:t>𝐴𝑣𝑒𝑟𝑎𝑔𝑒</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𝑀𝑎𝑡𝑢𝑟𝑖𝑡𝑦</m:t>
                                </m:r>
                              </m:sup>
                            </m:sSup>
                          </m:den>
                        </m:f>
                      </m:num>
                      <m:den>
                        <m:r>
                          <a:rPr lang="de-DE" b="0" i="1" smtClean="0">
                            <a:latin typeface="Cambria Math" charset="0"/>
                            <a:ea typeface="Cambria Math" charset="0"/>
                            <a:cs typeface="Cambria Math" charset="0"/>
                          </a:rPr>
                          <m:t>𝐶𝑜𝑠𝑡</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𝑜𝑓</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𝐷𝑒𝑏𝑡</m:t>
                        </m:r>
                      </m:den>
                    </m:f>
                  </m:oMath>
                </a14:m>
                <a:r>
                  <a:rPr lang="en-US" dirty="0"/>
                  <a:t> + </a:t>
                </a:r>
                <a14:m>
                  <m:oMath xmlns:m="http://schemas.openxmlformats.org/officeDocument/2006/math">
                    <m:f>
                      <m:fPr>
                        <m:ctrlPr>
                          <a:rPr lang="mr-IN" i="1" smtClean="0">
                            <a:latin typeface="Cambria Math" panose="02040503050406030204" pitchFamily="18" charset="0"/>
                          </a:rPr>
                        </m:ctrlPr>
                      </m:fPr>
                      <m:num>
                        <m:r>
                          <a:rPr lang="de-DE" b="0" i="1" smtClean="0">
                            <a:latin typeface="Cambria Math" charset="0"/>
                          </a:rPr>
                          <m:t>𝐹𝑎𝑐𝑒</m:t>
                        </m:r>
                        <m:r>
                          <a:rPr lang="de-DE" b="0" i="1" smtClean="0">
                            <a:latin typeface="Cambria Math" charset="0"/>
                          </a:rPr>
                          <m:t> </m:t>
                        </m:r>
                        <m:r>
                          <a:rPr lang="de-DE" b="0" i="1" smtClean="0">
                            <a:latin typeface="Cambria Math" charset="0"/>
                          </a:rPr>
                          <m:t>𝑉𝑎𝑙𝑢𝑒</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𝐷𝑒𝑏𝑡</m:t>
                        </m:r>
                      </m:num>
                      <m:den>
                        <m:sSup>
                          <m:sSupPr>
                            <m:ctrlPr>
                              <a:rPr lang="mr-IN" i="1" smtClean="0">
                                <a:latin typeface="Cambria Math" panose="02040503050406030204" pitchFamily="18" charset="0"/>
                              </a:rPr>
                            </m:ctrlPr>
                          </m:sSupPr>
                          <m:e>
                            <m:r>
                              <a:rPr lang="de-DE" i="1">
                                <a:latin typeface="Cambria Math" charset="0"/>
                              </a:rPr>
                              <m:t>(1+</m:t>
                            </m:r>
                            <m:r>
                              <a:rPr lang="de-DE" i="1">
                                <a:latin typeface="Cambria Math" charset="0"/>
                              </a:rPr>
                              <m:t>𝐶𝑜𝑠𝑡</m:t>
                            </m:r>
                            <m:r>
                              <a:rPr lang="de-DE" i="1">
                                <a:latin typeface="Cambria Math" charset="0"/>
                              </a:rPr>
                              <m:t> </m:t>
                            </m:r>
                            <m:r>
                              <a:rPr lang="de-DE" i="1">
                                <a:latin typeface="Cambria Math" charset="0"/>
                              </a:rPr>
                              <m:t>𝑜𝑓</m:t>
                            </m:r>
                            <m:r>
                              <a:rPr lang="de-DE" i="1">
                                <a:latin typeface="Cambria Math" charset="0"/>
                              </a:rPr>
                              <m:t> </m:t>
                            </m:r>
                            <m:r>
                              <a:rPr lang="de-DE" i="1">
                                <a:latin typeface="Cambria Math" charset="0"/>
                              </a:rPr>
                              <m:t>𝐷𝑒𝑏𝑡</m:t>
                            </m:r>
                            <m:r>
                              <a:rPr lang="de-DE" i="1">
                                <a:latin typeface="Cambria Math" charset="0"/>
                              </a:rPr>
                              <m:t>)</m:t>
                            </m:r>
                          </m:e>
                          <m:sup>
                            <m:r>
                              <a:rPr lang="de-DE" b="0" i="1" smtClean="0">
                                <a:latin typeface="Cambria Math" charset="0"/>
                              </a:rPr>
                              <m:t>𝐴𝑣𝑒𝑟𝑎𝑔𝑒</m:t>
                            </m:r>
                            <m:r>
                              <a:rPr lang="de-DE" b="0" i="1" smtClean="0">
                                <a:latin typeface="Cambria Math" charset="0"/>
                              </a:rPr>
                              <m:t> </m:t>
                            </m:r>
                            <m:r>
                              <a:rPr lang="de-DE" b="0" i="1" smtClean="0">
                                <a:latin typeface="Cambria Math" charset="0"/>
                              </a:rPr>
                              <m:t>𝑀𝑎𝑡𝑢𝑟𝑖𝑡𝑦</m:t>
                            </m:r>
                          </m:sup>
                        </m:sSup>
                      </m:den>
                    </m:f>
                  </m:oMath>
                </a14:m>
                <a:endParaRPr lang="en-US" dirty="0"/>
              </a:p>
              <a:p>
                <a:pPr lvl="1"/>
                <a:r>
                  <a:rPr lang="en-US" dirty="0"/>
                  <a:t>Since book value lease liabilities should be close to market value, you can use book value for leases.</a:t>
                </a:r>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r="-1734"/>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Market Value of Debt: The Following Formula Will Usually Help</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a:t>
            </a:fld>
            <a:endParaRPr lang="en-US" noProof="0" dirty="0"/>
          </a:p>
        </p:txBody>
      </p:sp>
    </p:spTree>
    <p:extLst>
      <p:ext uri="{BB962C8B-B14F-4D97-AF65-F5344CB8AC3E}">
        <p14:creationId xmlns:p14="http://schemas.microsoft.com/office/powerpoint/2010/main" val="1854473721"/>
      </p:ext>
    </p:extLst>
  </p:cSld>
  <p:clrMapOvr>
    <a:masterClrMapping/>
  </p:clrMapOvr>
  <p:transition/>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Positive Area of Agreement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290</a:t>
            </a:fld>
            <a:endParaRPr lang="en-US" noProof="0" dirty="0"/>
          </a:p>
        </p:txBody>
      </p:sp>
      <p:pic>
        <p:nvPicPr>
          <p:cNvPr id="23" name="Bild 2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2668628"/>
            <a:ext cx="9144000" cy="3208644"/>
          </a:xfrm>
          <a:prstGeom prst="rect">
            <a:avLst/>
          </a:prstGeom>
        </p:spPr>
      </p:pic>
    </p:spTree>
    <p:extLst>
      <p:ext uri="{BB962C8B-B14F-4D97-AF65-F5344CB8AC3E}">
        <p14:creationId xmlns:p14="http://schemas.microsoft.com/office/powerpoint/2010/main" val="606577532"/>
      </p:ext>
    </p:extLst>
  </p:cSld>
  <p:clrMapOvr>
    <a:masterClrMapping/>
  </p:clrMapOvr>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the decision value of the seller is above the decision value of the buyer, there is no positive area of agreement. A transaction makes no sense, since at any price at least one party would end up in a worse situation compared to the status quo (no transaction).</a:t>
            </a:r>
          </a:p>
          <a:p>
            <a:pPr marL="180000" indent="-180000">
              <a:spcBef>
                <a:spcPts val="1000"/>
              </a:spcBef>
              <a:buFont typeface="Arial" charset="0"/>
              <a:buChar char="•"/>
            </a:pPr>
            <a:r>
              <a:rPr lang="en-US" dirty="0"/>
              <a:t>In a so-called “non-dominated conflict situation”, where no party can enforce a transaction, each side would follow their own path – there would be no transaction.</a:t>
            </a:r>
          </a:p>
          <a:p>
            <a:pPr marL="180000" indent="-180000">
              <a:spcBef>
                <a:spcPts val="1000"/>
              </a:spcBef>
              <a:buFont typeface="Arial" charset="0"/>
              <a:buChar char="•"/>
            </a:pPr>
            <a:r>
              <a:rPr lang="en-US" dirty="0"/>
              <a:t>Things become different in a “dominated conflict situation”, i.e., in a situation where one party can enforce a transaction (e.g., squeeze-out of minority shareholders). Here, typically requirements from the legislature and/or the judicature will be made regarding the valuation. These regulations differ from legislation to legislation and are subject to (usually inertial) changes over time.</a:t>
            </a:r>
            <a:r>
              <a:rPr lang="de-DE" dirty="0"/>
              <a:t> </a:t>
            </a:r>
          </a:p>
        </p:txBody>
      </p:sp>
      <p:sp>
        <p:nvSpPr>
          <p:cNvPr id="3" name="Titel 2"/>
          <p:cNvSpPr>
            <a:spLocks noGrp="1"/>
          </p:cNvSpPr>
          <p:nvPr>
            <p:ph type="title"/>
          </p:nvPr>
        </p:nvSpPr>
        <p:spPr/>
        <p:txBody>
          <a:bodyPr/>
          <a:lstStyle/>
          <a:p>
            <a:r>
              <a:rPr lang="en-US" dirty="0"/>
              <a:t>Negative Area of Agreement</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291</a:t>
            </a:fld>
            <a:endParaRPr lang="en-US" noProof="0" dirty="0"/>
          </a:p>
        </p:txBody>
      </p:sp>
    </p:spTree>
    <p:extLst>
      <p:ext uri="{BB962C8B-B14F-4D97-AF65-F5344CB8AC3E}">
        <p14:creationId xmlns:p14="http://schemas.microsoft.com/office/powerpoint/2010/main" val="16807"/>
      </p:ext>
    </p:extLst>
  </p:cSld>
  <p:clrMapOvr>
    <a:masterClrMapping/>
  </p:clrMapOvr>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objective of the valuation in the argumentation function is to support the negotiation position of one party. The purpose of the argumentation value is to influence the other party and so enhance the probability to finalize a favorable transaction.</a:t>
            </a:r>
          </a:p>
          <a:p>
            <a:pPr marL="180000" indent="-180000">
              <a:spcBef>
                <a:spcPts val="1000"/>
              </a:spcBef>
              <a:buFont typeface="Arial" charset="0"/>
              <a:buChar char="•"/>
            </a:pPr>
            <a:r>
              <a:rPr lang="en-US" dirty="0"/>
              <a:t>We already worked out that most valuations performed in business practice serve the realization of the principal’s interest. We could exaggerate and – at the risk of sounding sarcastic – say that in the light of the functional valuation theory, all valuations performed in practice are argumentation valuations.</a:t>
            </a:r>
          </a:p>
          <a:p>
            <a:pPr marL="180000" indent="-180000">
              <a:spcBef>
                <a:spcPts val="1000"/>
              </a:spcBef>
              <a:buFont typeface="Arial" charset="0"/>
              <a:buChar char="•"/>
            </a:pPr>
            <a:r>
              <a:rPr lang="en-US" dirty="0"/>
              <a:t>Many persons might turn up their noses at such a statement as they regard valuations as one of the supreme disciplines of management education with the requirement to fulfill rigorous scientific criteria. </a:t>
            </a:r>
            <a:r>
              <a:rPr lang="de-DE" dirty="0"/>
              <a:t> </a:t>
            </a:r>
          </a:p>
        </p:txBody>
      </p:sp>
      <p:sp>
        <p:nvSpPr>
          <p:cNvPr id="3" name="Titel 2"/>
          <p:cNvSpPr>
            <a:spLocks noGrp="1"/>
          </p:cNvSpPr>
          <p:nvPr>
            <p:ph type="title"/>
          </p:nvPr>
        </p:nvSpPr>
        <p:spPr/>
        <p:txBody>
          <a:bodyPr/>
          <a:lstStyle/>
          <a:p>
            <a:r>
              <a:rPr lang="en-US" dirty="0"/>
              <a:t>Argumentation Function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292</a:t>
            </a:fld>
            <a:endParaRPr lang="en-US" noProof="0" dirty="0"/>
          </a:p>
        </p:txBody>
      </p:sp>
    </p:spTree>
    <p:extLst>
      <p:ext uri="{BB962C8B-B14F-4D97-AF65-F5344CB8AC3E}">
        <p14:creationId xmlns:p14="http://schemas.microsoft.com/office/powerpoint/2010/main" val="704877633"/>
      </p:ext>
    </p:extLst>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We’ve come full circle though if we remember the occasions at which valuations are preformed: Apart from a few exceptions where legal regulations exist, most cases are about the unforced transfer of ownership in companies and shares in companies.</a:t>
            </a:r>
          </a:p>
          <a:p>
            <a:pPr marL="180000" indent="-180000">
              <a:spcBef>
                <a:spcPts val="1000"/>
              </a:spcBef>
              <a:buFont typeface="Arial" charset="0"/>
              <a:buChar char="•"/>
            </a:pPr>
            <a:r>
              <a:rPr lang="en-US" dirty="0"/>
              <a:t>To reach an agreement on this transfer, communication is necessary between buyer and seller, a common language. And valuations constitute such a language.</a:t>
            </a:r>
            <a:r>
              <a:rPr lang="de-DE" dirty="0"/>
              <a:t> </a:t>
            </a:r>
          </a:p>
        </p:txBody>
      </p:sp>
      <p:sp>
        <p:nvSpPr>
          <p:cNvPr id="3" name="Titel 2"/>
          <p:cNvSpPr>
            <a:spLocks noGrp="1"/>
          </p:cNvSpPr>
          <p:nvPr>
            <p:ph type="title"/>
          </p:nvPr>
        </p:nvSpPr>
        <p:spPr/>
        <p:txBody>
          <a:bodyPr/>
          <a:lstStyle/>
          <a:p>
            <a:r>
              <a:rPr lang="en-US" dirty="0"/>
              <a:t>Argumentation Function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293</a:t>
            </a:fld>
            <a:endParaRPr lang="en-US" noProof="0" dirty="0"/>
          </a:p>
        </p:txBody>
      </p:sp>
    </p:spTree>
    <p:extLst>
      <p:ext uri="{BB962C8B-B14F-4D97-AF65-F5344CB8AC3E}">
        <p14:creationId xmlns:p14="http://schemas.microsoft.com/office/powerpoint/2010/main" val="158374933"/>
      </p:ext>
    </p:extLst>
  </p:cSld>
  <p:clrMapOvr>
    <a:masterClrMapping/>
  </p:clrMapOvr>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37933-8FD9-4024-5267-D7A021B7DB66}"/>
            </a:ext>
          </a:extLst>
        </p:cNvPr>
        <p:cNvGrpSpPr/>
        <p:nvPr/>
      </p:nvGrpSpPr>
      <p:grpSpPr>
        <a:xfrm>
          <a:off x="0" y="0"/>
          <a:ext cx="0" cy="0"/>
          <a:chOff x="0" y="0"/>
          <a:chExt cx="0" cy="0"/>
        </a:xfrm>
      </p:grpSpPr>
      <p:sp>
        <p:nvSpPr>
          <p:cNvPr id="2" name="Inhaltsplatzhalter 1">
            <a:extLst>
              <a:ext uri="{FF2B5EF4-FFF2-40B4-BE49-F238E27FC236}">
                <a16:creationId xmlns:a16="http://schemas.microsoft.com/office/drawing/2014/main" id="{9AE53947-784E-EADB-280A-ED2B94726C2B}"/>
              </a:ext>
            </a:extLst>
          </p:cNvPr>
          <p:cNvSpPr>
            <a:spLocks noGrp="1"/>
          </p:cNvSpPr>
          <p:nvPr>
            <p:ph sz="quarter" idx="17"/>
          </p:nvPr>
        </p:nvSpPr>
        <p:spPr/>
        <p:txBody>
          <a:bodyPr/>
          <a:lstStyle/>
          <a:p>
            <a:pPr marL="457200" lvl="0" indent="-457200" hangingPunct="0">
              <a:buFont typeface="+mj-lt"/>
              <a:buAutoNum type="arabicParenBoth"/>
            </a:pPr>
            <a:r>
              <a:rPr lang="en-US" dirty="0"/>
              <a:t>What is the notion of a decision value?</a:t>
            </a:r>
          </a:p>
          <a:p>
            <a:pPr marL="457200" lvl="0" indent="-457200" hangingPunct="0">
              <a:buFont typeface="+mj-lt"/>
              <a:buAutoNum type="arabicParenBoth"/>
            </a:pPr>
            <a:endParaRPr lang="en-US" dirty="0"/>
          </a:p>
          <a:p>
            <a:pPr marL="457200" lvl="0" indent="-457200" hangingPunct="0">
              <a:buFont typeface="+mj-lt"/>
              <a:buAutoNum type="arabicParenBoth"/>
            </a:pPr>
            <a:r>
              <a:rPr lang="en-US" dirty="0"/>
              <a:t>Can values of companies be objective?</a:t>
            </a:r>
          </a:p>
        </p:txBody>
      </p:sp>
      <p:sp>
        <p:nvSpPr>
          <p:cNvPr id="3" name="Titel 2">
            <a:extLst>
              <a:ext uri="{FF2B5EF4-FFF2-40B4-BE49-F238E27FC236}">
                <a16:creationId xmlns:a16="http://schemas.microsoft.com/office/drawing/2014/main" id="{5D344A97-82CF-2791-873F-13458B7C5DAC}"/>
              </a:ext>
            </a:extLst>
          </p:cNvPr>
          <p:cNvSpPr>
            <a:spLocks noGrp="1"/>
          </p:cNvSpPr>
          <p:nvPr>
            <p:ph type="title"/>
          </p:nvPr>
        </p:nvSpPr>
        <p:spPr/>
        <p:txBody>
          <a:bodyPr/>
          <a:lstStyle/>
          <a:p>
            <a:r>
              <a:rPr lang="en-US" dirty="0"/>
              <a:t>Self-Test Questions</a:t>
            </a:r>
          </a:p>
        </p:txBody>
      </p:sp>
      <p:sp>
        <p:nvSpPr>
          <p:cNvPr id="4" name="Datumsplatzhalter 3">
            <a:extLst>
              <a:ext uri="{FF2B5EF4-FFF2-40B4-BE49-F238E27FC236}">
                <a16:creationId xmlns:a16="http://schemas.microsoft.com/office/drawing/2014/main" id="{69CD1BE1-E817-1CF5-7F96-1783A8708145}"/>
              </a:ext>
            </a:extLst>
          </p:cNvPr>
          <p:cNvSpPr>
            <a:spLocks noGrp="1"/>
          </p:cNvSpPr>
          <p:nvPr>
            <p:ph type="dt" sz="half" idx="18"/>
          </p:nvPr>
        </p:nvSpPr>
        <p:spPr/>
        <p:txBody>
          <a:bodyPr/>
          <a:lstStyle/>
          <a:p>
            <a:r>
              <a:rPr lang="en-US" noProof="0" dirty="0"/>
              <a:t>Course Slides</a:t>
            </a:r>
          </a:p>
        </p:txBody>
      </p:sp>
      <p:sp>
        <p:nvSpPr>
          <p:cNvPr id="5" name="Fußzeilenplatzhalter 4">
            <a:extLst>
              <a:ext uri="{FF2B5EF4-FFF2-40B4-BE49-F238E27FC236}">
                <a16:creationId xmlns:a16="http://schemas.microsoft.com/office/drawing/2014/main" id="{6E1462DA-09D9-C12C-DCE3-1AF249F1FF16}"/>
              </a:ext>
            </a:extLst>
          </p:cNvPr>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a:extLst>
              <a:ext uri="{FF2B5EF4-FFF2-40B4-BE49-F238E27FC236}">
                <a16:creationId xmlns:a16="http://schemas.microsoft.com/office/drawing/2014/main" id="{90B593A2-B149-75FD-C0F8-1AE63D06404C}"/>
              </a:ext>
            </a:extLst>
          </p:cNvPr>
          <p:cNvSpPr>
            <a:spLocks noGrp="1"/>
          </p:cNvSpPr>
          <p:nvPr>
            <p:ph type="sldNum" sz="quarter" idx="20"/>
          </p:nvPr>
        </p:nvSpPr>
        <p:spPr/>
        <p:txBody>
          <a:bodyPr/>
          <a:lstStyle/>
          <a:p>
            <a:fld id="{D17876D8-BCC1-405D-8AD6-9C645F5D1D0C}" type="slidenum">
              <a:rPr lang="en-US" noProof="0" smtClean="0"/>
              <a:pPr/>
              <a:t>294</a:t>
            </a:fld>
            <a:endParaRPr lang="en-US" noProof="0" dirty="0"/>
          </a:p>
        </p:txBody>
      </p:sp>
    </p:spTree>
    <p:extLst>
      <p:ext uri="{BB962C8B-B14F-4D97-AF65-F5344CB8AC3E}">
        <p14:creationId xmlns:p14="http://schemas.microsoft.com/office/powerpoint/2010/main" val="2469732885"/>
      </p:ext>
    </p:extLst>
  </p:cSld>
  <p:clrMapOvr>
    <a:masterClrMapping/>
  </p:clrMapOvr>
  <p:transition/>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01ED6-EF89-ADC6-C88C-A9C7748718CF}"/>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6FB661A2-03FC-759A-F5FF-C9AC35EB8B1F}"/>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F4DEA946-1C4A-C4E9-BEAC-B577DDC9760A}"/>
              </a:ext>
            </a:extLst>
          </p:cNvPr>
          <p:cNvSpPr>
            <a:spLocks noGrp="1"/>
          </p:cNvSpPr>
          <p:nvPr>
            <p:ph type="sldNum" sz="quarter" idx="20"/>
          </p:nvPr>
        </p:nvSpPr>
        <p:spPr/>
        <p:txBody>
          <a:bodyPr/>
          <a:lstStyle/>
          <a:p>
            <a:fld id="{D17876D8-BCC1-405D-8AD6-9C645F5D1D0C}" type="slidenum">
              <a:rPr lang="en-US" noProof="0" smtClean="0"/>
              <a:pPr/>
              <a:t>295</a:t>
            </a:fld>
            <a:endParaRPr lang="en-US" noProof="0" dirty="0"/>
          </a:p>
        </p:txBody>
      </p:sp>
      <p:sp>
        <p:nvSpPr>
          <p:cNvPr id="9" name="Titel 2">
            <a:extLst>
              <a:ext uri="{FF2B5EF4-FFF2-40B4-BE49-F238E27FC236}">
                <a16:creationId xmlns:a16="http://schemas.microsoft.com/office/drawing/2014/main" id="{F0F93570-B484-EE4A-BDDB-3AC8B91DA2A7}"/>
              </a:ext>
            </a:extLst>
          </p:cNvPr>
          <p:cNvSpPr>
            <a:spLocks noGrp="1"/>
          </p:cNvSpPr>
          <p:nvPr>
            <p:ph type="title"/>
          </p:nvPr>
        </p:nvSpPr>
        <p:spPr>
          <a:xfrm>
            <a:off x="180000" y="621100"/>
            <a:ext cx="8780400" cy="756000"/>
          </a:xfrm>
        </p:spPr>
        <p:txBody>
          <a:bodyPr/>
          <a:lstStyle/>
          <a:p>
            <a:r>
              <a:rPr lang="en-US" dirty="0"/>
              <a:t>9	Argumentation Values in Negotiations</a:t>
            </a:r>
          </a:p>
        </p:txBody>
      </p:sp>
      <p:graphicFrame>
        <p:nvGraphicFramePr>
          <p:cNvPr id="10" name="Inhaltsplatzhalter 8">
            <a:extLst>
              <a:ext uri="{FF2B5EF4-FFF2-40B4-BE49-F238E27FC236}">
                <a16:creationId xmlns:a16="http://schemas.microsoft.com/office/drawing/2014/main" id="{51DB6BF7-44CF-EB67-020D-E08B1BE3DD19}"/>
              </a:ext>
            </a:extLst>
          </p:cNvPr>
          <p:cNvGraphicFramePr>
            <a:graphicFrameLocks noGrp="1"/>
          </p:cNvGraphicFramePr>
          <p:nvPr>
            <p:ph sz="quarter" idx="17"/>
            <p:extLst>
              <p:ext uri="{D42A27DB-BD31-4B8C-83A1-F6EECF244321}">
                <p14:modId xmlns:p14="http://schemas.microsoft.com/office/powerpoint/2010/main" val="2726447146"/>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9007498"/>
      </p:ext>
    </p:extLst>
  </p:cSld>
  <p:clrMapOvr>
    <a:masterClrMapping/>
  </p:clrMapOvr>
  <p:transition/>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What do you want to achieve in a negotiation to acquire or dispose of a company? As a potential buyer, you want to pay the lowest possible price. As a seller, you want the highest possible price. </a:t>
            </a:r>
          </a:p>
          <a:p>
            <a:pPr marL="180000" indent="-180000">
              <a:spcBef>
                <a:spcPts val="1000"/>
              </a:spcBef>
              <a:buFont typeface="Arial" charset="0"/>
              <a:buChar char="•"/>
            </a:pPr>
            <a:r>
              <a:rPr lang="en-US" dirty="0"/>
              <a:t>An argumentation value or an argumentation opinion is a valuation that serves to assert your position.</a:t>
            </a:r>
          </a:p>
          <a:p>
            <a:pPr marL="180000" indent="-180000">
              <a:spcBef>
                <a:spcPts val="1000"/>
              </a:spcBef>
              <a:buFont typeface="Arial" charset="0"/>
              <a:buChar char="•"/>
            </a:pPr>
            <a:r>
              <a:rPr lang="en-US" dirty="0"/>
              <a:t>Don’t try to calculate an argumentation value without knowing where your decision value is!</a:t>
            </a:r>
          </a:p>
          <a:p>
            <a:pPr marL="180000" indent="-180000">
              <a:spcBef>
                <a:spcPts val="1000"/>
              </a:spcBef>
              <a:buFont typeface="Arial" charset="0"/>
              <a:buChar char="•"/>
            </a:pPr>
            <a:r>
              <a:rPr lang="en-US" dirty="0"/>
              <a:t>If you don’t know what your own limit of concession willingness is because you focused on market values and/or prices, the most important reference point for the calculation of an argumentation value is missing.</a:t>
            </a:r>
          </a:p>
          <a:p>
            <a:pPr marL="180000" indent="-180000">
              <a:spcBef>
                <a:spcPts val="1000"/>
              </a:spcBef>
              <a:buFont typeface="Arial" charset="0"/>
              <a:buChar char="•"/>
            </a:pPr>
            <a:r>
              <a:rPr lang="en-US" dirty="0"/>
              <a:t>Fix this first! If you are the principal and don’t want to disclose this value to your external or internal advisers, fine – but make sure you have the value.</a:t>
            </a:r>
            <a:r>
              <a:rPr lang="de-DE" dirty="0"/>
              <a:t> </a:t>
            </a:r>
          </a:p>
          <a:p>
            <a:endParaRPr lang="de-DE" dirty="0"/>
          </a:p>
        </p:txBody>
      </p:sp>
      <p:sp>
        <p:nvSpPr>
          <p:cNvPr id="3" name="Titel 2"/>
          <p:cNvSpPr>
            <a:spLocks noGrp="1"/>
          </p:cNvSpPr>
          <p:nvPr>
            <p:ph type="title"/>
          </p:nvPr>
        </p:nvSpPr>
        <p:spPr/>
        <p:txBody>
          <a:bodyPr/>
          <a:lstStyle/>
          <a:p>
            <a:r>
              <a:rPr lang="en-US" dirty="0"/>
              <a:t>Determinants of the Argumentation Value</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296</a:t>
            </a:fld>
            <a:endParaRPr lang="en-US" noProof="0" dirty="0"/>
          </a:p>
        </p:txBody>
      </p:sp>
    </p:spTree>
    <p:extLst>
      <p:ext uri="{BB962C8B-B14F-4D97-AF65-F5344CB8AC3E}">
        <p14:creationId xmlns:p14="http://schemas.microsoft.com/office/powerpoint/2010/main" val="500782188"/>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next important reference point is the estimated decision value, the probable limit of concession willingness of the counterparty. Before investing time on the calculation of an argumentation value, find out whether there is a positive area of agreement. </a:t>
            </a:r>
            <a:endParaRPr lang="de-DE" dirty="0"/>
          </a:p>
          <a:p>
            <a:pPr marL="180000" indent="-180000">
              <a:spcBef>
                <a:spcPts val="1000"/>
              </a:spcBef>
              <a:buFont typeface="Arial" charset="0"/>
              <a:buChar char="•"/>
            </a:pPr>
            <a:r>
              <a:rPr lang="en-US" dirty="0"/>
              <a:t>Power plays an important role in negotiations. If you are one of thirty-five bidders in an auction process, your negotiation power will be smaller compared to being the preferred buyer in a one-to-one negotiated transaction.</a:t>
            </a:r>
          </a:p>
          <a:p>
            <a:pPr marL="180000" indent="-180000">
              <a:spcBef>
                <a:spcPts val="1000"/>
              </a:spcBef>
              <a:buFont typeface="Arial" charset="0"/>
              <a:buChar char="•"/>
            </a:pPr>
            <a:r>
              <a:rPr lang="en-US" dirty="0"/>
              <a:t>Power is, among other things, a function of alternatives. Try to find out what alternatives the counterparty has and think about your own alternatives. If you are not happy with them, work on your alternatives before you come to the negotiation table. Your alternatives influence your decision value.</a:t>
            </a:r>
            <a:r>
              <a:rPr lang="de-DE" dirty="0"/>
              <a:t> </a:t>
            </a:r>
          </a:p>
        </p:txBody>
      </p:sp>
      <p:sp>
        <p:nvSpPr>
          <p:cNvPr id="3" name="Titel 2"/>
          <p:cNvSpPr>
            <a:spLocks noGrp="1"/>
          </p:cNvSpPr>
          <p:nvPr>
            <p:ph type="title"/>
          </p:nvPr>
        </p:nvSpPr>
        <p:spPr/>
        <p:txBody>
          <a:bodyPr/>
          <a:lstStyle/>
          <a:p>
            <a:r>
              <a:rPr lang="en-US" dirty="0"/>
              <a:t>Determinants of the Argumentation Value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297</a:t>
            </a:fld>
            <a:endParaRPr lang="en-US" noProof="0" dirty="0"/>
          </a:p>
        </p:txBody>
      </p:sp>
    </p:spTree>
    <p:extLst>
      <p:ext uri="{BB962C8B-B14F-4D97-AF65-F5344CB8AC3E}">
        <p14:creationId xmlns:p14="http://schemas.microsoft.com/office/powerpoint/2010/main" val="1901915394"/>
      </p:ext>
    </p:extLst>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algn="ctr" hangingPunct="0"/>
            <a:r>
              <a:rPr lang="en-US" i="1" dirty="0"/>
              <a:t>If you can't spot the sucker in your first half hour at the table, then you are the sucker.</a:t>
            </a:r>
          </a:p>
          <a:p>
            <a:pPr algn="ctr" hangingPunct="0"/>
            <a:endParaRPr lang="de-DE" dirty="0"/>
          </a:p>
          <a:p>
            <a:pPr algn="ctr" hangingPunct="0"/>
            <a:r>
              <a:rPr lang="en-US" i="1" dirty="0"/>
              <a:t>(Mike McDermott in the movie Rounders)</a:t>
            </a:r>
          </a:p>
          <a:p>
            <a:pPr>
              <a:spcBef>
                <a:spcPts val="1000"/>
              </a:spcBef>
            </a:pPr>
            <a:endParaRPr lang="en-US" dirty="0"/>
          </a:p>
          <a:p>
            <a:pPr>
              <a:spcBef>
                <a:spcPts val="1000"/>
              </a:spcBef>
            </a:pPr>
            <a:endParaRPr lang="en-US" dirty="0"/>
          </a:p>
          <a:p>
            <a:pPr marL="180000" indent="-180000">
              <a:spcBef>
                <a:spcPts val="1000"/>
              </a:spcBef>
              <a:buFont typeface="Arial" charset="0"/>
              <a:buChar char="•"/>
            </a:pPr>
            <a:r>
              <a:rPr lang="en-US" dirty="0"/>
              <a:t>Let's assume you are the potential buyer and your decision value is higher than the seller's decision value, i.e. there is a positive area of agreement. How do you achieve your goal of getting the largest portion of the area of agreement? Where should the argumentation value be? </a:t>
            </a:r>
            <a:endParaRPr lang="de-DE" dirty="0"/>
          </a:p>
        </p:txBody>
      </p:sp>
      <p:sp>
        <p:nvSpPr>
          <p:cNvPr id="3" name="Titel 2"/>
          <p:cNvSpPr>
            <a:spLocks noGrp="1"/>
          </p:cNvSpPr>
          <p:nvPr>
            <p:ph type="title"/>
          </p:nvPr>
        </p:nvSpPr>
        <p:spPr/>
        <p:txBody>
          <a:bodyPr/>
          <a:lstStyle/>
          <a:p>
            <a:r>
              <a:rPr lang="en-US" dirty="0"/>
              <a:t>The Art of Negotiation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298</a:t>
            </a:fld>
            <a:endParaRPr lang="en-US" noProof="0" dirty="0"/>
          </a:p>
        </p:txBody>
      </p:sp>
    </p:spTree>
    <p:extLst>
      <p:ext uri="{BB962C8B-B14F-4D97-AF65-F5344CB8AC3E}">
        <p14:creationId xmlns:p14="http://schemas.microsoft.com/office/powerpoint/2010/main" val="1289335735"/>
      </p:ext>
    </p:extLst>
  </p:cSld>
  <p:clrMapOvr>
    <a:masterClrMapping/>
  </p:clrMapOvr>
  <p:transition/>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EABB06-AF56-E2D8-1697-EAA5726BD5FF}"/>
              </a:ext>
            </a:extLst>
          </p:cNvPr>
          <p:cNvSpPr>
            <a:spLocks noGrp="1"/>
          </p:cNvSpPr>
          <p:nvPr>
            <p:ph sz="quarter" idx="17"/>
          </p:nvPr>
        </p:nvSpPr>
        <p:spPr/>
        <p:txBody>
          <a:bodyPr/>
          <a:lstStyle/>
          <a:p>
            <a:pPr marL="180000" indent="-180000">
              <a:spcBef>
                <a:spcPts val="1000"/>
              </a:spcBef>
              <a:buFont typeface="Arial" charset="0"/>
              <a:buChar char="•"/>
            </a:pPr>
            <a:r>
              <a:rPr lang="en-US" dirty="0"/>
              <a:t>Try to make use of the anchoring effect described before and place it near the estimated decision value of the counterparty.</a:t>
            </a:r>
            <a:r>
              <a:rPr lang="de-DE" dirty="0"/>
              <a:t> </a:t>
            </a:r>
          </a:p>
          <a:p>
            <a:endParaRPr lang="en-US" dirty="0"/>
          </a:p>
        </p:txBody>
      </p:sp>
      <p:sp>
        <p:nvSpPr>
          <p:cNvPr id="3" name="Title 2">
            <a:extLst>
              <a:ext uri="{FF2B5EF4-FFF2-40B4-BE49-F238E27FC236}">
                <a16:creationId xmlns:a16="http://schemas.microsoft.com/office/drawing/2014/main" id="{DC43ED4A-5575-A6E0-4F45-6B0041064C4E}"/>
              </a:ext>
            </a:extLst>
          </p:cNvPr>
          <p:cNvSpPr>
            <a:spLocks noGrp="1"/>
          </p:cNvSpPr>
          <p:nvPr>
            <p:ph type="title"/>
          </p:nvPr>
        </p:nvSpPr>
        <p:spPr/>
        <p:txBody>
          <a:bodyPr/>
          <a:lstStyle/>
          <a:p>
            <a:r>
              <a:rPr lang="en-US" dirty="0"/>
              <a:t>Strategies To Get the Biggest Chunk</a:t>
            </a:r>
          </a:p>
        </p:txBody>
      </p:sp>
      <p:sp>
        <p:nvSpPr>
          <p:cNvPr id="4" name="Date Placeholder 3">
            <a:extLst>
              <a:ext uri="{FF2B5EF4-FFF2-40B4-BE49-F238E27FC236}">
                <a16:creationId xmlns:a16="http://schemas.microsoft.com/office/drawing/2014/main" id="{C8A95C94-8132-40E9-13B5-68A220510770}"/>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EC2C3A53-76C1-F4BE-F3BE-C244ECD69780}"/>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440A8389-257F-2C4A-1D89-26C8B6913CAE}"/>
              </a:ext>
            </a:extLst>
          </p:cNvPr>
          <p:cNvSpPr>
            <a:spLocks noGrp="1"/>
          </p:cNvSpPr>
          <p:nvPr>
            <p:ph type="sldNum" sz="quarter" idx="20"/>
          </p:nvPr>
        </p:nvSpPr>
        <p:spPr/>
        <p:txBody>
          <a:bodyPr/>
          <a:lstStyle/>
          <a:p>
            <a:fld id="{D17876D8-BCC1-405D-8AD6-9C645F5D1D0C}" type="slidenum">
              <a:rPr lang="en-US" noProof="0" smtClean="0"/>
              <a:pPr/>
              <a:t>299</a:t>
            </a:fld>
            <a:endParaRPr lang="en-US" noProof="0" dirty="0"/>
          </a:p>
        </p:txBody>
      </p:sp>
      <p:pic>
        <p:nvPicPr>
          <p:cNvPr id="7" name="Bild 6">
            <a:extLst>
              <a:ext uri="{FF2B5EF4-FFF2-40B4-BE49-F238E27FC236}">
                <a16:creationId xmlns:a16="http://schemas.microsoft.com/office/drawing/2014/main" id="{C19FF35C-2FDD-71FE-4C56-C87934BFDF30}"/>
              </a:ext>
            </a:extLst>
          </p:cNvPr>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890585" y="2817419"/>
            <a:ext cx="7359228" cy="3387581"/>
          </a:xfrm>
          <a:prstGeom prst="rect">
            <a:avLst/>
          </a:prstGeom>
        </p:spPr>
      </p:pic>
    </p:spTree>
    <p:extLst>
      <p:ext uri="{BB962C8B-B14F-4D97-AF65-F5344CB8AC3E}">
        <p14:creationId xmlns:p14="http://schemas.microsoft.com/office/powerpoint/2010/main" val="23841960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sz="1800" dirty="0"/>
              <a:t>The module examination comprises two components and one precondition you must fulfill to be admitted to the module examination:</a:t>
            </a:r>
          </a:p>
          <a:p>
            <a:pPr lvl="2">
              <a:buFont typeface="Symbol" charset="2"/>
              <a:buChar char="-"/>
            </a:pPr>
            <a:r>
              <a:rPr lang="en-US" sz="1800" dirty="0"/>
              <a:t>Final written exam (50%)</a:t>
            </a:r>
          </a:p>
          <a:p>
            <a:pPr lvl="2">
              <a:buFont typeface="Symbol" charset="2"/>
              <a:buChar char="-"/>
            </a:pPr>
            <a:r>
              <a:rPr lang="en-US" sz="1800" dirty="0"/>
              <a:t>Company report (50%)</a:t>
            </a:r>
          </a:p>
          <a:p>
            <a:pPr lvl="2">
              <a:buFont typeface="Symbol" charset="2"/>
              <a:buChar char="-"/>
            </a:pPr>
            <a:r>
              <a:rPr lang="en-US" sz="1800" dirty="0"/>
              <a:t>As a precondition in the sense of § 13 para. 6 1</a:t>
            </a:r>
            <a:r>
              <a:rPr lang="en-US" sz="1800" baseline="30000" dirty="0"/>
              <a:t>st</a:t>
            </a:r>
            <a:r>
              <a:rPr lang="en-US" sz="1800" dirty="0"/>
              <a:t> sentence of the Study and Examination Framework Regulations (RStPO): The Bloomberg Market Concepts (Core Concepts module) certificate (I will not look at your performance, i.e., you just have to pass).</a:t>
            </a:r>
          </a:p>
          <a:p>
            <a:pPr lvl="1">
              <a:buFont typeface="Arial"/>
              <a:buChar char="•"/>
            </a:pPr>
            <a:r>
              <a:rPr lang="en-US" sz="1800" dirty="0"/>
              <a:t>The BMC certificate is mandatory for all students and a prerequisite for the admission to the module examination. I will not grade your report and you cannot participate in the final exam if you don’t turn in your certificate until 30 November! Please email the certificate to </a:t>
            </a:r>
            <a:r>
              <a:rPr lang="en-US" sz="1800" dirty="0">
                <a:hlinkClick r:id="rId3"/>
              </a:rPr>
              <a:t>ralf.hafner@htw-berlin.de</a:t>
            </a:r>
            <a:r>
              <a:rPr lang="en-US" sz="1800" dirty="0"/>
              <a:t>. If you have already passed the certificate in a previous semester, you do not need to take it again. Just send me the certificate.</a:t>
            </a:r>
            <a:endParaRPr lang="en-US" dirty="0"/>
          </a:p>
          <a:p>
            <a:pPr lvl="1">
              <a:buFont typeface="Arial"/>
              <a:buChar char="•"/>
            </a:pPr>
            <a:endParaRPr lang="en-US" dirty="0"/>
          </a:p>
        </p:txBody>
      </p:sp>
      <p:sp>
        <p:nvSpPr>
          <p:cNvPr id="3" name="Titel 2"/>
          <p:cNvSpPr>
            <a:spLocks noGrp="1"/>
          </p:cNvSpPr>
          <p:nvPr>
            <p:ph type="title"/>
          </p:nvPr>
        </p:nvSpPr>
        <p:spPr/>
        <p:txBody>
          <a:bodyPr/>
          <a:lstStyle/>
          <a:p>
            <a:r>
              <a:rPr lang="en-US" dirty="0"/>
              <a:t>Grading/Assessment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a:t>
            </a:fld>
            <a:endParaRPr lang="en-US" noProof="0" dirty="0"/>
          </a:p>
        </p:txBody>
      </p:sp>
    </p:spTree>
    <p:extLst>
      <p:ext uri="{BB962C8B-B14F-4D97-AF65-F5344CB8AC3E}">
        <p14:creationId xmlns:p14="http://schemas.microsoft.com/office/powerpoint/2010/main" val="86353404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19604C-622E-CF43-AA3F-E02277F2F0BF}"/>
              </a:ext>
            </a:extLst>
          </p:cNvPr>
          <p:cNvSpPr>
            <a:spLocks noGrp="1"/>
          </p:cNvSpPr>
          <p:nvPr>
            <p:ph sz="quarter" idx="17"/>
          </p:nvPr>
        </p:nvSpPr>
        <p:spPr/>
        <p:txBody>
          <a:bodyPr/>
          <a:lstStyle/>
          <a:p>
            <a:pPr lvl="1">
              <a:buFont typeface="Arial"/>
              <a:buChar char="•"/>
            </a:pPr>
            <a:r>
              <a:rPr lang="en-US" dirty="0"/>
              <a:t>Following find my estimate for Henkel’s market value of debt – it exceeds book value by 18 million Euro.</a:t>
            </a:r>
          </a:p>
          <a:p>
            <a:endParaRPr lang="en-DE" dirty="0"/>
          </a:p>
        </p:txBody>
      </p:sp>
      <p:sp>
        <p:nvSpPr>
          <p:cNvPr id="3" name="Title 2">
            <a:extLst>
              <a:ext uri="{FF2B5EF4-FFF2-40B4-BE49-F238E27FC236}">
                <a16:creationId xmlns:a16="http://schemas.microsoft.com/office/drawing/2014/main" id="{5D048E92-7B76-2A4F-B19E-88DA52EDC4CB}"/>
              </a:ext>
            </a:extLst>
          </p:cNvPr>
          <p:cNvSpPr>
            <a:spLocks noGrp="1"/>
          </p:cNvSpPr>
          <p:nvPr>
            <p:ph type="title"/>
          </p:nvPr>
        </p:nvSpPr>
        <p:spPr/>
        <p:txBody>
          <a:bodyPr/>
          <a:lstStyle/>
          <a:p>
            <a:r>
              <a:rPr lang="en-DE" dirty="0"/>
              <a:t>My Estimate for Henkel’s Market Value of Debt</a:t>
            </a:r>
          </a:p>
        </p:txBody>
      </p:sp>
      <p:sp>
        <p:nvSpPr>
          <p:cNvPr id="4" name="Date Placeholder 3">
            <a:extLst>
              <a:ext uri="{FF2B5EF4-FFF2-40B4-BE49-F238E27FC236}">
                <a16:creationId xmlns:a16="http://schemas.microsoft.com/office/drawing/2014/main" id="{85CA8F08-9A58-124B-B9B0-7AA70E30422C}"/>
              </a:ext>
            </a:extLst>
          </p:cNvPr>
          <p:cNvSpPr>
            <a:spLocks noGrp="1"/>
          </p:cNvSpPr>
          <p:nvPr>
            <p:ph type="dt" sz="half" idx="18"/>
          </p:nvPr>
        </p:nvSpPr>
        <p:spPr/>
        <p:txBody>
          <a:bodyPr/>
          <a:lstStyle/>
          <a:p>
            <a:r>
              <a:rPr lang="en-US" noProof="0"/>
              <a:t>Course Slides</a:t>
            </a:r>
            <a:endParaRPr lang="en-US" noProof="0" dirty="0"/>
          </a:p>
        </p:txBody>
      </p:sp>
      <p:sp>
        <p:nvSpPr>
          <p:cNvPr id="5" name="Footer Placeholder 4">
            <a:extLst>
              <a:ext uri="{FF2B5EF4-FFF2-40B4-BE49-F238E27FC236}">
                <a16:creationId xmlns:a16="http://schemas.microsoft.com/office/drawing/2014/main" id="{FEB1B3BE-6463-F34F-A360-7D3AE43BF231}"/>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78FA9932-788B-3649-B6A9-E9210AD378B7}"/>
              </a:ext>
            </a:extLst>
          </p:cNvPr>
          <p:cNvSpPr>
            <a:spLocks noGrp="1"/>
          </p:cNvSpPr>
          <p:nvPr>
            <p:ph type="sldNum" sz="quarter" idx="20"/>
          </p:nvPr>
        </p:nvSpPr>
        <p:spPr/>
        <p:txBody>
          <a:bodyPr/>
          <a:lstStyle/>
          <a:p>
            <a:fld id="{D17876D8-BCC1-405D-8AD6-9C645F5D1D0C}" type="slidenum">
              <a:rPr lang="en-US" noProof="0" smtClean="0"/>
              <a:pPr/>
              <a:t>30</a:t>
            </a:fld>
            <a:endParaRPr lang="en-US" noProof="0" dirty="0"/>
          </a:p>
        </p:txBody>
      </p:sp>
      <p:pic>
        <p:nvPicPr>
          <p:cNvPr id="10" name="Picture 9">
            <a:extLst>
              <a:ext uri="{FF2B5EF4-FFF2-40B4-BE49-F238E27FC236}">
                <a16:creationId xmlns:a16="http://schemas.microsoft.com/office/drawing/2014/main" id="{71B21620-61AC-4949-A20A-75C5CEF19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783" y="2547822"/>
            <a:ext cx="7488832" cy="3552941"/>
          </a:xfrm>
          <a:prstGeom prst="rect">
            <a:avLst/>
          </a:prstGeom>
        </p:spPr>
      </p:pic>
    </p:spTree>
    <p:extLst>
      <p:ext uri="{BB962C8B-B14F-4D97-AF65-F5344CB8AC3E}">
        <p14:creationId xmlns:p14="http://schemas.microsoft.com/office/powerpoint/2010/main" val="2904290678"/>
      </p:ext>
    </p:extLst>
  </p:cSld>
  <p:clrMapOvr>
    <a:masterClrMapping/>
  </p:clrMapOvr>
  <p:transition/>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Move first and don’t wait for the counterparty to make the first move, because the anchoring effect might work against you.</a:t>
            </a:r>
          </a:p>
          <a:p>
            <a:pPr marL="180000" indent="-180000">
              <a:spcBef>
                <a:spcPts val="1000"/>
              </a:spcBef>
              <a:buFont typeface="Arial" charset="0"/>
              <a:buChar char="•"/>
            </a:pPr>
            <a:r>
              <a:rPr lang="en-US" dirty="0"/>
              <a:t>This is the advice of most negotiation experts. There are numerous psychological studies that essentially support it.</a:t>
            </a:r>
          </a:p>
          <a:p>
            <a:pPr marL="180000" indent="-180000">
              <a:spcBef>
                <a:spcPts val="1000"/>
              </a:spcBef>
              <a:buFont typeface="Arial" charset="0"/>
              <a:buChar char="•"/>
            </a:pPr>
            <a:r>
              <a:rPr lang="en-US" dirty="0"/>
              <a:t>And don’t go too far beyond the expected limit of concession willingness as the anchor might not work there.</a:t>
            </a:r>
          </a:p>
        </p:txBody>
      </p:sp>
      <p:sp>
        <p:nvSpPr>
          <p:cNvPr id="3" name="Titel 2"/>
          <p:cNvSpPr>
            <a:spLocks noGrp="1"/>
          </p:cNvSpPr>
          <p:nvPr>
            <p:ph type="title"/>
          </p:nvPr>
        </p:nvSpPr>
        <p:spPr/>
        <p:txBody>
          <a:bodyPr/>
          <a:lstStyle/>
          <a:p>
            <a:r>
              <a:rPr lang="en-US" dirty="0"/>
              <a:t>Strategies To Get the Biggest Chunk (Continued)</a:t>
            </a:r>
            <a:endParaRPr lang="de-DE" dirty="0"/>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300</a:t>
            </a:fld>
            <a:endParaRPr lang="en-US" noProof="0" dirty="0"/>
          </a:p>
        </p:txBody>
      </p:sp>
    </p:spTree>
    <p:extLst>
      <p:ext uri="{BB962C8B-B14F-4D97-AF65-F5344CB8AC3E}">
        <p14:creationId xmlns:p14="http://schemas.microsoft.com/office/powerpoint/2010/main" val="102690633"/>
      </p:ext>
    </p:extLst>
  </p:cSld>
  <p:clrMapOvr>
    <a:masterClrMapping/>
  </p:clrMapOvr>
  <p:transition/>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F6238D-A1F5-599C-C244-C27EF44E6E3F}"/>
              </a:ext>
            </a:extLst>
          </p:cNvPr>
          <p:cNvSpPr>
            <a:spLocks noGrp="1"/>
          </p:cNvSpPr>
          <p:nvPr>
            <p:ph sz="quarter" idx="17"/>
          </p:nvPr>
        </p:nvSpPr>
        <p:spPr/>
        <p:txBody>
          <a:bodyPr/>
          <a:lstStyle/>
          <a:p>
            <a:pPr marL="180000" indent="-180000">
              <a:spcBef>
                <a:spcPts val="1000"/>
              </a:spcBef>
              <a:buFont typeface="Arial" charset="0"/>
              <a:buChar char="•"/>
            </a:pPr>
            <a:r>
              <a:rPr lang="en-US" dirty="0"/>
              <a:t>Cooperative or competitive, i.e. Win-Win or Win-Lose?</a:t>
            </a:r>
          </a:p>
          <a:p>
            <a:pPr marL="180000" indent="-180000">
              <a:spcBef>
                <a:spcPts val="1000"/>
              </a:spcBef>
              <a:buFont typeface="Arial" charset="0"/>
              <a:buChar char="•"/>
            </a:pPr>
            <a:r>
              <a:rPr lang="en-US" dirty="0"/>
              <a:t>What is the best way to negotiate? Reason, power, or creativity?</a:t>
            </a:r>
          </a:p>
          <a:p>
            <a:pPr marL="180000" indent="-180000">
              <a:spcBef>
                <a:spcPts val="1000"/>
              </a:spcBef>
              <a:buFont typeface="Arial" charset="0"/>
              <a:buChar char="•"/>
            </a:pPr>
            <a:r>
              <a:rPr lang="en-US" dirty="0"/>
              <a:t>Creativity is required in cooperative negotiation situations. It is undoubtedly the most difficult type of negotiation. Nevertheless, we should use it as often as possible because it stands for maximizing the overall benefit ("Win-Win") while maintaining good relations with the counterpart. </a:t>
            </a:r>
          </a:p>
          <a:p>
            <a:pPr marL="180000" indent="-180000">
              <a:spcBef>
                <a:spcPts val="1000"/>
              </a:spcBef>
              <a:buFont typeface="Arial" charset="0"/>
              <a:buChar char="•"/>
            </a:pPr>
            <a:r>
              <a:rPr lang="en-US" dirty="0"/>
              <a:t>In competitive negotiation situations, most people tend to think of reason as the ideal approach to negotiation. May the party with the better arguments win. </a:t>
            </a:r>
          </a:p>
          <a:p>
            <a:pPr marL="180000" indent="-180000">
              <a:spcBef>
                <a:spcPts val="1000"/>
              </a:spcBef>
              <a:buFont typeface="Arial" charset="0"/>
              <a:buChar char="•"/>
            </a:pPr>
            <a:r>
              <a:rPr lang="en-US" dirty="0"/>
              <a:t>However, many negotiations are decided on the basis of power. Use it when the size of the cake is fixed and there is no impact on a long-term relationship, or when the other party is playing the power card.</a:t>
            </a:r>
          </a:p>
        </p:txBody>
      </p:sp>
      <p:sp>
        <p:nvSpPr>
          <p:cNvPr id="3" name="Title 2">
            <a:extLst>
              <a:ext uri="{FF2B5EF4-FFF2-40B4-BE49-F238E27FC236}">
                <a16:creationId xmlns:a16="http://schemas.microsoft.com/office/drawing/2014/main" id="{B2C0C429-7F36-4503-DA3A-98CD6C2E64F9}"/>
              </a:ext>
            </a:extLst>
          </p:cNvPr>
          <p:cNvSpPr>
            <a:spLocks noGrp="1"/>
          </p:cNvSpPr>
          <p:nvPr>
            <p:ph type="title"/>
          </p:nvPr>
        </p:nvSpPr>
        <p:spPr/>
        <p:txBody>
          <a:bodyPr/>
          <a:lstStyle/>
          <a:p>
            <a:r>
              <a:rPr lang="en-US" dirty="0"/>
              <a:t>Analyzing the Negotiation Situation</a:t>
            </a:r>
          </a:p>
        </p:txBody>
      </p:sp>
      <p:sp>
        <p:nvSpPr>
          <p:cNvPr id="4" name="Date Placeholder 3">
            <a:extLst>
              <a:ext uri="{FF2B5EF4-FFF2-40B4-BE49-F238E27FC236}">
                <a16:creationId xmlns:a16="http://schemas.microsoft.com/office/drawing/2014/main" id="{A5F14F62-AD04-E3CA-E4AE-66EAA635438F}"/>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C211AE08-D453-89E9-593C-5BDAB0828A63}"/>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19C0136A-B6D7-3CA7-739F-FAA1D77A706F}"/>
              </a:ext>
            </a:extLst>
          </p:cNvPr>
          <p:cNvSpPr>
            <a:spLocks noGrp="1"/>
          </p:cNvSpPr>
          <p:nvPr>
            <p:ph type="sldNum" sz="quarter" idx="20"/>
          </p:nvPr>
        </p:nvSpPr>
        <p:spPr/>
        <p:txBody>
          <a:bodyPr/>
          <a:lstStyle/>
          <a:p>
            <a:fld id="{D17876D8-BCC1-405D-8AD6-9C645F5D1D0C}" type="slidenum">
              <a:rPr lang="en-US" noProof="0" smtClean="0"/>
              <a:pPr/>
              <a:t>301</a:t>
            </a:fld>
            <a:endParaRPr lang="en-US" noProof="0" dirty="0"/>
          </a:p>
        </p:txBody>
      </p:sp>
    </p:spTree>
    <p:extLst>
      <p:ext uri="{BB962C8B-B14F-4D97-AF65-F5344CB8AC3E}">
        <p14:creationId xmlns:p14="http://schemas.microsoft.com/office/powerpoint/2010/main" val="1145869009"/>
      </p:ext>
    </p:extLst>
  </p:cSld>
  <p:clrMapOvr>
    <a:masterClrMapping/>
  </p:clrMapOvr>
  <p:transition/>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1B1A559-9EE6-D780-C08A-7684528FE043}"/>
              </a:ext>
            </a:extLst>
          </p:cNvPr>
          <p:cNvSpPr>
            <a:spLocks noGrp="1"/>
          </p:cNvSpPr>
          <p:nvPr>
            <p:ph sz="quarter" idx="17"/>
          </p:nvPr>
        </p:nvSpPr>
        <p:spPr/>
        <p:txBody>
          <a:bodyPr/>
          <a:lstStyle/>
          <a:p>
            <a:pPr marL="180000" indent="-180000">
              <a:spcBef>
                <a:spcPts val="1000"/>
              </a:spcBef>
              <a:buFont typeface="Arial" charset="0"/>
              <a:buChar char="•"/>
            </a:pPr>
            <a:r>
              <a:rPr lang="en-US" dirty="0"/>
              <a:t>Analyze the distribution of power before entering a negotiation. How can you strengthen your own negotiation position?</a:t>
            </a:r>
          </a:p>
          <a:p>
            <a:pPr marL="180000" indent="-180000">
              <a:spcBef>
                <a:spcPts val="1000"/>
              </a:spcBef>
              <a:buFont typeface="Arial" charset="0"/>
              <a:buChar char="•"/>
            </a:pPr>
            <a:r>
              <a:rPr lang="en-US" dirty="0"/>
              <a:t>For a seller, each additional interested potential buyer improves the balance of power. Many sales are conducted through auction processes, where buyers have limited power due to the increased competition for the target company.</a:t>
            </a:r>
          </a:p>
          <a:p>
            <a:pPr marL="180000" indent="-180000">
              <a:spcBef>
                <a:spcPts val="1000"/>
              </a:spcBef>
              <a:buFont typeface="Arial" charset="0"/>
              <a:buChar char="•"/>
            </a:pPr>
            <a:r>
              <a:rPr lang="en-US" dirty="0"/>
              <a:t>One possible solution for a buyer in an auction process is a preemptive bid rather than a "last man standing" strategy. However, the seller will only accept this if the preemptive bid is attractive to the seller and significantly higher than the expected bids of the other auction participants.</a:t>
            </a:r>
          </a:p>
          <a:p>
            <a:pPr marL="180000" indent="-180000">
              <a:spcBef>
                <a:spcPts val="1000"/>
              </a:spcBef>
              <a:buFont typeface="Arial" charset="0"/>
              <a:buChar char="•"/>
            </a:pPr>
            <a:r>
              <a:rPr lang="en-US" dirty="0"/>
              <a:t>This, in turn, carries the risk that you lose sight of your own decision value in the course of the dynamics, i.e. that you submit a bid that is above your con-cession threshold. </a:t>
            </a:r>
          </a:p>
        </p:txBody>
      </p:sp>
      <p:sp>
        <p:nvSpPr>
          <p:cNvPr id="3" name="Title 2">
            <a:extLst>
              <a:ext uri="{FF2B5EF4-FFF2-40B4-BE49-F238E27FC236}">
                <a16:creationId xmlns:a16="http://schemas.microsoft.com/office/drawing/2014/main" id="{5C3E6F7F-33FF-3237-F4A4-19C372724BF4}"/>
              </a:ext>
            </a:extLst>
          </p:cNvPr>
          <p:cNvSpPr>
            <a:spLocks noGrp="1"/>
          </p:cNvSpPr>
          <p:nvPr>
            <p:ph type="title"/>
          </p:nvPr>
        </p:nvSpPr>
        <p:spPr/>
        <p:txBody>
          <a:bodyPr/>
          <a:lstStyle/>
          <a:p>
            <a:r>
              <a:rPr lang="en-US" dirty="0"/>
              <a:t>Power in Negotiations</a:t>
            </a:r>
          </a:p>
        </p:txBody>
      </p:sp>
      <p:sp>
        <p:nvSpPr>
          <p:cNvPr id="4" name="Date Placeholder 3">
            <a:extLst>
              <a:ext uri="{FF2B5EF4-FFF2-40B4-BE49-F238E27FC236}">
                <a16:creationId xmlns:a16="http://schemas.microsoft.com/office/drawing/2014/main" id="{E1BD15B1-B3AE-926F-047E-2B176CAE971A}"/>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9CC4CBBB-CF27-7DA9-AA95-4E3C864CBA9E}"/>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470A4EFA-788E-57F9-BE69-C65B5A69BCB4}"/>
              </a:ext>
            </a:extLst>
          </p:cNvPr>
          <p:cNvSpPr>
            <a:spLocks noGrp="1"/>
          </p:cNvSpPr>
          <p:nvPr>
            <p:ph type="sldNum" sz="quarter" idx="20"/>
          </p:nvPr>
        </p:nvSpPr>
        <p:spPr/>
        <p:txBody>
          <a:bodyPr/>
          <a:lstStyle/>
          <a:p>
            <a:fld id="{D17876D8-BCC1-405D-8AD6-9C645F5D1D0C}" type="slidenum">
              <a:rPr lang="en-US" noProof="0" smtClean="0"/>
              <a:pPr/>
              <a:t>302</a:t>
            </a:fld>
            <a:endParaRPr lang="en-US" noProof="0" dirty="0"/>
          </a:p>
        </p:txBody>
      </p:sp>
    </p:spTree>
    <p:extLst>
      <p:ext uri="{BB962C8B-B14F-4D97-AF65-F5344CB8AC3E}">
        <p14:creationId xmlns:p14="http://schemas.microsoft.com/office/powerpoint/2010/main" val="21631095"/>
      </p:ext>
    </p:extLst>
  </p:cSld>
  <p:clrMapOvr>
    <a:masterClrMapping/>
  </p:clrMapOvr>
  <p:transition/>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B4584B-94E7-5DEB-A836-054E44CBE24D}"/>
              </a:ext>
            </a:extLst>
          </p:cNvPr>
          <p:cNvSpPr>
            <a:spLocks noGrp="1"/>
          </p:cNvSpPr>
          <p:nvPr>
            <p:ph sz="quarter" idx="17"/>
          </p:nvPr>
        </p:nvSpPr>
        <p:spPr/>
        <p:txBody>
          <a:bodyPr/>
          <a:lstStyle/>
          <a:p>
            <a:pPr marL="180000" indent="-180000">
              <a:spcBef>
                <a:spcPts val="1000"/>
              </a:spcBef>
              <a:buFont typeface="Arial" charset="0"/>
              <a:buChar char="•"/>
            </a:pPr>
            <a:r>
              <a:rPr lang="en-US" dirty="0"/>
              <a:t>To come up with an argumentation value, use the toolset introduced before. If you did your “homework”, you should have everything at hand, and it should be fun!</a:t>
            </a:r>
          </a:p>
          <a:p>
            <a:pPr marL="180000" indent="-180000">
              <a:spcBef>
                <a:spcPts val="1000"/>
              </a:spcBef>
              <a:buFont typeface="Arial" charset="0"/>
              <a:buChar char="•"/>
            </a:pPr>
            <a:r>
              <a:rPr lang="en-US" dirty="0"/>
              <a:t>Regard it as an intellectual challenge and confrontation, not as a scientific exercise. Chances are high that the counterparty will act similar.</a:t>
            </a:r>
          </a:p>
          <a:p>
            <a:pPr marL="180000" indent="-180000">
              <a:spcBef>
                <a:spcPts val="1000"/>
              </a:spcBef>
              <a:buFont typeface="Arial" charset="0"/>
              <a:buChar char="•"/>
            </a:pPr>
            <a:r>
              <a:rPr lang="en-US" dirty="0"/>
              <a:t>Any valuation method requires judgment. And wherever we use judgment, there is room for leeway. Use this leeway, there is nothing wrong with it.</a:t>
            </a:r>
          </a:p>
          <a:p>
            <a:pPr marL="180000" indent="-180000">
              <a:spcBef>
                <a:spcPts val="1000"/>
              </a:spcBef>
              <a:buFont typeface="Arial" charset="0"/>
              <a:buChar char="•"/>
            </a:pPr>
            <a:r>
              <a:rPr lang="en-US" dirty="0"/>
              <a:t>The valuation methods to be used for determining argumentation values de-pend on the individual case. It is difficult to make general statements. </a:t>
            </a:r>
          </a:p>
          <a:p>
            <a:endParaRPr lang="en-US" dirty="0"/>
          </a:p>
        </p:txBody>
      </p:sp>
      <p:sp>
        <p:nvSpPr>
          <p:cNvPr id="3" name="Title 2">
            <a:extLst>
              <a:ext uri="{FF2B5EF4-FFF2-40B4-BE49-F238E27FC236}">
                <a16:creationId xmlns:a16="http://schemas.microsoft.com/office/drawing/2014/main" id="{2237543B-6351-794D-3000-421431E0A3C4}"/>
              </a:ext>
            </a:extLst>
          </p:cNvPr>
          <p:cNvSpPr>
            <a:spLocks noGrp="1"/>
          </p:cNvSpPr>
          <p:nvPr>
            <p:ph type="title"/>
          </p:nvPr>
        </p:nvSpPr>
        <p:spPr/>
        <p:txBody>
          <a:bodyPr/>
          <a:lstStyle/>
          <a:p>
            <a:r>
              <a:rPr lang="en-US" dirty="0"/>
              <a:t>Argumentation Value Determination</a:t>
            </a:r>
          </a:p>
        </p:txBody>
      </p:sp>
      <p:sp>
        <p:nvSpPr>
          <p:cNvPr id="4" name="Date Placeholder 3">
            <a:extLst>
              <a:ext uri="{FF2B5EF4-FFF2-40B4-BE49-F238E27FC236}">
                <a16:creationId xmlns:a16="http://schemas.microsoft.com/office/drawing/2014/main" id="{B2AB3774-D553-A1B3-7C3A-57AB5057D504}"/>
              </a:ext>
            </a:extLst>
          </p:cNvPr>
          <p:cNvSpPr>
            <a:spLocks noGrp="1"/>
          </p:cNvSpPr>
          <p:nvPr>
            <p:ph type="dt" sz="half" idx="18"/>
          </p:nvPr>
        </p:nvSpPr>
        <p:spPr/>
        <p:txBody>
          <a:bodyPr/>
          <a:lstStyle/>
          <a:p>
            <a:r>
              <a:rPr lang="en-US" noProof="0" dirty="0"/>
              <a:t>Course Slides</a:t>
            </a:r>
          </a:p>
        </p:txBody>
      </p:sp>
      <p:sp>
        <p:nvSpPr>
          <p:cNvPr id="5" name="Footer Placeholder 4">
            <a:extLst>
              <a:ext uri="{FF2B5EF4-FFF2-40B4-BE49-F238E27FC236}">
                <a16:creationId xmlns:a16="http://schemas.microsoft.com/office/drawing/2014/main" id="{84E52C51-F182-3345-D08F-EFA516950308}"/>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0FC9725A-13EA-2180-7507-7163B3D17654}"/>
              </a:ext>
            </a:extLst>
          </p:cNvPr>
          <p:cNvSpPr>
            <a:spLocks noGrp="1"/>
          </p:cNvSpPr>
          <p:nvPr>
            <p:ph type="sldNum" sz="quarter" idx="20"/>
          </p:nvPr>
        </p:nvSpPr>
        <p:spPr/>
        <p:txBody>
          <a:bodyPr/>
          <a:lstStyle/>
          <a:p>
            <a:fld id="{D17876D8-BCC1-405D-8AD6-9C645F5D1D0C}" type="slidenum">
              <a:rPr lang="en-US" noProof="0" smtClean="0"/>
              <a:pPr/>
              <a:t>303</a:t>
            </a:fld>
            <a:endParaRPr lang="en-US" noProof="0" dirty="0"/>
          </a:p>
        </p:txBody>
      </p:sp>
    </p:spTree>
    <p:extLst>
      <p:ext uri="{BB962C8B-B14F-4D97-AF65-F5344CB8AC3E}">
        <p14:creationId xmlns:p14="http://schemas.microsoft.com/office/powerpoint/2010/main" val="1935868351"/>
      </p:ext>
    </p:extLst>
  </p:cSld>
  <p:clrMapOvr>
    <a:masterClrMapping/>
  </p:clrMapOvr>
  <p:transition/>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There are different schools of thought on negotiations, and I don’t want to make recommendations here, except for the following one, which is related to the general principals of corporate finance:</a:t>
            </a:r>
            <a:br>
              <a:rPr lang="en-US" dirty="0"/>
            </a:br>
            <a:br>
              <a:rPr lang="en-US" dirty="0"/>
            </a:br>
            <a:r>
              <a:rPr lang="en-US" sz="2400" b="1" dirty="0"/>
              <a:t>Don’t forget what you are out there for if you are the principal. If the deal does not create value at the asking price, leave the negotiation table and pursue your investment alternatives</a:t>
            </a:r>
            <a:r>
              <a:rPr lang="en-US" sz="2400" dirty="0"/>
              <a:t>.</a:t>
            </a:r>
          </a:p>
          <a:p>
            <a:endParaRPr lang="de-DE" dirty="0"/>
          </a:p>
        </p:txBody>
      </p:sp>
      <p:sp>
        <p:nvSpPr>
          <p:cNvPr id="3" name="Titel 2"/>
          <p:cNvSpPr>
            <a:spLocks noGrp="1"/>
          </p:cNvSpPr>
          <p:nvPr>
            <p:ph type="title"/>
          </p:nvPr>
        </p:nvSpPr>
        <p:spPr/>
        <p:txBody>
          <a:bodyPr/>
          <a:lstStyle/>
          <a:p>
            <a:r>
              <a:rPr lang="en-US" dirty="0"/>
              <a:t>One Final Remark</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304</a:t>
            </a:fld>
            <a:endParaRPr lang="en-US" noProof="0" dirty="0"/>
          </a:p>
        </p:txBody>
      </p:sp>
    </p:spTree>
    <p:extLst>
      <p:ext uri="{BB962C8B-B14F-4D97-AF65-F5344CB8AC3E}">
        <p14:creationId xmlns:p14="http://schemas.microsoft.com/office/powerpoint/2010/main" val="1155177498"/>
      </p:ext>
    </p:extLst>
  </p:cSld>
  <p:clrMapOvr>
    <a:masterClrMapping/>
  </p:clrMapOvr>
  <p:transition/>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457200" indent="-457200">
              <a:buFont typeface="+mj-lt"/>
              <a:buAutoNum type="arabicParenBoth"/>
            </a:pPr>
            <a:r>
              <a:rPr lang="en-US" dirty="0"/>
              <a:t>What should you have before you commence purchase price negotiations on an acquisition? </a:t>
            </a:r>
          </a:p>
          <a:p>
            <a:pPr marL="457200" indent="-457200">
              <a:buFont typeface="+mj-lt"/>
              <a:buAutoNum type="arabicParenBoth"/>
            </a:pPr>
            <a:endParaRPr lang="en-US" dirty="0"/>
          </a:p>
          <a:p>
            <a:pPr marL="457200" indent="-457200">
              <a:buFont typeface="+mj-lt"/>
              <a:buAutoNum type="arabicParenBoth"/>
            </a:pPr>
            <a:r>
              <a:rPr lang="en-US" dirty="0"/>
              <a:t>Suppose you are the prospective buyer of a company and you have set a decision value for yourself, i.e. a maximum possible price of 500, based on your investment alternatives. You assume that there is exactly one other seriously interested bidder, but that the business for sale would not suit this bidder as well as it would suit you. You expect this bidder to make a maximum offer of 400. You also estimate the decision value of the seller, a family business, at 420, based on the assumption that non-family managers will run the business in the future. How should you approach the negotiations?</a:t>
            </a:r>
          </a:p>
        </p:txBody>
      </p:sp>
      <p:sp>
        <p:nvSpPr>
          <p:cNvPr id="3" name="Titel 2"/>
          <p:cNvSpPr>
            <a:spLocks noGrp="1"/>
          </p:cNvSpPr>
          <p:nvPr>
            <p:ph type="title"/>
          </p:nvPr>
        </p:nvSpPr>
        <p:spPr/>
        <p:txBody>
          <a:bodyPr/>
          <a:lstStyle/>
          <a:p>
            <a:r>
              <a:rPr lang="en-US" dirty="0"/>
              <a:t>Self-Test Questions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305</a:t>
            </a:fld>
            <a:endParaRPr lang="en-US" noProof="0" dirty="0"/>
          </a:p>
        </p:txBody>
      </p:sp>
    </p:spTree>
    <p:extLst>
      <p:ext uri="{BB962C8B-B14F-4D97-AF65-F5344CB8AC3E}">
        <p14:creationId xmlns:p14="http://schemas.microsoft.com/office/powerpoint/2010/main" val="53793606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Market Value Balance Sheet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31</a:t>
            </a:fld>
            <a:endParaRPr lang="en-US" noProof="0" dirty="0"/>
          </a:p>
        </p:txBody>
      </p:sp>
      <p:sp>
        <p:nvSpPr>
          <p:cNvPr id="7" name="Rechteck 6"/>
          <p:cNvSpPr/>
          <p:nvPr/>
        </p:nvSpPr>
        <p:spPr>
          <a:xfrm>
            <a:off x="1867576" y="2016038"/>
            <a:ext cx="1691357"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1867576" y="2632439"/>
            <a:ext cx="1691357" cy="11319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4968875" y="2016038"/>
            <a:ext cx="1691357"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4983230" y="2945468"/>
            <a:ext cx="1691357" cy="115948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1867576" y="2112660"/>
            <a:ext cx="1647277" cy="276999"/>
          </a:xfrm>
          <a:prstGeom prst="rect">
            <a:avLst/>
          </a:prstGeom>
          <a:noFill/>
        </p:spPr>
        <p:txBody>
          <a:bodyPr wrap="square" rtlCol="0">
            <a:spAutoFit/>
          </a:bodyPr>
          <a:lstStyle/>
          <a:p>
            <a:r>
              <a:rPr lang="en-US" sz="1200" b="1" dirty="0"/>
              <a:t>Cash</a:t>
            </a:r>
          </a:p>
        </p:txBody>
      </p:sp>
      <p:sp>
        <p:nvSpPr>
          <p:cNvPr id="12" name="Textfeld 11"/>
          <p:cNvSpPr txBox="1"/>
          <p:nvPr/>
        </p:nvSpPr>
        <p:spPr>
          <a:xfrm>
            <a:off x="1867576" y="3128738"/>
            <a:ext cx="1812925" cy="276999"/>
          </a:xfrm>
          <a:prstGeom prst="rect">
            <a:avLst/>
          </a:prstGeom>
          <a:noFill/>
        </p:spPr>
        <p:txBody>
          <a:bodyPr wrap="square" rtlCol="0">
            <a:spAutoFit/>
          </a:bodyPr>
          <a:lstStyle/>
          <a:p>
            <a:r>
              <a:rPr lang="en-US" sz="1200" b="1" dirty="0"/>
              <a:t>Net Assets</a:t>
            </a:r>
          </a:p>
        </p:txBody>
      </p:sp>
      <p:sp>
        <p:nvSpPr>
          <p:cNvPr id="13" name="Textfeld 12"/>
          <p:cNvSpPr txBox="1"/>
          <p:nvPr/>
        </p:nvSpPr>
        <p:spPr>
          <a:xfrm>
            <a:off x="4968875" y="2170773"/>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p>
        </p:txBody>
      </p:sp>
      <p:sp>
        <p:nvSpPr>
          <p:cNvPr id="14" name="Textfeld 13"/>
          <p:cNvSpPr txBox="1"/>
          <p:nvPr/>
        </p:nvSpPr>
        <p:spPr>
          <a:xfrm>
            <a:off x="4968875" y="3359571"/>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5" name="Textfeld 14"/>
          <p:cNvSpPr txBox="1"/>
          <p:nvPr/>
        </p:nvSpPr>
        <p:spPr>
          <a:xfrm>
            <a:off x="4113034" y="3414765"/>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
        <p:nvSpPr>
          <p:cNvPr id="16" name="Rechteck 15"/>
          <p:cNvSpPr/>
          <p:nvPr/>
        </p:nvSpPr>
        <p:spPr>
          <a:xfrm>
            <a:off x="1867576" y="3764378"/>
            <a:ext cx="1691357" cy="1417222"/>
          </a:xfrm>
          <a:prstGeom prst="rect">
            <a:avLst/>
          </a:prstGeom>
          <a:noFill/>
          <a:ln>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hteck 16"/>
          <p:cNvSpPr/>
          <p:nvPr/>
        </p:nvSpPr>
        <p:spPr>
          <a:xfrm>
            <a:off x="4983230" y="4104956"/>
            <a:ext cx="1691357" cy="1076644"/>
          </a:xfrm>
          <a:prstGeom prst="rect">
            <a:avLst/>
          </a:prstGeom>
          <a:noFill/>
          <a:ln>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Textfeld 17"/>
          <p:cNvSpPr txBox="1"/>
          <p:nvPr/>
        </p:nvSpPr>
        <p:spPr>
          <a:xfrm>
            <a:off x="1876774" y="4221088"/>
            <a:ext cx="1476026"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Net Off-Balance- Sheet Assets</a:t>
            </a:r>
          </a:p>
        </p:txBody>
      </p:sp>
      <p:sp>
        <p:nvSpPr>
          <p:cNvPr id="19" name="Textfeld 18"/>
          <p:cNvSpPr txBox="1"/>
          <p:nvPr/>
        </p:nvSpPr>
        <p:spPr>
          <a:xfrm>
            <a:off x="580605" y="2067631"/>
            <a:ext cx="825867" cy="400110"/>
          </a:xfrm>
          <a:prstGeom prst="rect">
            <a:avLst/>
          </a:prstGeom>
          <a:noFill/>
        </p:spPr>
        <p:txBody>
          <a:bodyPr wrap="none" rtlCol="0">
            <a:spAutoFit/>
          </a:bodyPr>
          <a:lstStyle/>
          <a:p>
            <a:r>
              <a:rPr lang="de-DE" dirty="0">
                <a:solidFill>
                  <a:schemeClr val="tx2"/>
                </a:solidFill>
              </a:rPr>
              <a:t>1,727</a:t>
            </a:r>
          </a:p>
        </p:txBody>
      </p:sp>
      <p:sp>
        <p:nvSpPr>
          <p:cNvPr id="20" name="Textfeld 19"/>
          <p:cNvSpPr txBox="1"/>
          <p:nvPr/>
        </p:nvSpPr>
        <p:spPr>
          <a:xfrm>
            <a:off x="7349217" y="2099277"/>
            <a:ext cx="825867" cy="400110"/>
          </a:xfrm>
          <a:prstGeom prst="rect">
            <a:avLst/>
          </a:prstGeom>
          <a:noFill/>
        </p:spPr>
        <p:txBody>
          <a:bodyPr wrap="none" rtlCol="0">
            <a:spAutoFit/>
          </a:bodyPr>
          <a:lstStyle/>
          <a:p>
            <a:r>
              <a:rPr lang="de-DE" dirty="0">
                <a:solidFill>
                  <a:schemeClr val="tx2"/>
                </a:solidFill>
              </a:rPr>
              <a:t>3,662</a:t>
            </a:r>
          </a:p>
        </p:txBody>
      </p:sp>
      <p:sp>
        <p:nvSpPr>
          <p:cNvPr id="21" name="Textfeld 20"/>
          <p:cNvSpPr txBox="1"/>
          <p:nvPr/>
        </p:nvSpPr>
        <p:spPr>
          <a:xfrm>
            <a:off x="7206549" y="3364268"/>
            <a:ext cx="968535" cy="400110"/>
          </a:xfrm>
          <a:prstGeom prst="rect">
            <a:avLst/>
          </a:prstGeom>
          <a:noFill/>
        </p:spPr>
        <p:txBody>
          <a:bodyPr wrap="none" rtlCol="0">
            <a:spAutoFit/>
          </a:bodyPr>
          <a:lstStyle/>
          <a:p>
            <a:r>
              <a:rPr lang="de-DE" dirty="0">
                <a:solidFill>
                  <a:schemeClr val="tx2"/>
                </a:solidFill>
              </a:rPr>
              <a:t>37,708</a:t>
            </a:r>
          </a:p>
        </p:txBody>
      </p:sp>
      <p:sp>
        <p:nvSpPr>
          <p:cNvPr id="22" name="Textfeld 21"/>
          <p:cNvSpPr txBox="1"/>
          <p:nvPr/>
        </p:nvSpPr>
        <p:spPr>
          <a:xfrm>
            <a:off x="7206549" y="5477162"/>
            <a:ext cx="968535" cy="400110"/>
          </a:xfrm>
          <a:prstGeom prst="rect">
            <a:avLst/>
          </a:prstGeom>
          <a:noFill/>
        </p:spPr>
        <p:txBody>
          <a:bodyPr wrap="none" rtlCol="0">
            <a:spAutoFit/>
          </a:bodyPr>
          <a:lstStyle/>
          <a:p>
            <a:r>
              <a:rPr lang="de-DE" dirty="0">
                <a:solidFill>
                  <a:schemeClr val="tx2"/>
                </a:solidFill>
              </a:rPr>
              <a:t>41,371</a:t>
            </a:r>
          </a:p>
        </p:txBody>
      </p:sp>
      <p:sp>
        <p:nvSpPr>
          <p:cNvPr id="23" name="Textfeld 22"/>
          <p:cNvSpPr txBox="1"/>
          <p:nvPr/>
        </p:nvSpPr>
        <p:spPr>
          <a:xfrm>
            <a:off x="437938" y="5474605"/>
            <a:ext cx="968535" cy="400110"/>
          </a:xfrm>
          <a:prstGeom prst="rect">
            <a:avLst/>
          </a:prstGeom>
          <a:noFill/>
        </p:spPr>
        <p:txBody>
          <a:bodyPr wrap="none" rtlCol="0">
            <a:spAutoFit/>
          </a:bodyPr>
          <a:lstStyle/>
          <a:p>
            <a:r>
              <a:rPr lang="de-DE" dirty="0">
                <a:solidFill>
                  <a:schemeClr val="tx2"/>
                </a:solidFill>
              </a:rPr>
              <a:t>41,371</a:t>
            </a:r>
          </a:p>
        </p:txBody>
      </p:sp>
      <p:sp>
        <p:nvSpPr>
          <p:cNvPr id="24" name="Textfeld 23"/>
          <p:cNvSpPr txBox="1"/>
          <p:nvPr/>
        </p:nvSpPr>
        <p:spPr>
          <a:xfrm>
            <a:off x="437938" y="3139135"/>
            <a:ext cx="968535" cy="400110"/>
          </a:xfrm>
          <a:prstGeom prst="rect">
            <a:avLst/>
          </a:prstGeom>
          <a:noFill/>
        </p:spPr>
        <p:txBody>
          <a:bodyPr wrap="none" rtlCol="0">
            <a:spAutoFit/>
          </a:bodyPr>
          <a:lstStyle/>
          <a:p>
            <a:r>
              <a:rPr lang="de-DE" dirty="0">
                <a:solidFill>
                  <a:schemeClr val="tx2"/>
                </a:solidFill>
              </a:rPr>
              <a:t>19,796</a:t>
            </a:r>
          </a:p>
        </p:txBody>
      </p:sp>
      <p:sp>
        <p:nvSpPr>
          <p:cNvPr id="25" name="Textfeld 24"/>
          <p:cNvSpPr txBox="1"/>
          <p:nvPr/>
        </p:nvSpPr>
        <p:spPr>
          <a:xfrm>
            <a:off x="381965" y="1484784"/>
            <a:ext cx="853119" cy="246221"/>
          </a:xfrm>
          <a:prstGeom prst="rect">
            <a:avLst/>
          </a:prstGeom>
          <a:noFill/>
        </p:spPr>
        <p:txBody>
          <a:bodyPr wrap="none" rtlCol="0">
            <a:spAutoFit/>
          </a:bodyPr>
          <a:lstStyle/>
          <a:p>
            <a:r>
              <a:rPr lang="en-US" sz="1000" dirty="0">
                <a:solidFill>
                  <a:schemeClr val="tx2"/>
                </a:solidFill>
              </a:rPr>
              <a:t>€ in millions</a:t>
            </a:r>
          </a:p>
        </p:txBody>
      </p:sp>
      <p:sp>
        <p:nvSpPr>
          <p:cNvPr id="26" name="Textfeld 25"/>
          <p:cNvSpPr txBox="1"/>
          <p:nvPr/>
        </p:nvSpPr>
        <p:spPr>
          <a:xfrm>
            <a:off x="435113" y="4221088"/>
            <a:ext cx="968535" cy="400110"/>
          </a:xfrm>
          <a:prstGeom prst="rect">
            <a:avLst/>
          </a:prstGeom>
          <a:noFill/>
        </p:spPr>
        <p:txBody>
          <a:bodyPr wrap="none" rtlCol="0">
            <a:spAutoFit/>
          </a:bodyPr>
          <a:lstStyle/>
          <a:p>
            <a:r>
              <a:rPr lang="de-DE" dirty="0">
                <a:solidFill>
                  <a:schemeClr val="tx2"/>
                </a:solidFill>
              </a:rPr>
              <a:t>19,848</a:t>
            </a:r>
          </a:p>
        </p:txBody>
      </p:sp>
    </p:spTree>
    <p:extLst>
      <p:ext uri="{BB962C8B-B14F-4D97-AF65-F5344CB8AC3E}">
        <p14:creationId xmlns:p14="http://schemas.microsoft.com/office/powerpoint/2010/main" val="159612270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Financial Balance Sheet (Firm Value)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32</a:t>
            </a:fld>
            <a:endParaRPr lang="en-US" noProof="0" dirty="0"/>
          </a:p>
        </p:txBody>
      </p:sp>
      <p:sp>
        <p:nvSpPr>
          <p:cNvPr id="7" name="Rechteck 6"/>
          <p:cNvSpPr/>
          <p:nvPr/>
        </p:nvSpPr>
        <p:spPr>
          <a:xfrm>
            <a:off x="2019976" y="2092238"/>
            <a:ext cx="1903952" cy="46931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2019976" y="2708638"/>
            <a:ext cx="1903952" cy="254916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121275" y="2092238"/>
            <a:ext cx="1903952" cy="75458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hteck 9"/>
          <p:cNvSpPr/>
          <p:nvPr/>
        </p:nvSpPr>
        <p:spPr>
          <a:xfrm>
            <a:off x="5135630" y="3021668"/>
            <a:ext cx="1903952" cy="22361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feld 10"/>
          <p:cNvSpPr txBox="1"/>
          <p:nvPr/>
        </p:nvSpPr>
        <p:spPr>
          <a:xfrm>
            <a:off x="2019976" y="2188860"/>
            <a:ext cx="1647277" cy="276999"/>
          </a:xfrm>
          <a:prstGeom prst="rect">
            <a:avLst/>
          </a:prstGeom>
          <a:noFill/>
        </p:spPr>
        <p:txBody>
          <a:bodyPr wrap="square" rtlCol="0">
            <a:spAutoFit/>
          </a:bodyPr>
          <a:lstStyle/>
          <a:p>
            <a:r>
              <a:rPr lang="en-US" sz="1200" b="1" dirty="0"/>
              <a:t>Cash</a:t>
            </a:r>
          </a:p>
        </p:txBody>
      </p:sp>
      <p:sp>
        <p:nvSpPr>
          <p:cNvPr id="12" name="Textfeld 11"/>
          <p:cNvSpPr txBox="1"/>
          <p:nvPr/>
        </p:nvSpPr>
        <p:spPr>
          <a:xfrm>
            <a:off x="2019975" y="3204938"/>
            <a:ext cx="1969385" cy="904863"/>
          </a:xfrm>
          <a:prstGeom prst="rect">
            <a:avLst/>
          </a:prstGeom>
          <a:noFill/>
        </p:spPr>
        <p:txBody>
          <a:bodyPr wrap="square" rtlCol="0">
            <a:spAutoFit/>
          </a:bodyPr>
          <a:lstStyle/>
          <a:p>
            <a:r>
              <a:rPr lang="en-US" sz="1200" b="1" dirty="0"/>
              <a:t>Enterprise Value =</a:t>
            </a:r>
          </a:p>
          <a:p>
            <a:r>
              <a:rPr lang="en-US" sz="1200" b="1" dirty="0"/>
              <a:t>Net Present Value of Company’s Investments (Current and Future)</a:t>
            </a:r>
          </a:p>
        </p:txBody>
      </p:sp>
      <p:sp>
        <p:nvSpPr>
          <p:cNvPr id="13" name="Textfeld 12"/>
          <p:cNvSpPr txBox="1"/>
          <p:nvPr/>
        </p:nvSpPr>
        <p:spPr>
          <a:xfrm>
            <a:off x="5121275" y="2246973"/>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Interest-Bearing Debt</a:t>
            </a:r>
            <a:endParaRPr lang="en-US" sz="1200" dirty="0"/>
          </a:p>
        </p:txBody>
      </p:sp>
      <p:sp>
        <p:nvSpPr>
          <p:cNvPr id="14" name="Textfeld 13"/>
          <p:cNvSpPr txBox="1"/>
          <p:nvPr/>
        </p:nvSpPr>
        <p:spPr>
          <a:xfrm>
            <a:off x="5121275" y="3842206"/>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5" name="Textfeld 14"/>
          <p:cNvSpPr txBox="1"/>
          <p:nvPr/>
        </p:nvSpPr>
        <p:spPr>
          <a:xfrm>
            <a:off x="4265434" y="3490965"/>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 =</a:t>
            </a:r>
          </a:p>
        </p:txBody>
      </p:sp>
      <p:sp>
        <p:nvSpPr>
          <p:cNvPr id="16" name="Geschweifte Klammer links 15"/>
          <p:cNvSpPr/>
          <p:nvPr/>
        </p:nvSpPr>
        <p:spPr>
          <a:xfrm>
            <a:off x="1492513" y="2092238"/>
            <a:ext cx="333487" cy="316556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dirty="0"/>
          </a:p>
        </p:txBody>
      </p:sp>
      <p:sp>
        <p:nvSpPr>
          <p:cNvPr id="17" name="Textfeld 16"/>
          <p:cNvSpPr txBox="1"/>
          <p:nvPr/>
        </p:nvSpPr>
        <p:spPr>
          <a:xfrm rot="16200000">
            <a:off x="521837" y="3404840"/>
            <a:ext cx="1516139" cy="400110"/>
          </a:xfrm>
          <a:prstGeom prst="rect">
            <a:avLst/>
          </a:prstGeom>
          <a:noFill/>
        </p:spPr>
        <p:txBody>
          <a:bodyPr wrap="square" rtlCol="0">
            <a:spAutoFit/>
          </a:bodyPr>
          <a:lstStyle/>
          <a:p>
            <a:r>
              <a:rPr lang="de-DE" b="1" dirty="0">
                <a:solidFill>
                  <a:schemeClr val="accent2"/>
                </a:solidFill>
              </a:rPr>
              <a:t>Firm Value</a:t>
            </a:r>
          </a:p>
        </p:txBody>
      </p:sp>
      <p:sp>
        <p:nvSpPr>
          <p:cNvPr id="18" name="Textfeld 17"/>
          <p:cNvSpPr txBox="1"/>
          <p:nvPr/>
        </p:nvSpPr>
        <p:spPr>
          <a:xfrm>
            <a:off x="322179" y="2067631"/>
            <a:ext cx="825867" cy="400110"/>
          </a:xfrm>
          <a:prstGeom prst="rect">
            <a:avLst/>
          </a:prstGeom>
          <a:noFill/>
        </p:spPr>
        <p:txBody>
          <a:bodyPr wrap="none" rtlCol="0">
            <a:spAutoFit/>
          </a:bodyPr>
          <a:lstStyle/>
          <a:p>
            <a:r>
              <a:rPr lang="de-DE" dirty="0">
                <a:solidFill>
                  <a:schemeClr val="tx2"/>
                </a:solidFill>
              </a:rPr>
              <a:t>1,727</a:t>
            </a:r>
          </a:p>
        </p:txBody>
      </p:sp>
      <p:sp>
        <p:nvSpPr>
          <p:cNvPr id="19" name="Textfeld 18"/>
          <p:cNvSpPr txBox="1"/>
          <p:nvPr/>
        </p:nvSpPr>
        <p:spPr>
          <a:xfrm>
            <a:off x="7349217" y="2099277"/>
            <a:ext cx="825867" cy="400110"/>
          </a:xfrm>
          <a:prstGeom prst="rect">
            <a:avLst/>
          </a:prstGeom>
          <a:noFill/>
        </p:spPr>
        <p:txBody>
          <a:bodyPr wrap="none" rtlCol="0">
            <a:spAutoFit/>
          </a:bodyPr>
          <a:lstStyle/>
          <a:p>
            <a:r>
              <a:rPr lang="de-DE" dirty="0">
                <a:solidFill>
                  <a:schemeClr val="tx2"/>
                </a:solidFill>
              </a:rPr>
              <a:t>3,662</a:t>
            </a:r>
          </a:p>
        </p:txBody>
      </p:sp>
      <p:sp>
        <p:nvSpPr>
          <p:cNvPr id="20" name="Textfeld 19"/>
          <p:cNvSpPr txBox="1"/>
          <p:nvPr/>
        </p:nvSpPr>
        <p:spPr>
          <a:xfrm>
            <a:off x="7206549" y="3789040"/>
            <a:ext cx="968535" cy="400110"/>
          </a:xfrm>
          <a:prstGeom prst="rect">
            <a:avLst/>
          </a:prstGeom>
          <a:noFill/>
        </p:spPr>
        <p:txBody>
          <a:bodyPr wrap="none" rtlCol="0">
            <a:spAutoFit/>
          </a:bodyPr>
          <a:lstStyle/>
          <a:p>
            <a:r>
              <a:rPr lang="de-DE" dirty="0">
                <a:solidFill>
                  <a:schemeClr val="tx2"/>
                </a:solidFill>
              </a:rPr>
              <a:t>37,708</a:t>
            </a:r>
          </a:p>
        </p:txBody>
      </p:sp>
      <p:sp>
        <p:nvSpPr>
          <p:cNvPr id="21" name="Textfeld 20"/>
          <p:cNvSpPr txBox="1"/>
          <p:nvPr/>
        </p:nvSpPr>
        <p:spPr>
          <a:xfrm>
            <a:off x="7206549" y="5477162"/>
            <a:ext cx="968535" cy="400110"/>
          </a:xfrm>
          <a:prstGeom prst="rect">
            <a:avLst/>
          </a:prstGeom>
          <a:noFill/>
        </p:spPr>
        <p:txBody>
          <a:bodyPr wrap="none" rtlCol="0">
            <a:spAutoFit/>
          </a:bodyPr>
          <a:lstStyle/>
          <a:p>
            <a:r>
              <a:rPr lang="de-DE" dirty="0">
                <a:solidFill>
                  <a:schemeClr val="tx2"/>
                </a:solidFill>
              </a:rPr>
              <a:t>41,371</a:t>
            </a:r>
          </a:p>
        </p:txBody>
      </p:sp>
      <p:sp>
        <p:nvSpPr>
          <p:cNvPr id="22" name="Textfeld 21"/>
          <p:cNvSpPr txBox="1"/>
          <p:nvPr/>
        </p:nvSpPr>
        <p:spPr>
          <a:xfrm>
            <a:off x="179512" y="5474605"/>
            <a:ext cx="968535" cy="400110"/>
          </a:xfrm>
          <a:prstGeom prst="rect">
            <a:avLst/>
          </a:prstGeom>
          <a:noFill/>
        </p:spPr>
        <p:txBody>
          <a:bodyPr wrap="none" rtlCol="0">
            <a:spAutoFit/>
          </a:bodyPr>
          <a:lstStyle/>
          <a:p>
            <a:r>
              <a:rPr lang="de-DE" dirty="0">
                <a:solidFill>
                  <a:schemeClr val="tx2"/>
                </a:solidFill>
              </a:rPr>
              <a:t>41,371</a:t>
            </a:r>
          </a:p>
        </p:txBody>
      </p:sp>
      <p:sp>
        <p:nvSpPr>
          <p:cNvPr id="23" name="Textfeld 22"/>
          <p:cNvSpPr txBox="1"/>
          <p:nvPr/>
        </p:nvSpPr>
        <p:spPr>
          <a:xfrm>
            <a:off x="179512" y="3532946"/>
            <a:ext cx="968535" cy="400110"/>
          </a:xfrm>
          <a:prstGeom prst="rect">
            <a:avLst/>
          </a:prstGeom>
          <a:noFill/>
        </p:spPr>
        <p:txBody>
          <a:bodyPr wrap="none" rtlCol="0">
            <a:spAutoFit/>
          </a:bodyPr>
          <a:lstStyle/>
          <a:p>
            <a:r>
              <a:rPr lang="de-DE" dirty="0">
                <a:solidFill>
                  <a:schemeClr val="tx2"/>
                </a:solidFill>
              </a:rPr>
              <a:t>39,644</a:t>
            </a:r>
          </a:p>
        </p:txBody>
      </p:sp>
      <p:sp>
        <p:nvSpPr>
          <p:cNvPr id="24" name="Textfeld 23"/>
          <p:cNvSpPr txBox="1"/>
          <p:nvPr/>
        </p:nvSpPr>
        <p:spPr>
          <a:xfrm>
            <a:off x="381965" y="1484784"/>
            <a:ext cx="853119" cy="246221"/>
          </a:xfrm>
          <a:prstGeom prst="rect">
            <a:avLst/>
          </a:prstGeom>
          <a:noFill/>
        </p:spPr>
        <p:txBody>
          <a:bodyPr wrap="none" rtlCol="0">
            <a:spAutoFit/>
          </a:bodyPr>
          <a:lstStyle/>
          <a:p>
            <a:r>
              <a:rPr lang="en-US" sz="1000" dirty="0">
                <a:solidFill>
                  <a:schemeClr val="tx2"/>
                </a:solidFill>
              </a:rPr>
              <a:t>€ in millions</a:t>
            </a:r>
          </a:p>
        </p:txBody>
      </p:sp>
    </p:spTree>
    <p:extLst>
      <p:ext uri="{BB962C8B-B14F-4D97-AF65-F5344CB8AC3E}">
        <p14:creationId xmlns:p14="http://schemas.microsoft.com/office/powerpoint/2010/main" val="75399475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Enterprise Value, Market Value of Equity and Net Debt as of Early June 2021</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33</a:t>
            </a:fld>
            <a:endParaRPr lang="en-US" noProof="0" dirty="0"/>
          </a:p>
        </p:txBody>
      </p:sp>
      <p:sp>
        <p:nvSpPr>
          <p:cNvPr id="7" name="Rechteck 6"/>
          <p:cNvSpPr/>
          <p:nvPr/>
        </p:nvSpPr>
        <p:spPr>
          <a:xfrm>
            <a:off x="2532470" y="2532954"/>
            <a:ext cx="1647277" cy="269624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hteck 7"/>
          <p:cNvSpPr/>
          <p:nvPr/>
        </p:nvSpPr>
        <p:spPr>
          <a:xfrm>
            <a:off x="5633769" y="2532954"/>
            <a:ext cx="1647277" cy="285271"/>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hteck 8"/>
          <p:cNvSpPr/>
          <p:nvPr/>
        </p:nvSpPr>
        <p:spPr>
          <a:xfrm>
            <a:off x="5648124" y="2993068"/>
            <a:ext cx="1647277" cy="223613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feld 9"/>
          <p:cNvSpPr txBox="1"/>
          <p:nvPr/>
        </p:nvSpPr>
        <p:spPr>
          <a:xfrm>
            <a:off x="2532470" y="3544418"/>
            <a:ext cx="1757709" cy="276999"/>
          </a:xfrm>
          <a:prstGeom prst="rect">
            <a:avLst/>
          </a:prstGeom>
          <a:noFill/>
        </p:spPr>
        <p:txBody>
          <a:bodyPr wrap="square" rtlCol="0">
            <a:spAutoFit/>
          </a:bodyPr>
          <a:lstStyle/>
          <a:p>
            <a:r>
              <a:rPr lang="en-US" sz="1200" b="1" dirty="0"/>
              <a:t>Enterprise Value</a:t>
            </a:r>
          </a:p>
        </p:txBody>
      </p:sp>
      <p:sp>
        <p:nvSpPr>
          <p:cNvPr id="11" name="Textfeld 10"/>
          <p:cNvSpPr txBox="1"/>
          <p:nvPr/>
        </p:nvSpPr>
        <p:spPr>
          <a:xfrm>
            <a:off x="5586928" y="2512837"/>
            <a:ext cx="2153424"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Net Debt</a:t>
            </a:r>
          </a:p>
        </p:txBody>
      </p:sp>
      <p:sp>
        <p:nvSpPr>
          <p:cNvPr id="12" name="Textfeld 11"/>
          <p:cNvSpPr txBox="1"/>
          <p:nvPr/>
        </p:nvSpPr>
        <p:spPr>
          <a:xfrm>
            <a:off x="5623740" y="3739990"/>
            <a:ext cx="1812925" cy="276999"/>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200" b="1" dirty="0"/>
              <a:t>Equity</a:t>
            </a:r>
          </a:p>
        </p:txBody>
      </p:sp>
      <p:sp>
        <p:nvSpPr>
          <p:cNvPr id="13" name="Textfeld 12"/>
          <p:cNvSpPr txBox="1"/>
          <p:nvPr/>
        </p:nvSpPr>
        <p:spPr>
          <a:xfrm>
            <a:off x="4777928" y="3600395"/>
            <a:ext cx="579768" cy="4616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a:t>=</a:t>
            </a:r>
          </a:p>
        </p:txBody>
      </p:sp>
      <p:sp>
        <p:nvSpPr>
          <p:cNvPr id="14" name="Geschweifte Klammer links 13"/>
          <p:cNvSpPr/>
          <p:nvPr/>
        </p:nvSpPr>
        <p:spPr>
          <a:xfrm>
            <a:off x="1417810" y="2532954"/>
            <a:ext cx="333487" cy="2696246"/>
          </a:xfrm>
          <a:prstGeom prst="leftBrace">
            <a:avLst>
              <a:gd name="adj1" fmla="val 30914"/>
              <a:gd name="adj2" fmla="val 5000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dirty="0"/>
          </a:p>
        </p:txBody>
      </p:sp>
      <p:sp>
        <p:nvSpPr>
          <p:cNvPr id="15" name="Textfeld 14"/>
          <p:cNvSpPr txBox="1"/>
          <p:nvPr/>
        </p:nvSpPr>
        <p:spPr>
          <a:xfrm rot="16200000">
            <a:off x="98735" y="3907482"/>
            <a:ext cx="2193549" cy="400110"/>
          </a:xfrm>
          <a:prstGeom prst="rect">
            <a:avLst/>
          </a:prstGeom>
          <a:noFill/>
        </p:spPr>
        <p:txBody>
          <a:bodyPr wrap="none" rtlCol="0">
            <a:spAutoFit/>
          </a:bodyPr>
          <a:lstStyle/>
          <a:p>
            <a:r>
              <a:rPr lang="de-DE" b="1" dirty="0">
                <a:solidFill>
                  <a:schemeClr val="accent2"/>
                </a:solidFill>
              </a:rPr>
              <a:t>Enterprise</a:t>
            </a:r>
            <a:r>
              <a:rPr lang="de-DE" b="1" dirty="0"/>
              <a:t> </a:t>
            </a:r>
            <a:r>
              <a:rPr lang="de-DE" b="1" dirty="0">
                <a:solidFill>
                  <a:schemeClr val="accent2"/>
                </a:solidFill>
              </a:rPr>
              <a:t>Value</a:t>
            </a:r>
          </a:p>
        </p:txBody>
      </p:sp>
      <p:sp>
        <p:nvSpPr>
          <p:cNvPr id="17" name="Textfeld 16"/>
          <p:cNvSpPr txBox="1"/>
          <p:nvPr/>
        </p:nvSpPr>
        <p:spPr>
          <a:xfrm>
            <a:off x="7634565" y="2452826"/>
            <a:ext cx="825867" cy="400110"/>
          </a:xfrm>
          <a:prstGeom prst="rect">
            <a:avLst/>
          </a:prstGeom>
          <a:noFill/>
        </p:spPr>
        <p:txBody>
          <a:bodyPr wrap="none" rtlCol="0">
            <a:spAutoFit/>
          </a:bodyPr>
          <a:lstStyle/>
          <a:p>
            <a:r>
              <a:rPr lang="de-DE" dirty="0">
                <a:solidFill>
                  <a:schemeClr val="tx2"/>
                </a:solidFill>
              </a:rPr>
              <a:t>1,935</a:t>
            </a:r>
          </a:p>
        </p:txBody>
      </p:sp>
      <p:sp>
        <p:nvSpPr>
          <p:cNvPr id="18" name="Textfeld 17"/>
          <p:cNvSpPr txBox="1"/>
          <p:nvPr/>
        </p:nvSpPr>
        <p:spPr>
          <a:xfrm>
            <a:off x="7491897" y="3717032"/>
            <a:ext cx="968535" cy="400110"/>
          </a:xfrm>
          <a:prstGeom prst="rect">
            <a:avLst/>
          </a:prstGeom>
          <a:noFill/>
        </p:spPr>
        <p:txBody>
          <a:bodyPr wrap="none" rtlCol="0">
            <a:spAutoFit/>
          </a:bodyPr>
          <a:lstStyle/>
          <a:p>
            <a:r>
              <a:rPr lang="de-DE" dirty="0">
                <a:solidFill>
                  <a:schemeClr val="tx2"/>
                </a:solidFill>
              </a:rPr>
              <a:t>37,708</a:t>
            </a:r>
          </a:p>
        </p:txBody>
      </p:sp>
      <p:sp>
        <p:nvSpPr>
          <p:cNvPr id="19" name="Textfeld 18"/>
          <p:cNvSpPr txBox="1"/>
          <p:nvPr/>
        </p:nvSpPr>
        <p:spPr>
          <a:xfrm>
            <a:off x="7491897" y="5477162"/>
            <a:ext cx="968535" cy="400110"/>
          </a:xfrm>
          <a:prstGeom prst="rect">
            <a:avLst/>
          </a:prstGeom>
          <a:noFill/>
        </p:spPr>
        <p:txBody>
          <a:bodyPr wrap="none" rtlCol="0">
            <a:spAutoFit/>
          </a:bodyPr>
          <a:lstStyle/>
          <a:p>
            <a:r>
              <a:rPr lang="de-DE" dirty="0">
                <a:solidFill>
                  <a:schemeClr val="tx2"/>
                </a:solidFill>
              </a:rPr>
              <a:t>39,644</a:t>
            </a:r>
          </a:p>
        </p:txBody>
      </p:sp>
      <p:sp>
        <p:nvSpPr>
          <p:cNvPr id="20" name="Textfeld 19"/>
          <p:cNvSpPr txBox="1"/>
          <p:nvPr/>
        </p:nvSpPr>
        <p:spPr>
          <a:xfrm>
            <a:off x="75073" y="5474605"/>
            <a:ext cx="968535" cy="400110"/>
          </a:xfrm>
          <a:prstGeom prst="rect">
            <a:avLst/>
          </a:prstGeom>
          <a:noFill/>
        </p:spPr>
        <p:txBody>
          <a:bodyPr wrap="none" rtlCol="0">
            <a:spAutoFit/>
          </a:bodyPr>
          <a:lstStyle/>
          <a:p>
            <a:r>
              <a:rPr lang="de-DE" dirty="0">
                <a:solidFill>
                  <a:schemeClr val="tx2"/>
                </a:solidFill>
              </a:rPr>
              <a:t>39,644</a:t>
            </a:r>
          </a:p>
        </p:txBody>
      </p:sp>
      <p:sp>
        <p:nvSpPr>
          <p:cNvPr id="21" name="Textfeld 20"/>
          <p:cNvSpPr txBox="1"/>
          <p:nvPr/>
        </p:nvSpPr>
        <p:spPr>
          <a:xfrm>
            <a:off x="75073" y="3532946"/>
            <a:ext cx="968535" cy="400110"/>
          </a:xfrm>
          <a:prstGeom prst="rect">
            <a:avLst/>
          </a:prstGeom>
          <a:noFill/>
        </p:spPr>
        <p:txBody>
          <a:bodyPr wrap="none" rtlCol="0">
            <a:spAutoFit/>
          </a:bodyPr>
          <a:lstStyle/>
          <a:p>
            <a:r>
              <a:rPr lang="de-DE" dirty="0">
                <a:solidFill>
                  <a:schemeClr val="tx2"/>
                </a:solidFill>
              </a:rPr>
              <a:t>39,644</a:t>
            </a:r>
          </a:p>
        </p:txBody>
      </p:sp>
    </p:spTree>
    <p:extLst>
      <p:ext uri="{BB962C8B-B14F-4D97-AF65-F5344CB8AC3E}">
        <p14:creationId xmlns:p14="http://schemas.microsoft.com/office/powerpoint/2010/main" val="30470760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8"/>
          <p:cNvGraphicFramePr>
            <a:graphicFrameLocks noGrp="1"/>
          </p:cNvGraphicFramePr>
          <p:nvPr>
            <p:ph sz="quarter" idx="17"/>
            <p:extLst>
              <p:ext uri="{D42A27DB-BD31-4B8C-83A1-F6EECF244321}">
                <p14:modId xmlns:p14="http://schemas.microsoft.com/office/powerpoint/2010/main" val="2135888786"/>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el 2"/>
          <p:cNvSpPr>
            <a:spLocks noGrp="1"/>
          </p:cNvSpPr>
          <p:nvPr>
            <p:ph type="title"/>
          </p:nvPr>
        </p:nvSpPr>
        <p:spPr/>
        <p:txBody>
          <a:bodyPr/>
          <a:lstStyle/>
          <a:p>
            <a:r>
              <a:rPr lang="en-US" dirty="0"/>
              <a:t>Enterprise DCF Valuation</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34</a:t>
            </a:fld>
            <a:endParaRPr lang="en-US" noProof="0" dirty="0"/>
          </a:p>
        </p:txBody>
      </p:sp>
    </p:spTree>
    <p:extLst>
      <p:ext uri="{BB962C8B-B14F-4D97-AF65-F5344CB8AC3E}">
        <p14:creationId xmlns:p14="http://schemas.microsoft.com/office/powerpoint/2010/main" val="132907577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As in standard capital budgeting analysis, we need</a:t>
            </a:r>
          </a:p>
          <a:p>
            <a:pPr lvl="2"/>
            <a:r>
              <a:rPr lang="en-US" dirty="0"/>
              <a:t>future free cash flows of the project (here the company being valued), defined as the future free cash flows to the firm, and</a:t>
            </a:r>
          </a:p>
          <a:p>
            <a:pPr lvl="2"/>
            <a:r>
              <a:rPr lang="en-US" dirty="0"/>
              <a:t>a discount rate to discount these future free cash flows back to t</a:t>
            </a:r>
            <a:r>
              <a:rPr lang="en-US" baseline="-25000" dirty="0"/>
              <a:t>0</a:t>
            </a:r>
            <a:r>
              <a:rPr lang="en-US" dirty="0"/>
              <a:t>, the company’s WACC (weighted average cost of capital).</a:t>
            </a:r>
          </a:p>
          <a:p>
            <a:pPr lvl="1"/>
            <a:r>
              <a:rPr lang="en-US" dirty="0"/>
              <a:t>There is one difference in DCF valuations compared to standard capital budgeting models: the forecast period of the future free cash flows. In capital budgeting, we usually work with a finite planning period as we assume a finite life of our projects. In corporate valuation, it is however common to work with an infinite life of the company.</a:t>
            </a:r>
          </a:p>
          <a:p>
            <a:pPr lvl="1"/>
            <a:r>
              <a:rPr lang="en-US" dirty="0"/>
              <a:t>This is done for convenience only </a:t>
            </a:r>
            <a:r>
              <a:rPr lang="mr-IN" dirty="0"/>
              <a:t>–</a:t>
            </a:r>
            <a:r>
              <a:rPr lang="en-US" dirty="0"/>
              <a:t> the concept of the terminal value comes into play here.</a:t>
            </a:r>
          </a:p>
        </p:txBody>
      </p:sp>
      <p:sp>
        <p:nvSpPr>
          <p:cNvPr id="3" name="Titel 2"/>
          <p:cNvSpPr>
            <a:spLocks noGrp="1"/>
          </p:cNvSpPr>
          <p:nvPr>
            <p:ph type="title"/>
          </p:nvPr>
        </p:nvSpPr>
        <p:spPr/>
        <p:txBody>
          <a:bodyPr/>
          <a:lstStyle/>
          <a:p>
            <a:r>
              <a:rPr lang="en-US" dirty="0"/>
              <a:t>The „Ingredients“ for the Enterprise DCF Method</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35</a:t>
            </a:fld>
            <a:endParaRPr lang="en-US" noProof="0" dirty="0"/>
          </a:p>
        </p:txBody>
      </p:sp>
    </p:spTree>
    <p:extLst>
      <p:ext uri="{BB962C8B-B14F-4D97-AF65-F5344CB8AC3E}">
        <p14:creationId xmlns:p14="http://schemas.microsoft.com/office/powerpoint/2010/main" val="94256647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 7" descr="Unbenannt.png"/>
          <p:cNvPicPr>
            <a:picLocks noChangeAspect="1"/>
          </p:cNvPicPr>
          <p:nvPr/>
        </p:nvPicPr>
        <p:blipFill>
          <a:blip r:embed="rId3">
            <a:duotone>
              <a:schemeClr val="accent1">
                <a:shade val="45000"/>
                <a:satMod val="135000"/>
              </a:schemeClr>
              <a:prstClr val="white"/>
            </a:duotone>
          </a:blip>
          <a:stretch>
            <a:fillRect/>
          </a:stretch>
        </p:blipFill>
        <p:spPr>
          <a:xfrm>
            <a:off x="666101" y="2010494"/>
            <a:ext cx="7639699" cy="4514850"/>
          </a:xfrm>
          <a:prstGeom prst="rect">
            <a:avLst/>
          </a:prstGeom>
        </p:spPr>
      </p:pic>
      <p:sp>
        <p:nvSpPr>
          <p:cNvPr id="3" name="Titel 2"/>
          <p:cNvSpPr>
            <a:spLocks noGrp="1"/>
          </p:cNvSpPr>
          <p:nvPr>
            <p:ph type="title"/>
          </p:nvPr>
        </p:nvSpPr>
        <p:spPr/>
        <p:txBody>
          <a:bodyPr/>
          <a:lstStyle/>
          <a:p>
            <a:r>
              <a:rPr lang="en-US" dirty="0"/>
              <a:t>The Concept of the Terminal Value </a:t>
            </a:r>
            <a:r>
              <a:rPr lang="mr-IN" dirty="0"/>
              <a:t>–</a:t>
            </a:r>
            <a:r>
              <a:rPr lang="en-US" dirty="0"/>
              <a:t> Here a Two-Stage DCF Valuation Model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36</a:t>
            </a:fld>
            <a:endParaRPr lang="en-US" noProof="0" dirty="0"/>
          </a:p>
        </p:txBody>
      </p:sp>
      <p:sp>
        <p:nvSpPr>
          <p:cNvPr id="9" name="Textfeld 8"/>
          <p:cNvSpPr txBox="1"/>
          <p:nvPr/>
        </p:nvSpPr>
        <p:spPr>
          <a:xfrm>
            <a:off x="2057400" y="2617167"/>
            <a:ext cx="4876800" cy="307777"/>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lIns="10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en-US" sz="1400" b="1" dirty="0">
                <a:ln>
                  <a:noFill/>
                </a:ln>
              </a:rPr>
              <a:t>Future Free Cash Flows in Budget Period </a:t>
            </a:r>
            <a:r>
              <a:rPr lang="en-US" sz="1400" b="1" dirty="0"/>
              <a:t>(t=1, ... , 5)</a:t>
            </a:r>
          </a:p>
        </p:txBody>
      </p:sp>
      <p:sp>
        <p:nvSpPr>
          <p:cNvPr id="10" name="Textfeld 9"/>
          <p:cNvSpPr txBox="1"/>
          <p:nvPr/>
        </p:nvSpPr>
        <p:spPr>
          <a:xfrm>
            <a:off x="584448" y="1883767"/>
            <a:ext cx="1539280" cy="64633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800" b="1" dirty="0"/>
              <a:t>Value of the Company</a:t>
            </a:r>
          </a:p>
        </p:txBody>
      </p:sp>
      <p:sp>
        <p:nvSpPr>
          <p:cNvPr id="11" name="Textfeld 10"/>
          <p:cNvSpPr txBox="1"/>
          <p:nvPr/>
        </p:nvSpPr>
        <p:spPr>
          <a:xfrm>
            <a:off x="7086600" y="2494637"/>
            <a:ext cx="1219200" cy="646331"/>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lIns="10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800" b="1" dirty="0">
                <a:ln>
                  <a:noFill/>
                </a:ln>
              </a:rPr>
              <a:t>Terminal Value</a:t>
            </a:r>
            <a:endParaRPr lang="en-US" sz="1800" b="1" dirty="0"/>
          </a:p>
        </p:txBody>
      </p:sp>
      <p:sp>
        <p:nvSpPr>
          <p:cNvPr id="12" name="Richtungspfeil 11"/>
          <p:cNvSpPr/>
          <p:nvPr/>
        </p:nvSpPr>
        <p:spPr>
          <a:xfrm>
            <a:off x="2123728" y="1628800"/>
            <a:ext cx="4680936" cy="254967"/>
          </a:xfrm>
          <a:prstGeom prst="homePlat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Richtungspfeil 12"/>
          <p:cNvSpPr/>
          <p:nvPr/>
        </p:nvSpPr>
        <p:spPr>
          <a:xfrm>
            <a:off x="7164704" y="1628800"/>
            <a:ext cx="1295728" cy="270136"/>
          </a:xfrm>
          <a:prstGeom prst="homePlat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Textfeld 13"/>
          <p:cNvSpPr txBox="1"/>
          <p:nvPr/>
        </p:nvSpPr>
        <p:spPr>
          <a:xfrm>
            <a:off x="4110981" y="1609055"/>
            <a:ext cx="821059" cy="307777"/>
          </a:xfrm>
          <a:prstGeom prst="rect">
            <a:avLst/>
          </a:prstGeom>
          <a:noFill/>
        </p:spPr>
        <p:txBody>
          <a:bodyPr wrap="none" rtlCol="0">
            <a:spAutoFit/>
          </a:bodyPr>
          <a:lstStyle/>
          <a:p>
            <a:r>
              <a:rPr lang="de-DE" sz="1400" b="1" dirty="0">
                <a:solidFill>
                  <a:schemeClr val="tx2"/>
                </a:solidFill>
              </a:rPr>
              <a:t>Stage 1</a:t>
            </a:r>
          </a:p>
        </p:txBody>
      </p:sp>
      <p:sp>
        <p:nvSpPr>
          <p:cNvPr id="15" name="Textfeld 14"/>
          <p:cNvSpPr txBox="1"/>
          <p:nvPr/>
        </p:nvSpPr>
        <p:spPr>
          <a:xfrm>
            <a:off x="7351341" y="1609055"/>
            <a:ext cx="821059" cy="307777"/>
          </a:xfrm>
          <a:prstGeom prst="rect">
            <a:avLst/>
          </a:prstGeom>
          <a:noFill/>
        </p:spPr>
        <p:txBody>
          <a:bodyPr wrap="none" rtlCol="0">
            <a:spAutoFit/>
          </a:bodyPr>
          <a:lstStyle/>
          <a:p>
            <a:r>
              <a:rPr lang="de-DE" sz="1400" b="1" dirty="0">
                <a:solidFill>
                  <a:schemeClr val="tx2"/>
                </a:solidFill>
              </a:rPr>
              <a:t>Stage 2</a:t>
            </a:r>
          </a:p>
        </p:txBody>
      </p:sp>
    </p:spTree>
    <p:extLst>
      <p:ext uri="{BB962C8B-B14F-4D97-AF65-F5344CB8AC3E}">
        <p14:creationId xmlns:p14="http://schemas.microsoft.com/office/powerpoint/2010/main" val="149136345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length of the detailed planning period varies in practice between three and ten years.</a:t>
            </a:r>
          </a:p>
          <a:p>
            <a:pPr lvl="1">
              <a:buFont typeface="Arial"/>
              <a:buChar char="•"/>
            </a:pPr>
            <a:r>
              <a:rPr lang="en-US" dirty="0"/>
              <a:t>For non-cyclical companies the detailed planning period ideally covers the entire period of above-average growth of the company, so that we have a so-called “steady state” at the end of the budget period. Steady state means that the company grows at a constant rate, e.g., the growth rate of the economy</a:t>
            </a:r>
            <a:r>
              <a:rPr lang="de-DE" dirty="0"/>
              <a:t>.</a:t>
            </a:r>
          </a:p>
          <a:p>
            <a:pPr lvl="1">
              <a:buFont typeface="Arial"/>
              <a:buChar char="•"/>
            </a:pPr>
            <a:r>
              <a:rPr lang="en-US" dirty="0"/>
              <a:t>For young and high-growth companies it may be advisable to work with a three-stage valuation model. Stage one for strong above-average growth, stage two for above-average growth, and stage three as steady state with a growth rate in line with the economy’s growth rate.</a:t>
            </a:r>
            <a:endParaRPr lang="de-DE" dirty="0"/>
          </a:p>
        </p:txBody>
      </p:sp>
      <p:sp>
        <p:nvSpPr>
          <p:cNvPr id="3" name="Titel 2"/>
          <p:cNvSpPr>
            <a:spLocks noGrp="1"/>
          </p:cNvSpPr>
          <p:nvPr>
            <p:ph type="title"/>
          </p:nvPr>
        </p:nvSpPr>
        <p:spPr/>
        <p:txBody>
          <a:bodyPr/>
          <a:lstStyle/>
          <a:p>
            <a:r>
              <a:rPr lang="en-US" dirty="0"/>
              <a:t>Details on the Detailed Planning Period</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37</a:t>
            </a:fld>
            <a:endParaRPr lang="en-US" noProof="0" dirty="0"/>
          </a:p>
        </p:txBody>
      </p:sp>
    </p:spTree>
    <p:extLst>
      <p:ext uri="{BB962C8B-B14F-4D97-AF65-F5344CB8AC3E}">
        <p14:creationId xmlns:p14="http://schemas.microsoft.com/office/powerpoint/2010/main" val="31039090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For cyclical companies, there is no steady state. It is advisable to cover an entire cycle in stage one, the detailed planning period, and work with an average year for the determination of the terminal value. </a:t>
            </a:r>
          </a:p>
          <a:p>
            <a:pPr lvl="1">
              <a:buFont typeface="Arial"/>
              <a:buChar char="•"/>
            </a:pPr>
            <a:r>
              <a:rPr lang="en-US" dirty="0"/>
              <a:t>For established companies that grow at the growth rate of the economy you may even consider to go without a detailed planning period.</a:t>
            </a:r>
          </a:p>
          <a:p>
            <a:pPr lvl="1">
              <a:buFont typeface="Arial"/>
              <a:buChar char="•"/>
            </a:pPr>
            <a:r>
              <a:rPr lang="en-US" dirty="0"/>
              <a:t>What is the appropriate model for your company? Two-stage, three-stage or even one-stage?</a:t>
            </a:r>
          </a:p>
          <a:p>
            <a:pPr lvl="1">
              <a:buFont typeface="Arial"/>
              <a:buChar char="•"/>
            </a:pPr>
            <a:r>
              <a:rPr lang="en-US" dirty="0"/>
              <a:t>For Henkel, I will use a two-stage model with a detailed planning period up to and including the fiscal year 2024. Henkel is an established company growing more or less at the growth rate of the global economy. I have no access to the management. Consensus estimates are available for the years up to and including 2024 (on Bloomberg, until 2023 on the company’s website). </a:t>
            </a:r>
          </a:p>
        </p:txBody>
      </p:sp>
      <p:sp>
        <p:nvSpPr>
          <p:cNvPr id="3" name="Titel 2"/>
          <p:cNvSpPr>
            <a:spLocks noGrp="1"/>
          </p:cNvSpPr>
          <p:nvPr>
            <p:ph type="title"/>
          </p:nvPr>
        </p:nvSpPr>
        <p:spPr/>
        <p:txBody>
          <a:bodyPr/>
          <a:lstStyle/>
          <a:p>
            <a:r>
              <a:rPr lang="en-US" dirty="0"/>
              <a:t>... And Some More Details ...</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38</a:t>
            </a:fld>
            <a:endParaRPr lang="en-US" noProof="0" dirty="0"/>
          </a:p>
        </p:txBody>
      </p:sp>
    </p:spTree>
    <p:extLst>
      <p:ext uri="{BB962C8B-B14F-4D97-AF65-F5344CB8AC3E}">
        <p14:creationId xmlns:p14="http://schemas.microsoft.com/office/powerpoint/2010/main" val="50216177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The Five Steps to the Value Range in Enterprise DCF Valuations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39</a:t>
            </a:fld>
            <a:endParaRPr lang="en-US" noProof="0" dirty="0"/>
          </a:p>
        </p:txBody>
      </p:sp>
      <p:graphicFrame>
        <p:nvGraphicFramePr>
          <p:cNvPr id="8" name="Inhaltsplatzhalter 3"/>
          <p:cNvGraphicFramePr>
            <a:graphicFrameLocks noGrp="1"/>
          </p:cNvGraphicFramePr>
          <p:nvPr>
            <p:ph idx="4294967295"/>
            <p:extLst>
              <p:ext uri="{D42A27DB-BD31-4B8C-83A1-F6EECF244321}">
                <p14:modId xmlns:p14="http://schemas.microsoft.com/office/powerpoint/2010/main" val="40752226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947030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Final written exam: Dates will be announced on LSF and on Moodle.</a:t>
            </a:r>
            <a:r>
              <a:rPr lang="en-US" dirty="0">
                <a:solidFill>
                  <a:srgbClr val="FF0000"/>
                </a:solidFill>
              </a:rPr>
              <a:t> </a:t>
            </a:r>
            <a:r>
              <a:rPr lang="en-US" dirty="0"/>
              <a:t>I will try to go for our normal lecture session time slot in the first week of the first examination period, and for a date in the first week of the second examination period. Exam (90 minutes) will be worth 50% of your total grade.</a:t>
            </a:r>
          </a:p>
          <a:p>
            <a:pPr lvl="1">
              <a:buFont typeface="Arial"/>
              <a:buChar char="•"/>
            </a:pPr>
            <a:r>
              <a:rPr lang="en-US" dirty="0"/>
              <a:t>Final exam will be open book, open notes. You can bring in as much supporting material as you can carry (at a time).</a:t>
            </a:r>
          </a:p>
          <a:p>
            <a:pPr lvl="1">
              <a:buFont typeface="Arial"/>
              <a:buChar char="•"/>
            </a:pPr>
            <a:r>
              <a:rPr lang="en-US" dirty="0"/>
              <a:t>Please bring your calculators and also your laptops, tablets, notebooks (yes, you can use them in my finals, but NOT as connected devices, i.e., no internet access and no chat functions etc.). Phones, smartphones, iPhones etc. must be switched off. The exam is NOT group work. There are NO cultural exceptions.</a:t>
            </a:r>
          </a:p>
          <a:p>
            <a:endParaRPr lang="de-DE" dirty="0"/>
          </a:p>
        </p:txBody>
      </p:sp>
      <p:sp>
        <p:nvSpPr>
          <p:cNvPr id="3" name="Titel 2"/>
          <p:cNvSpPr>
            <a:spLocks noGrp="1"/>
          </p:cNvSpPr>
          <p:nvPr>
            <p:ph type="title"/>
          </p:nvPr>
        </p:nvSpPr>
        <p:spPr/>
        <p:txBody>
          <a:bodyPr/>
          <a:lstStyle/>
          <a:p>
            <a:r>
              <a:rPr lang="en-US" dirty="0"/>
              <a:t>Final Exam</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a:t>
            </a:fld>
            <a:endParaRPr lang="en-US" noProof="0" dirty="0"/>
          </a:p>
        </p:txBody>
      </p:sp>
    </p:spTree>
    <p:extLst>
      <p:ext uri="{BB962C8B-B14F-4D97-AF65-F5344CB8AC3E}">
        <p14:creationId xmlns:p14="http://schemas.microsoft.com/office/powerpoint/2010/main" val="125897154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first step in any valuation should be to gain a deep understanding of the company and its products or services in comparison with the competition</a:t>
            </a:r>
            <a:r>
              <a:rPr lang="de-DE" dirty="0"/>
              <a:t>:</a:t>
            </a:r>
          </a:p>
          <a:p>
            <a:pPr marL="637200" lvl="2" indent="-457200">
              <a:buFont typeface="+mj-lt"/>
              <a:buAutoNum type="arabicParenBoth"/>
            </a:pPr>
            <a:r>
              <a:rPr lang="en-US" dirty="0"/>
              <a:t>Who is the company?</a:t>
            </a:r>
            <a:endParaRPr lang="de-DE" dirty="0"/>
          </a:p>
          <a:p>
            <a:pPr marL="637200" lvl="2" indent="-457200">
              <a:buFont typeface="+mj-lt"/>
              <a:buAutoNum type="arabicParenBoth"/>
            </a:pPr>
            <a:r>
              <a:rPr lang="en-US" dirty="0"/>
              <a:t>What exactly does the company offer?</a:t>
            </a:r>
            <a:endParaRPr lang="de-DE" dirty="0"/>
          </a:p>
          <a:p>
            <a:pPr marL="637200" lvl="2" indent="-457200">
              <a:buFont typeface="+mj-lt"/>
              <a:buAutoNum type="arabicParenBoth"/>
            </a:pPr>
            <a:r>
              <a:rPr lang="en-US" dirty="0"/>
              <a:t>Where (i.e., on which markets) are the products or services sold?</a:t>
            </a:r>
            <a:r>
              <a:rPr lang="de-DE" dirty="0"/>
              <a:t> </a:t>
            </a:r>
          </a:p>
          <a:p>
            <a:pPr marL="637200" lvl="2" indent="-457200">
              <a:buFont typeface="+mj-lt"/>
              <a:buAutoNum type="arabicParenBoth"/>
            </a:pPr>
            <a:r>
              <a:rPr lang="en-US" dirty="0"/>
              <a:t>What does the company’s value chain look like?</a:t>
            </a:r>
            <a:endParaRPr lang="de-DE" dirty="0"/>
          </a:p>
          <a:p>
            <a:pPr marL="637200" lvl="2" indent="-457200">
              <a:buFont typeface="+mj-lt"/>
              <a:buAutoNum type="arabicParenBoth"/>
            </a:pPr>
            <a:r>
              <a:rPr lang="en-US" dirty="0"/>
              <a:t>What were the company’s financial results in past years?</a:t>
            </a:r>
          </a:p>
        </p:txBody>
      </p:sp>
      <p:sp>
        <p:nvSpPr>
          <p:cNvPr id="3" name="Titel 2"/>
          <p:cNvSpPr>
            <a:spLocks noGrp="1"/>
          </p:cNvSpPr>
          <p:nvPr>
            <p:ph type="title"/>
          </p:nvPr>
        </p:nvSpPr>
        <p:spPr/>
        <p:txBody>
          <a:bodyPr/>
          <a:lstStyle/>
          <a:p>
            <a:pPr lvl="0"/>
            <a:r>
              <a:rPr lang="en-US" dirty="0"/>
              <a:t>Step 1: Company Analysis (Historical Performance, Competitive Position, Value Chain Analysis, KPIs, Key Performance Drivers)</a:t>
            </a:r>
            <a:br>
              <a:rPr lang="en-US" dirty="0"/>
            </a:br>
            <a:endParaRPr lang="en-US" dirty="0"/>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40</a:t>
            </a:fld>
            <a:endParaRPr lang="en-US" noProof="0" dirty="0"/>
          </a:p>
        </p:txBody>
      </p:sp>
    </p:spTree>
    <p:extLst>
      <p:ext uri="{BB962C8B-B14F-4D97-AF65-F5344CB8AC3E}">
        <p14:creationId xmlns:p14="http://schemas.microsoft.com/office/powerpoint/2010/main" val="192402770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Come up with a (maximum one paragraph) short description.</a:t>
            </a:r>
          </a:p>
          <a:p>
            <a:pPr lvl="1">
              <a:buFont typeface="Arial"/>
              <a:buChar char="•"/>
            </a:pPr>
            <a:r>
              <a:rPr lang="en-US" dirty="0"/>
              <a:t>Who are the shareholders? Who are the debt providers (if material)?</a:t>
            </a:r>
          </a:p>
          <a:p>
            <a:pPr lvl="1">
              <a:buFont typeface="Arial"/>
              <a:buChar char="•"/>
            </a:pPr>
            <a:r>
              <a:rPr lang="en-US" dirty="0"/>
              <a:t>Legal structure. Possible effects on the value. Example: Baidu, where shares of a NASDAQ-quoted shell company can be bought. This shell company has contracts with the operating company in China (so-called VIE, i.e., variable interest entity structure).</a:t>
            </a:r>
          </a:p>
          <a:p>
            <a:pPr lvl="1">
              <a:buFont typeface="Arial"/>
              <a:buChar char="•"/>
            </a:pPr>
            <a:r>
              <a:rPr lang="en-US" dirty="0"/>
              <a:t>Tax structure, if material.</a:t>
            </a:r>
          </a:p>
          <a:p>
            <a:pPr lvl="1">
              <a:buFont typeface="Arial"/>
              <a:buChar char="•"/>
            </a:pPr>
            <a:r>
              <a:rPr lang="en-US" dirty="0"/>
              <a:t>Long-term contracts (supply contracts), if material.</a:t>
            </a:r>
          </a:p>
          <a:p>
            <a:pPr lvl="1">
              <a:buFont typeface="Arial"/>
              <a:buChar char="•"/>
            </a:pPr>
            <a:r>
              <a:rPr lang="en-US" dirty="0"/>
              <a:t>Rough outline of the company’s history.</a:t>
            </a:r>
          </a:p>
          <a:p>
            <a:pPr marL="342900" marR="0" lvl="0" indent="-342900" defTabSz="914400" eaLnBrk="1" fontAlgn="auto" latinLnBrk="0" hangingPunct="1">
              <a:lnSpc>
                <a:spcPct val="100000"/>
              </a:lnSpc>
              <a:spcBef>
                <a:spcPts val="0"/>
              </a:spcBef>
              <a:spcAft>
                <a:spcPts val="0"/>
              </a:spcAft>
              <a:buClrTx/>
              <a:buSzTx/>
              <a:buFont typeface="Arial" charset="0"/>
              <a:buNone/>
              <a:tabLst/>
              <a:defRPr/>
            </a:pPr>
            <a:endParaRPr lang="en-US" dirty="0"/>
          </a:p>
        </p:txBody>
      </p:sp>
      <p:sp>
        <p:nvSpPr>
          <p:cNvPr id="3" name="Titel 2"/>
          <p:cNvSpPr>
            <a:spLocks noGrp="1"/>
          </p:cNvSpPr>
          <p:nvPr>
            <p:ph type="title"/>
          </p:nvPr>
        </p:nvSpPr>
        <p:spPr/>
        <p:txBody>
          <a:bodyPr/>
          <a:lstStyle/>
          <a:p>
            <a:r>
              <a:rPr lang="en-US" dirty="0"/>
              <a:t>(1) Who Is the Company?</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41</a:t>
            </a:fld>
            <a:endParaRPr lang="en-US" noProof="0" dirty="0"/>
          </a:p>
        </p:txBody>
      </p:sp>
    </p:spTree>
    <p:extLst>
      <p:ext uri="{BB962C8B-B14F-4D97-AF65-F5344CB8AC3E}">
        <p14:creationId xmlns:p14="http://schemas.microsoft.com/office/powerpoint/2010/main" val="67767100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Visit the company’s website, services, Bloomberg, annual report, </a:t>
            </a:r>
            <a:r>
              <a:rPr lang="mr-IN" dirty="0"/>
              <a:t>…</a:t>
            </a:r>
            <a:endParaRPr lang="de-DE" dirty="0"/>
          </a:p>
          <a:p>
            <a:pPr lvl="1">
              <a:buFont typeface="Arial"/>
              <a:buChar char="•"/>
            </a:pPr>
            <a:r>
              <a:rPr lang="de-DE" dirty="0">
                <a:hlinkClick r:id="rId3"/>
              </a:rPr>
              <a:t>http://www.henkel.com/company</a:t>
            </a:r>
            <a:r>
              <a:rPr lang="de-DE" dirty="0"/>
              <a:t>, </a:t>
            </a:r>
            <a:r>
              <a:rPr lang="de-DE" dirty="0">
                <a:hlinkClick r:id="rId4"/>
              </a:rPr>
              <a:t>http://www.henkel.com/investors-and-analysts/strategy-and-facts</a:t>
            </a:r>
            <a:r>
              <a:rPr lang="de-DE" dirty="0"/>
              <a:t>, </a:t>
            </a:r>
            <a:r>
              <a:rPr lang="de-DE" dirty="0">
                <a:hlinkClick r:id="rId5"/>
              </a:rPr>
              <a:t>https://</a:t>
            </a:r>
            <a:r>
              <a:rPr lang="de-DE" dirty="0" err="1">
                <a:hlinkClick r:id="rId5"/>
              </a:rPr>
              <a:t>www.google.com</a:t>
            </a:r>
            <a:r>
              <a:rPr lang="de-DE" dirty="0">
                <a:hlinkClick r:id="rId5"/>
              </a:rPr>
              <a:t>/</a:t>
            </a:r>
            <a:r>
              <a:rPr lang="de-DE" dirty="0" err="1">
                <a:hlinkClick r:id="rId5"/>
              </a:rPr>
              <a:t>finance</a:t>
            </a:r>
            <a:r>
              <a:rPr lang="de-DE" dirty="0">
                <a:hlinkClick r:id="rId5"/>
              </a:rPr>
              <a:t>/</a:t>
            </a:r>
            <a:r>
              <a:rPr lang="de-DE" dirty="0" err="1">
                <a:hlinkClick r:id="rId5"/>
              </a:rPr>
              <a:t>quote</a:t>
            </a:r>
            <a:r>
              <a:rPr lang="de-DE" dirty="0">
                <a:hlinkClick r:id="rId5"/>
              </a:rPr>
              <a:t>/HEN3:ETR</a:t>
            </a: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marL="0" lvl="1" indent="0">
              <a:buNone/>
            </a:pPr>
            <a:endParaRPr lang="en-US" dirty="0"/>
          </a:p>
          <a:p>
            <a:pPr lvl="1">
              <a:buFont typeface="Arial"/>
              <a:buChar char="•"/>
            </a:pPr>
            <a:r>
              <a:rPr lang="en-US" dirty="0"/>
              <a:t>Company history: </a:t>
            </a:r>
            <a:r>
              <a:rPr lang="en-US" dirty="0">
                <a:hlinkClick r:id="rId6"/>
              </a:rPr>
              <a:t>http://www.henkel.com/company/milestones-and-achievements/history</a:t>
            </a:r>
            <a:endParaRPr lang="en-US" dirty="0"/>
          </a:p>
          <a:p>
            <a:endParaRPr lang="en-US" dirty="0"/>
          </a:p>
        </p:txBody>
      </p:sp>
      <p:sp>
        <p:nvSpPr>
          <p:cNvPr id="3" name="Titel 2"/>
          <p:cNvSpPr>
            <a:spLocks noGrp="1"/>
          </p:cNvSpPr>
          <p:nvPr>
            <p:ph type="title"/>
          </p:nvPr>
        </p:nvSpPr>
        <p:spPr/>
        <p:txBody>
          <a:bodyPr/>
          <a:lstStyle/>
          <a:p>
            <a:r>
              <a:rPr lang="en-US" dirty="0"/>
              <a:t>Application: Henkel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42</a:t>
            </a:fld>
            <a:endParaRPr lang="en-US" noProof="0" dirty="0"/>
          </a:p>
        </p:txBody>
      </p:sp>
      <p:pic>
        <p:nvPicPr>
          <p:cNvPr id="12" name="Picture 11">
            <a:extLst>
              <a:ext uri="{FF2B5EF4-FFF2-40B4-BE49-F238E27FC236}">
                <a16:creationId xmlns:a16="http://schemas.microsoft.com/office/drawing/2014/main" id="{D6916C13-36B4-A14F-90DE-4AD1F5520C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17900" y="3164837"/>
            <a:ext cx="5666089" cy="946626"/>
          </a:xfrm>
          <a:prstGeom prst="rect">
            <a:avLst/>
          </a:prstGeom>
        </p:spPr>
      </p:pic>
      <p:pic>
        <p:nvPicPr>
          <p:cNvPr id="14" name="Picture 13">
            <a:extLst>
              <a:ext uri="{FF2B5EF4-FFF2-40B4-BE49-F238E27FC236}">
                <a16:creationId xmlns:a16="http://schemas.microsoft.com/office/drawing/2014/main" id="{141EA40B-866A-FD47-B8C9-31F07D901DB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3528" y="4005064"/>
            <a:ext cx="5544616" cy="1395375"/>
          </a:xfrm>
          <a:prstGeom prst="rect">
            <a:avLst/>
          </a:prstGeom>
        </p:spPr>
      </p:pic>
      <p:pic>
        <p:nvPicPr>
          <p:cNvPr id="16" name="Picture 15">
            <a:extLst>
              <a:ext uri="{FF2B5EF4-FFF2-40B4-BE49-F238E27FC236}">
                <a16:creationId xmlns:a16="http://schemas.microsoft.com/office/drawing/2014/main" id="{FDAA5E53-7A63-F246-8DEE-6FB1AE94D30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50944" y="4147286"/>
            <a:ext cx="1512307" cy="1204887"/>
          </a:xfrm>
          <a:prstGeom prst="rect">
            <a:avLst/>
          </a:prstGeom>
        </p:spPr>
      </p:pic>
      <p:pic>
        <p:nvPicPr>
          <p:cNvPr id="18" name="Picture 17">
            <a:extLst>
              <a:ext uri="{FF2B5EF4-FFF2-40B4-BE49-F238E27FC236}">
                <a16:creationId xmlns:a16="http://schemas.microsoft.com/office/drawing/2014/main" id="{F70A10FC-F8D9-F548-9C1B-0C5EF5E6F15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10253" b="14028"/>
          <a:stretch/>
        </p:blipFill>
        <p:spPr>
          <a:xfrm>
            <a:off x="539552" y="3111638"/>
            <a:ext cx="1440160" cy="901549"/>
          </a:xfrm>
          <a:prstGeom prst="rect">
            <a:avLst/>
          </a:prstGeom>
        </p:spPr>
      </p:pic>
    </p:spTree>
    <p:extLst>
      <p:ext uri="{BB962C8B-B14F-4D97-AF65-F5344CB8AC3E}">
        <p14:creationId xmlns:p14="http://schemas.microsoft.com/office/powerpoint/2010/main" val="151654156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What is a KGaA? See for example page 36 of the 2020 annual report. Partnership limited by shares. </a:t>
            </a:r>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r>
              <a:rPr lang="en-US" dirty="0"/>
              <a:t>The Investor Factbook 2020 gives further information (pages 17 and 18).</a:t>
            </a:r>
          </a:p>
          <a:p>
            <a:pPr lvl="1">
              <a:buFont typeface="Arial"/>
              <a:buChar char="•"/>
            </a:pPr>
            <a:r>
              <a:rPr lang="en-US" dirty="0"/>
              <a:t>There are two classes of shares, ordinary shares and preferred shares. Preferred shares have no voting right, but receive a higher dividend (€0.02 per share). 61.56% of the ordinary shares are owned by the Henkel family. There is a share-pooling agreement for the family members.</a:t>
            </a:r>
          </a:p>
          <a:p>
            <a:endParaRPr lang="en-US" dirty="0"/>
          </a:p>
        </p:txBody>
      </p:sp>
      <p:sp>
        <p:nvSpPr>
          <p:cNvPr id="3" name="Titel 2"/>
          <p:cNvSpPr>
            <a:spLocks noGrp="1"/>
          </p:cNvSpPr>
          <p:nvPr>
            <p:ph type="title"/>
          </p:nvPr>
        </p:nvSpPr>
        <p:spPr/>
        <p:txBody>
          <a:bodyPr/>
          <a:lstStyle/>
          <a:p>
            <a:r>
              <a:rPr lang="en-US" dirty="0"/>
              <a:t>Application: Henkel’s Legal Form and Shareholder Structure </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43</a:t>
            </a:fld>
            <a:endParaRPr lang="en-US" noProof="0" dirty="0"/>
          </a:p>
        </p:txBody>
      </p:sp>
      <p:pic>
        <p:nvPicPr>
          <p:cNvPr id="9" name="Picture 8">
            <a:extLst>
              <a:ext uri="{FF2B5EF4-FFF2-40B4-BE49-F238E27FC236}">
                <a16:creationId xmlns:a16="http://schemas.microsoft.com/office/drawing/2014/main" id="{E64740B3-E4AF-E64A-8D1C-C42FF8F24D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2204864"/>
            <a:ext cx="3888432" cy="1915685"/>
          </a:xfrm>
          <a:prstGeom prst="rect">
            <a:avLst/>
          </a:prstGeom>
        </p:spPr>
      </p:pic>
    </p:spTree>
    <p:extLst>
      <p:ext uri="{BB962C8B-B14F-4D97-AF65-F5344CB8AC3E}">
        <p14:creationId xmlns:p14="http://schemas.microsoft.com/office/powerpoint/2010/main" val="54746277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What are the company’s products, its services?</a:t>
            </a:r>
          </a:p>
          <a:p>
            <a:pPr lvl="1">
              <a:buFont typeface="Arial"/>
              <a:buChar char="•"/>
            </a:pPr>
            <a:r>
              <a:rPr lang="en-US" dirty="0"/>
              <a:t>What is the breakdown of sales and profits by product group and/or services?</a:t>
            </a:r>
          </a:p>
          <a:p>
            <a:pPr lvl="1">
              <a:buFont typeface="Arial"/>
              <a:buChar char="•"/>
            </a:pPr>
            <a:r>
              <a:rPr lang="en-US" dirty="0"/>
              <a:t>For more questions go to the textbook. Please use them as guidelines, as examples. Don’t overdo </a:t>
            </a:r>
            <a:r>
              <a:rPr lang="mr-IN" dirty="0"/>
              <a:t>–</a:t>
            </a:r>
            <a:r>
              <a:rPr lang="en-US" dirty="0"/>
              <a:t> not all of them will make sense for your company. And they are not comprehensive either, so that you might have to ask different questions for your company.</a:t>
            </a:r>
          </a:p>
          <a:p>
            <a:pPr lvl="1">
              <a:buFont typeface="Arial"/>
              <a:buChar char="•"/>
            </a:pPr>
            <a:r>
              <a:rPr lang="en-US" dirty="0"/>
              <a:t>The notion is that you should have a good understanding of the company’s products and/or services before you start with your valuation exercise.</a:t>
            </a:r>
          </a:p>
          <a:p>
            <a:endParaRPr lang="en-US" dirty="0"/>
          </a:p>
          <a:p>
            <a:endParaRPr lang="de-DE" dirty="0"/>
          </a:p>
        </p:txBody>
      </p:sp>
      <p:sp>
        <p:nvSpPr>
          <p:cNvPr id="3" name="Titel 2"/>
          <p:cNvSpPr>
            <a:spLocks noGrp="1"/>
          </p:cNvSpPr>
          <p:nvPr>
            <p:ph type="title"/>
          </p:nvPr>
        </p:nvSpPr>
        <p:spPr/>
        <p:txBody>
          <a:bodyPr/>
          <a:lstStyle/>
          <a:p>
            <a:r>
              <a:rPr lang="en-US" dirty="0"/>
              <a:t>(2) What Exactly Does the Company Offer?</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44</a:t>
            </a:fld>
            <a:endParaRPr lang="en-US" noProof="0" dirty="0"/>
          </a:p>
        </p:txBody>
      </p:sp>
    </p:spTree>
    <p:extLst>
      <p:ext uri="{BB962C8B-B14F-4D97-AF65-F5344CB8AC3E}">
        <p14:creationId xmlns:p14="http://schemas.microsoft.com/office/powerpoint/2010/main" val="28121277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hlinkClick r:id="rId3"/>
              </a:rPr>
              <a:t>https://www.henkel.com/company</a:t>
            </a:r>
            <a:endParaRPr lang="en-US" dirty="0"/>
          </a:p>
          <a:p>
            <a:pPr lvl="1">
              <a:buFont typeface="Arial"/>
              <a:buChar char="•"/>
            </a:pPr>
            <a:r>
              <a:rPr lang="en-US" dirty="0">
                <a:hlinkClick r:id="rId4"/>
              </a:rPr>
              <a:t>http://www.henkel.com/brands-and-businesses</a:t>
            </a:r>
            <a:endParaRPr lang="en-US" dirty="0"/>
          </a:p>
          <a:p>
            <a:pPr lvl="1">
              <a:buFont typeface="Arial"/>
              <a:buChar char="•"/>
            </a:pPr>
            <a:r>
              <a:rPr lang="en-US" dirty="0"/>
              <a:t>Henkel’s website gives a very good first overview. Most of its products can be found in retail stores, so that you can see in the stores who the competitors are. Don’t only do desk research when valuing a company like Henkel. Go downtown!</a:t>
            </a:r>
            <a:endParaRPr lang="de-DE" dirty="0"/>
          </a:p>
          <a:p>
            <a:pPr lvl="1">
              <a:buFont typeface="Arial"/>
              <a:buChar char="•"/>
            </a:pPr>
            <a:r>
              <a:rPr lang="en-US" dirty="0"/>
              <a:t>In the investor relations section of the companies websites you normally find more input. In the case of Henkel, the Annual Report 2020, Investor Factbook 2020, and Roadshow Presentation May 2021 give further input.</a:t>
            </a:r>
          </a:p>
          <a:p>
            <a:pPr lvl="1">
              <a:buFont typeface="Arial"/>
              <a:buChar char="•"/>
            </a:pPr>
            <a:r>
              <a:rPr lang="en-US" dirty="0"/>
              <a:t>In some cases you will find analysts reports (best are recent initial coverage reports) on your company on the Bloomberg terminal.</a:t>
            </a:r>
          </a:p>
        </p:txBody>
      </p:sp>
      <p:sp>
        <p:nvSpPr>
          <p:cNvPr id="3" name="Titel 2"/>
          <p:cNvSpPr>
            <a:spLocks noGrp="1"/>
          </p:cNvSpPr>
          <p:nvPr>
            <p:ph type="title"/>
          </p:nvPr>
        </p:nvSpPr>
        <p:spPr/>
        <p:txBody>
          <a:bodyPr/>
          <a:lstStyle/>
          <a:p>
            <a:r>
              <a:rPr lang="en-US" dirty="0"/>
              <a:t>Application: Henkel’s Product Range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45</a:t>
            </a:fld>
            <a:endParaRPr lang="en-US" noProof="0" dirty="0"/>
          </a:p>
        </p:txBody>
      </p:sp>
    </p:spTree>
    <p:extLst>
      <p:ext uri="{BB962C8B-B14F-4D97-AF65-F5344CB8AC3E}">
        <p14:creationId xmlns:p14="http://schemas.microsoft.com/office/powerpoint/2010/main" val="191598577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Bring all you learned in marketing and strategy to the table!</a:t>
            </a:r>
          </a:p>
          <a:p>
            <a:pPr lvl="1">
              <a:buFont typeface="Arial"/>
              <a:buChar char="•"/>
            </a:pPr>
            <a:r>
              <a:rPr lang="en-US" dirty="0"/>
              <a:t>Characterize the markets.</a:t>
            </a:r>
          </a:p>
          <a:p>
            <a:pPr lvl="1">
              <a:buFont typeface="Arial"/>
              <a:buChar char="•"/>
            </a:pPr>
            <a:r>
              <a:rPr lang="en-US" dirty="0"/>
              <a:t>Characterize the competition.</a:t>
            </a:r>
          </a:p>
          <a:p>
            <a:pPr lvl="1">
              <a:buFont typeface="Arial"/>
              <a:buChar char="•"/>
            </a:pPr>
            <a:r>
              <a:rPr lang="en-US" dirty="0"/>
              <a:t>Keep in mind the objective of our analysis </a:t>
            </a:r>
            <a:r>
              <a:rPr lang="mr-IN" dirty="0"/>
              <a:t>–</a:t>
            </a:r>
            <a:r>
              <a:rPr lang="en-US" dirty="0"/>
              <a:t> we want to perform a DCF valuation. We will need to estimate future free cash flows and the company’s WACC. Everything that serves this purpose is relevant. Everything else is useless (for our purpose).</a:t>
            </a:r>
          </a:p>
          <a:p>
            <a:pPr lvl="1">
              <a:buFont typeface="Arial"/>
              <a:buChar char="•"/>
            </a:pPr>
            <a:r>
              <a:rPr lang="en-US" dirty="0"/>
              <a:t>Further questions can be found in the textbook. Or in any other questionnaire (mine is just one example).</a:t>
            </a:r>
            <a:endParaRPr lang="de-DE" dirty="0"/>
          </a:p>
        </p:txBody>
      </p:sp>
      <p:sp>
        <p:nvSpPr>
          <p:cNvPr id="3" name="Titel 2"/>
          <p:cNvSpPr>
            <a:spLocks noGrp="1"/>
          </p:cNvSpPr>
          <p:nvPr>
            <p:ph type="title"/>
          </p:nvPr>
        </p:nvSpPr>
        <p:spPr/>
        <p:txBody>
          <a:bodyPr/>
          <a:lstStyle/>
          <a:p>
            <a:r>
              <a:rPr lang="en-US" dirty="0"/>
              <a:t>(3) Where (i.e., on Which Markets) Are the Products or Services</a:t>
            </a:r>
            <a:br>
              <a:rPr lang="en-US" dirty="0"/>
            </a:br>
            <a:r>
              <a:rPr lang="en-US" dirty="0"/>
              <a:t>     Sold?</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46</a:t>
            </a:fld>
            <a:endParaRPr lang="en-US" noProof="0" dirty="0"/>
          </a:p>
        </p:txBody>
      </p:sp>
    </p:spTree>
    <p:extLst>
      <p:ext uri="{BB962C8B-B14F-4D97-AF65-F5344CB8AC3E}">
        <p14:creationId xmlns:p14="http://schemas.microsoft.com/office/powerpoint/2010/main" val="164682608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Competitors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47</a:t>
            </a:fld>
            <a:endParaRPr lang="en-US" noProof="0" dirty="0"/>
          </a:p>
        </p:txBody>
      </p:sp>
      <p:sp>
        <p:nvSpPr>
          <p:cNvPr id="10" name="Textfeld 9"/>
          <p:cNvSpPr txBox="1"/>
          <p:nvPr/>
        </p:nvSpPr>
        <p:spPr>
          <a:xfrm>
            <a:off x="179512" y="5949280"/>
            <a:ext cx="3198311" cy="246221"/>
          </a:xfrm>
          <a:prstGeom prst="rect">
            <a:avLst/>
          </a:prstGeom>
          <a:noFill/>
        </p:spPr>
        <p:txBody>
          <a:bodyPr wrap="none" rtlCol="0">
            <a:spAutoFit/>
          </a:bodyPr>
          <a:lstStyle/>
          <a:p>
            <a:r>
              <a:rPr lang="en-US" sz="1000" dirty="0">
                <a:solidFill>
                  <a:schemeClr val="tx2"/>
                </a:solidFill>
              </a:rPr>
              <a:t>Source: Henkel, Investor Factbook 2020, 79, 90, 102.</a:t>
            </a:r>
          </a:p>
        </p:txBody>
      </p:sp>
      <p:pic>
        <p:nvPicPr>
          <p:cNvPr id="11" name="Picture 10">
            <a:extLst>
              <a:ext uri="{FF2B5EF4-FFF2-40B4-BE49-F238E27FC236}">
                <a16:creationId xmlns:a16="http://schemas.microsoft.com/office/drawing/2014/main" id="{D5F0D7ED-B805-004C-87F0-36CD6F2E3A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522939"/>
            <a:ext cx="4619704" cy="1863410"/>
          </a:xfrm>
          <a:prstGeom prst="rect">
            <a:avLst/>
          </a:prstGeom>
        </p:spPr>
      </p:pic>
      <p:pic>
        <p:nvPicPr>
          <p:cNvPr id="13" name="Picture 12">
            <a:extLst>
              <a:ext uri="{FF2B5EF4-FFF2-40B4-BE49-F238E27FC236}">
                <a16:creationId xmlns:a16="http://schemas.microsoft.com/office/drawing/2014/main" id="{2412478C-90CB-5E48-97E2-0EF5212FE6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8512" y="2869140"/>
            <a:ext cx="4427984" cy="2165291"/>
          </a:xfrm>
          <a:prstGeom prst="rect">
            <a:avLst/>
          </a:prstGeom>
        </p:spPr>
      </p:pic>
      <p:pic>
        <p:nvPicPr>
          <p:cNvPr id="15" name="Picture 14">
            <a:extLst>
              <a:ext uri="{FF2B5EF4-FFF2-40B4-BE49-F238E27FC236}">
                <a16:creationId xmlns:a16="http://schemas.microsoft.com/office/drawing/2014/main" id="{DC1F74C4-11DB-2546-90F5-1DC1F7DD17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779696"/>
            <a:ext cx="4478921" cy="2052313"/>
          </a:xfrm>
          <a:prstGeom prst="rect">
            <a:avLst/>
          </a:prstGeom>
        </p:spPr>
      </p:pic>
    </p:spTree>
    <p:extLst>
      <p:ext uri="{BB962C8B-B14F-4D97-AF65-F5344CB8AC3E}">
        <p14:creationId xmlns:p14="http://schemas.microsoft.com/office/powerpoint/2010/main" val="71402381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Try to understand “how” the company being valued manufactures its products and/or provides its services.</a:t>
            </a:r>
          </a:p>
          <a:p>
            <a:pPr lvl="1">
              <a:buFont typeface="Arial"/>
              <a:buChar char="•"/>
            </a:pPr>
            <a:r>
              <a:rPr lang="en-US" dirty="0"/>
              <a:t>It usually helps to mentally walk along the value chain: research and design, product design, sourcing, production process and infrastructure, marketing, sales, after-sales services, administration, information technology.</a:t>
            </a:r>
          </a:p>
          <a:p>
            <a:pPr lvl="1">
              <a:buFont typeface="Arial"/>
              <a:buChar char="•"/>
            </a:pPr>
            <a:r>
              <a:rPr lang="en-US" dirty="0"/>
              <a:t>Again, have the objective of our analysis on your mind. We want to derive future free cash flows and the company’s WACC.</a:t>
            </a:r>
          </a:p>
          <a:p>
            <a:pPr lvl="1">
              <a:buFont typeface="Arial"/>
              <a:buChar char="•"/>
            </a:pPr>
            <a:r>
              <a:rPr lang="en-US" dirty="0"/>
              <a:t>Competitive advantages and disadvantages is what matters here.</a:t>
            </a:r>
          </a:p>
          <a:p>
            <a:endParaRPr lang="de-DE" dirty="0"/>
          </a:p>
        </p:txBody>
      </p:sp>
      <p:sp>
        <p:nvSpPr>
          <p:cNvPr id="3" name="Titel 2"/>
          <p:cNvSpPr>
            <a:spLocks noGrp="1"/>
          </p:cNvSpPr>
          <p:nvPr>
            <p:ph type="title"/>
          </p:nvPr>
        </p:nvSpPr>
        <p:spPr/>
        <p:txBody>
          <a:bodyPr/>
          <a:lstStyle/>
          <a:p>
            <a:r>
              <a:rPr lang="en-US" dirty="0"/>
              <a:t>(4) What Does the Company‘s Value Chain Look Like?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48</a:t>
            </a:fld>
            <a:endParaRPr lang="en-US" noProof="0" dirty="0"/>
          </a:p>
        </p:txBody>
      </p:sp>
    </p:spTree>
    <p:extLst>
      <p:ext uri="{BB962C8B-B14F-4D97-AF65-F5344CB8AC3E}">
        <p14:creationId xmlns:p14="http://schemas.microsoft.com/office/powerpoint/2010/main" val="52232049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The End Customer in Beauty Care is the Private Consumer; Here Are Henkel‘s Main Customers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49</a:t>
            </a:fld>
            <a:endParaRPr lang="en-US" noProof="0" dirty="0"/>
          </a:p>
        </p:txBody>
      </p:sp>
      <p:sp>
        <p:nvSpPr>
          <p:cNvPr id="8" name="Textfeld 7"/>
          <p:cNvSpPr txBox="1"/>
          <p:nvPr/>
        </p:nvSpPr>
        <p:spPr>
          <a:xfrm>
            <a:off x="179512" y="5949280"/>
            <a:ext cx="2704587" cy="246221"/>
          </a:xfrm>
          <a:prstGeom prst="rect">
            <a:avLst/>
          </a:prstGeom>
          <a:noFill/>
        </p:spPr>
        <p:txBody>
          <a:bodyPr wrap="none" rtlCol="0">
            <a:spAutoFit/>
          </a:bodyPr>
          <a:lstStyle/>
          <a:p>
            <a:r>
              <a:rPr lang="en-US" sz="1000" dirty="0">
                <a:solidFill>
                  <a:schemeClr val="tx2"/>
                </a:solidFill>
              </a:rPr>
              <a:t>Source: Henkel, Investor Factbook 2020, 89.</a:t>
            </a:r>
          </a:p>
        </p:txBody>
      </p:sp>
      <p:pic>
        <p:nvPicPr>
          <p:cNvPr id="11" name="Content Placeholder 10">
            <a:extLst>
              <a:ext uri="{FF2B5EF4-FFF2-40B4-BE49-F238E27FC236}">
                <a16:creationId xmlns:a16="http://schemas.microsoft.com/office/drawing/2014/main" id="{5AA2DDA0-C2C5-F449-B9EB-49445F963F92}"/>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86005" y="1627803"/>
            <a:ext cx="8696726" cy="4322763"/>
          </a:xfrm>
        </p:spPr>
      </p:pic>
    </p:spTree>
    <p:extLst>
      <p:ext uri="{BB962C8B-B14F-4D97-AF65-F5344CB8AC3E}">
        <p14:creationId xmlns:p14="http://schemas.microsoft.com/office/powerpoint/2010/main" val="9812005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sz="1600" dirty="0"/>
              <a:t>Company Valuation Report: 50%. Each student will have to hand in a valuation report on a self-chosen company. I would strongly recommend to stay with the same company and working group you had in your M4 class. You will apply what you learn in class on this company. The work requirements are on Moodle (see also page 7 of the textbook). I expect you to summarize your findings in a report. This report is due on December 21, 2023</a:t>
            </a:r>
            <a:r>
              <a:rPr lang="en-US" sz="1600" dirty="0">
                <a:solidFill>
                  <a:srgbClr val="FF0000"/>
                </a:solidFill>
              </a:rPr>
              <a:t> </a:t>
            </a:r>
            <a:r>
              <a:rPr lang="en-US" sz="1600" dirty="0"/>
              <a:t>(please email to </a:t>
            </a:r>
            <a:r>
              <a:rPr lang="en-US" sz="1600" dirty="0">
                <a:hlinkClick r:id="rId3"/>
              </a:rPr>
              <a:t>ralf.hafner@htw-berlin.de</a:t>
            </a:r>
            <a:r>
              <a:rPr lang="en-US" sz="1600" dirty="0"/>
              <a:t>).</a:t>
            </a:r>
          </a:p>
          <a:p>
            <a:pPr lvl="1">
              <a:buFont typeface="Arial"/>
              <a:buChar char="•"/>
            </a:pPr>
            <a:r>
              <a:rPr lang="en-US" sz="1600" dirty="0"/>
              <a:t>For those who were NOT in the M4 class last summer term: Please organize a new or join one of the existing working groups (between 3 and 6 students). Choose an industry (social media, beverages, apparel, luxury goods, construction, software, whatever you like and you are interested in, you are free). Within this industry, each student chooses a company. It should be quoted on a stock exchange. Please don’t take Henkel (I will use it as an example).</a:t>
            </a:r>
          </a:p>
          <a:p>
            <a:pPr lvl="1">
              <a:buFont typeface="Arial"/>
              <a:buChar char="•"/>
            </a:pPr>
            <a:r>
              <a:rPr lang="en-US" sz="1600" dirty="0"/>
              <a:t>Try to avoid loss-making companies, companies from the financial services sector, and companies with large capital arms (e.g., car manufacturers).</a:t>
            </a:r>
          </a:p>
          <a:p>
            <a:pPr lvl="1">
              <a:buFont typeface="Arial"/>
              <a:buChar char="•"/>
            </a:pPr>
            <a:r>
              <a:rPr lang="en-US" sz="1600" dirty="0"/>
              <a:t>Meet regularly and discuss and compare your findings. Each student will have to deliver an individual report on her or his company. Please send me your working groups and companies until October 20!</a:t>
            </a:r>
          </a:p>
          <a:p>
            <a:pPr lvl="1">
              <a:buFont typeface="Arial"/>
              <a:buChar char="•"/>
            </a:pPr>
            <a:endParaRPr lang="en-US" sz="1600" dirty="0"/>
          </a:p>
          <a:p>
            <a:pPr lvl="1">
              <a:buNone/>
            </a:pPr>
            <a:endParaRPr lang="en-US" dirty="0"/>
          </a:p>
        </p:txBody>
      </p:sp>
      <p:sp>
        <p:nvSpPr>
          <p:cNvPr id="3" name="Titel 2"/>
          <p:cNvSpPr>
            <a:spLocks noGrp="1"/>
          </p:cNvSpPr>
          <p:nvPr>
            <p:ph type="title"/>
          </p:nvPr>
        </p:nvSpPr>
        <p:spPr/>
        <p:txBody>
          <a:bodyPr/>
          <a:lstStyle/>
          <a:p>
            <a:r>
              <a:rPr lang="en-US" dirty="0"/>
              <a:t>Company Valuation Report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a:t>
            </a:fld>
            <a:endParaRPr lang="en-US" noProof="0" dirty="0"/>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A Measure for the Depth of Vertical Manufacture at Henkel</a:t>
            </a:r>
            <a:endParaRPr lang="de-DE" dirty="0"/>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50</a:t>
            </a:fld>
            <a:endParaRPr lang="en-US" noProof="0" dirty="0"/>
          </a:p>
        </p:txBody>
      </p:sp>
      <p:sp>
        <p:nvSpPr>
          <p:cNvPr id="8" name="Textfeld 7"/>
          <p:cNvSpPr txBox="1"/>
          <p:nvPr/>
        </p:nvSpPr>
        <p:spPr>
          <a:xfrm>
            <a:off x="2515485" y="6135107"/>
            <a:ext cx="2775119" cy="246221"/>
          </a:xfrm>
          <a:prstGeom prst="rect">
            <a:avLst/>
          </a:prstGeom>
          <a:noFill/>
        </p:spPr>
        <p:txBody>
          <a:bodyPr wrap="none" rtlCol="0">
            <a:spAutoFit/>
          </a:bodyPr>
          <a:lstStyle/>
          <a:p>
            <a:r>
              <a:rPr lang="en-US" sz="1000" dirty="0">
                <a:solidFill>
                  <a:schemeClr val="tx2"/>
                </a:solidFill>
              </a:rPr>
              <a:t>Source: Henkel, Investor Factbook 2020, 109.</a:t>
            </a:r>
          </a:p>
        </p:txBody>
      </p:sp>
      <p:pic>
        <p:nvPicPr>
          <p:cNvPr id="11" name="Content Placeholder 10">
            <a:extLst>
              <a:ext uri="{FF2B5EF4-FFF2-40B4-BE49-F238E27FC236}">
                <a16:creationId xmlns:a16="http://schemas.microsoft.com/office/drawing/2014/main" id="{49CB3651-EF93-7944-8DFE-6CC1998F7A8B}"/>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363294" y="1778000"/>
            <a:ext cx="8412649" cy="4322763"/>
          </a:xfrm>
        </p:spPr>
      </p:pic>
    </p:spTree>
    <p:extLst>
      <p:ext uri="{BB962C8B-B14F-4D97-AF65-F5344CB8AC3E}">
        <p14:creationId xmlns:p14="http://schemas.microsoft.com/office/powerpoint/2010/main" val="103489183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Analyze the financial statements of the past three to five years.</a:t>
            </a:r>
          </a:p>
          <a:p>
            <a:pPr lvl="1">
              <a:buFont typeface="Arial"/>
              <a:buChar char="•"/>
            </a:pPr>
            <a:r>
              <a:rPr lang="en-US" dirty="0"/>
              <a:t>Normalize the results, i.e., adjust for one-off and extraordinary items. </a:t>
            </a:r>
          </a:p>
          <a:p>
            <a:pPr lvl="1">
              <a:buFont typeface="Arial"/>
              <a:buChar char="•"/>
            </a:pPr>
            <a:r>
              <a:rPr lang="en-US" dirty="0"/>
              <a:t>At owner-run companies (especially small ones) analyze whether there is a clear dividing line between company assets and private assets, and adjust if necessary the company‘s operating result. In case the owner intends to withdraw after the sale of his company, this will also have an effect on sales and profitability.</a:t>
            </a:r>
          </a:p>
          <a:p>
            <a:pPr lvl="1">
              <a:buFont typeface="Arial"/>
              <a:buChar char="•"/>
            </a:pPr>
            <a:r>
              <a:rPr lang="de-DE" dirty="0"/>
              <a:t>Research &amp; Development.</a:t>
            </a:r>
          </a:p>
          <a:p>
            <a:pPr lvl="1">
              <a:buFont typeface="Arial"/>
              <a:buChar char="•"/>
            </a:pPr>
            <a:r>
              <a:rPr lang="de-DE" dirty="0"/>
              <a:t>Leasing.</a:t>
            </a:r>
          </a:p>
          <a:p>
            <a:pPr lvl="1">
              <a:buFont typeface="Arial"/>
              <a:buChar char="•"/>
            </a:pPr>
            <a:r>
              <a:rPr lang="en-US" dirty="0"/>
              <a:t>What drives the company‘s results? </a:t>
            </a:r>
          </a:p>
        </p:txBody>
      </p:sp>
      <p:sp>
        <p:nvSpPr>
          <p:cNvPr id="3" name="Titel 2"/>
          <p:cNvSpPr>
            <a:spLocks noGrp="1"/>
          </p:cNvSpPr>
          <p:nvPr>
            <p:ph type="title"/>
          </p:nvPr>
        </p:nvSpPr>
        <p:spPr/>
        <p:txBody>
          <a:bodyPr/>
          <a:lstStyle/>
          <a:p>
            <a:r>
              <a:rPr lang="en-US" dirty="0"/>
              <a:t>(5) What Were the Company‘s Financial Results in Past Years?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51</a:t>
            </a:fld>
            <a:endParaRPr lang="en-US" noProof="0" dirty="0"/>
          </a:p>
        </p:txBody>
      </p:sp>
    </p:spTree>
    <p:extLst>
      <p:ext uri="{BB962C8B-B14F-4D97-AF65-F5344CB8AC3E}">
        <p14:creationId xmlns:p14="http://schemas.microsoft.com/office/powerpoint/2010/main" val="324881409"/>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Henkel‘s Multi-Year Summary (Annual Report)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52</a:t>
            </a:fld>
            <a:endParaRPr lang="en-US" noProof="0" dirty="0"/>
          </a:p>
        </p:txBody>
      </p:sp>
      <p:pic>
        <p:nvPicPr>
          <p:cNvPr id="10" name="Content Placeholder 9">
            <a:extLst>
              <a:ext uri="{FF2B5EF4-FFF2-40B4-BE49-F238E27FC236}">
                <a16:creationId xmlns:a16="http://schemas.microsoft.com/office/drawing/2014/main" id="{9D34E276-BA41-D943-8C21-4D37F804713D}"/>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907704" y="1405045"/>
            <a:ext cx="4923838" cy="2744035"/>
          </a:xfrm>
        </p:spPr>
      </p:pic>
      <p:pic>
        <p:nvPicPr>
          <p:cNvPr id="12" name="Picture 11">
            <a:extLst>
              <a:ext uri="{FF2B5EF4-FFF2-40B4-BE49-F238E27FC236}">
                <a16:creationId xmlns:a16="http://schemas.microsoft.com/office/drawing/2014/main" id="{1C37AF77-A7EE-D44B-AB2F-DC370353538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4177024"/>
            <a:ext cx="4896960" cy="1854785"/>
          </a:xfrm>
          <a:prstGeom prst="rect">
            <a:avLst/>
          </a:prstGeom>
        </p:spPr>
      </p:pic>
    </p:spTree>
    <p:extLst>
      <p:ext uri="{BB962C8B-B14F-4D97-AF65-F5344CB8AC3E}">
        <p14:creationId xmlns:p14="http://schemas.microsoft.com/office/powerpoint/2010/main" val="18686033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As a quoted company (that publishes EPS data) Henkel provides “adjusted” figures in its reports.</a:t>
            </a:r>
          </a:p>
          <a:p>
            <a:pPr lvl="1">
              <a:buFont typeface="Arial"/>
              <a:buChar char="•"/>
            </a:pPr>
            <a:r>
              <a:rPr lang="en-US" dirty="0"/>
              <a:t>The idea behind these adjustments is to “normalize” the results by excluding one-time and non-recurring charges. Whereas some adjustments, like adding back goodwill impairment, appear straight forward, there is a large “grey area” and room for manipulation.</a:t>
            </a:r>
          </a:p>
          <a:p>
            <a:pPr lvl="1">
              <a:buFont typeface="Arial"/>
              <a:buChar char="•"/>
            </a:pPr>
            <a:r>
              <a:rPr lang="en-US" dirty="0"/>
              <a:t>Henkel for example normalizes restructuring charges almost every year. You have an argument here that restructuring is a recurring expense at large conglomerates like Henkel.</a:t>
            </a:r>
          </a:p>
          <a:p>
            <a:pPr lvl="1">
              <a:buFont typeface="Arial"/>
              <a:buChar char="•"/>
            </a:pPr>
            <a:r>
              <a:rPr lang="en-US" dirty="0"/>
              <a:t>For my analysis of past data, I bought into the viewpoint of Henkel’s management and worked with the adjusted figures.</a:t>
            </a:r>
          </a:p>
          <a:p>
            <a:endParaRPr lang="de-DE" dirty="0"/>
          </a:p>
        </p:txBody>
      </p:sp>
      <p:sp>
        <p:nvSpPr>
          <p:cNvPr id="3" name="Titel 2"/>
          <p:cNvSpPr>
            <a:spLocks noGrp="1"/>
          </p:cNvSpPr>
          <p:nvPr>
            <p:ph type="title"/>
          </p:nvPr>
        </p:nvSpPr>
        <p:spPr/>
        <p:txBody>
          <a:bodyPr/>
          <a:lstStyle/>
          <a:p>
            <a:r>
              <a:rPr lang="en-US" dirty="0"/>
              <a:t>Application: Normalization of Henkel‘s Results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53</a:t>
            </a:fld>
            <a:endParaRPr lang="en-US" noProof="0" dirty="0"/>
          </a:p>
        </p:txBody>
      </p:sp>
    </p:spTree>
    <p:extLst>
      <p:ext uri="{BB962C8B-B14F-4D97-AF65-F5344CB8AC3E}">
        <p14:creationId xmlns:p14="http://schemas.microsoft.com/office/powerpoint/2010/main" val="1380501844"/>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36C2F504-2CB2-A34E-979D-09977075090A}"/>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328826" y="1778000"/>
            <a:ext cx="6481586" cy="4322763"/>
          </a:xfrm>
        </p:spPr>
      </p:pic>
      <p:sp>
        <p:nvSpPr>
          <p:cNvPr id="3" name="Title 2">
            <a:extLst>
              <a:ext uri="{FF2B5EF4-FFF2-40B4-BE49-F238E27FC236}">
                <a16:creationId xmlns:a16="http://schemas.microsoft.com/office/drawing/2014/main" id="{3D3B2E97-E3C8-FC46-B2EB-6844B7B430B3}"/>
              </a:ext>
            </a:extLst>
          </p:cNvPr>
          <p:cNvSpPr>
            <a:spLocks noGrp="1"/>
          </p:cNvSpPr>
          <p:nvPr>
            <p:ph type="title"/>
          </p:nvPr>
        </p:nvSpPr>
        <p:spPr/>
        <p:txBody>
          <a:bodyPr/>
          <a:lstStyle/>
          <a:p>
            <a:r>
              <a:rPr lang="en-DE" dirty="0"/>
              <a:t>Henkel: Reconciliation to Adjusted Operating Profit (Adjusted EBIT)</a:t>
            </a:r>
          </a:p>
        </p:txBody>
      </p:sp>
      <p:sp>
        <p:nvSpPr>
          <p:cNvPr id="4" name="Date Placeholder 3">
            <a:extLst>
              <a:ext uri="{FF2B5EF4-FFF2-40B4-BE49-F238E27FC236}">
                <a16:creationId xmlns:a16="http://schemas.microsoft.com/office/drawing/2014/main" id="{E027AC98-76F8-7844-842E-384456D77290}"/>
              </a:ext>
            </a:extLst>
          </p:cNvPr>
          <p:cNvSpPr>
            <a:spLocks noGrp="1"/>
          </p:cNvSpPr>
          <p:nvPr>
            <p:ph type="dt" sz="half" idx="18"/>
          </p:nvPr>
        </p:nvSpPr>
        <p:spPr/>
        <p:txBody>
          <a:bodyPr/>
          <a:lstStyle/>
          <a:p>
            <a:r>
              <a:rPr lang="en-US" noProof="0"/>
              <a:t>Course Slides</a:t>
            </a:r>
            <a:endParaRPr lang="en-US" noProof="0" dirty="0"/>
          </a:p>
        </p:txBody>
      </p:sp>
      <p:sp>
        <p:nvSpPr>
          <p:cNvPr id="5" name="Footer Placeholder 4">
            <a:extLst>
              <a:ext uri="{FF2B5EF4-FFF2-40B4-BE49-F238E27FC236}">
                <a16:creationId xmlns:a16="http://schemas.microsoft.com/office/drawing/2014/main" id="{906C5839-C2A3-6241-8D87-C897648CF7C9}"/>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B6DE92F0-5065-6F40-AE90-BC89C4249EFB}"/>
              </a:ext>
            </a:extLst>
          </p:cNvPr>
          <p:cNvSpPr>
            <a:spLocks noGrp="1"/>
          </p:cNvSpPr>
          <p:nvPr>
            <p:ph type="sldNum" sz="quarter" idx="20"/>
          </p:nvPr>
        </p:nvSpPr>
        <p:spPr/>
        <p:txBody>
          <a:bodyPr/>
          <a:lstStyle/>
          <a:p>
            <a:fld id="{D17876D8-BCC1-405D-8AD6-9C645F5D1D0C}" type="slidenum">
              <a:rPr lang="en-US" noProof="0" smtClean="0"/>
              <a:pPr/>
              <a:t>54</a:t>
            </a:fld>
            <a:endParaRPr lang="en-US" noProof="0" dirty="0"/>
          </a:p>
        </p:txBody>
      </p:sp>
    </p:spTree>
    <p:extLst>
      <p:ext uri="{BB962C8B-B14F-4D97-AF65-F5344CB8AC3E}">
        <p14:creationId xmlns:p14="http://schemas.microsoft.com/office/powerpoint/2010/main" val="269123677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I used Damodaran’s R&amp;D converter </a:t>
            </a:r>
            <a:r>
              <a:rPr lang="mr-IN" dirty="0"/>
              <a:t>–</a:t>
            </a:r>
            <a:r>
              <a:rPr lang="en-US" dirty="0"/>
              <a:t> my file is up on Moodle.</a:t>
            </a:r>
          </a:p>
          <a:p>
            <a:pPr lvl="1">
              <a:buFont typeface="Arial"/>
              <a:buChar char="•"/>
            </a:pPr>
            <a:r>
              <a:rPr lang="en-US" dirty="0"/>
              <a:t>Amortizable life at Henkel? 45% Adhesives, 55% Consumer Products.</a:t>
            </a:r>
          </a:p>
          <a:p>
            <a:pPr lvl="1">
              <a:buFont typeface="Arial"/>
              <a:buChar char="•"/>
            </a:pPr>
            <a:r>
              <a:rPr lang="en-US" dirty="0"/>
              <a:t>Here is the summary, the effects are minimal (under my assumptions): </a:t>
            </a:r>
          </a:p>
          <a:p>
            <a:endParaRPr lang="de-DE" dirty="0"/>
          </a:p>
        </p:txBody>
      </p:sp>
      <p:sp>
        <p:nvSpPr>
          <p:cNvPr id="3" name="Titel 2"/>
          <p:cNvSpPr>
            <a:spLocks noGrp="1"/>
          </p:cNvSpPr>
          <p:nvPr>
            <p:ph type="title"/>
          </p:nvPr>
        </p:nvSpPr>
        <p:spPr/>
        <p:txBody>
          <a:bodyPr/>
          <a:lstStyle/>
          <a:p>
            <a:r>
              <a:rPr lang="en-US" dirty="0"/>
              <a:t>Application: Capitalizing R&amp;D at Henkel </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55</a:t>
            </a:fld>
            <a:endParaRPr lang="en-US" noProof="0" dirty="0"/>
          </a:p>
        </p:txBody>
      </p:sp>
      <p:pic>
        <p:nvPicPr>
          <p:cNvPr id="9" name="Picture 8">
            <a:extLst>
              <a:ext uri="{FF2B5EF4-FFF2-40B4-BE49-F238E27FC236}">
                <a16:creationId xmlns:a16="http://schemas.microsoft.com/office/drawing/2014/main" id="{21BCC1B1-CBF5-5447-BF46-7CE72826DB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3169844"/>
            <a:ext cx="7240204" cy="2930919"/>
          </a:xfrm>
          <a:prstGeom prst="rect">
            <a:avLst/>
          </a:prstGeom>
        </p:spPr>
      </p:pic>
    </p:spTree>
    <p:extLst>
      <p:ext uri="{BB962C8B-B14F-4D97-AF65-F5344CB8AC3E}">
        <p14:creationId xmlns:p14="http://schemas.microsoft.com/office/powerpoint/2010/main" val="142318684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56</a:t>
            </a:fld>
            <a:endParaRPr lang="en-US" noProof="0" dirty="0"/>
          </a:p>
        </p:txBody>
      </p:sp>
      <p:graphicFrame>
        <p:nvGraphicFramePr>
          <p:cNvPr id="7" name="Inhaltsplatzhalter 3"/>
          <p:cNvGraphicFramePr>
            <a:graphicFrameLocks noGrp="1"/>
          </p:cNvGraphicFramePr>
          <p:nvPr>
            <p:ph sz="quarter" idx="17"/>
            <p:extLst>
              <p:ext uri="{D42A27DB-BD31-4B8C-83A1-F6EECF244321}">
                <p14:modId xmlns:p14="http://schemas.microsoft.com/office/powerpoint/2010/main" val="1432741359"/>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el 2"/>
          <p:cNvSpPr>
            <a:spLocks noGrp="1"/>
          </p:cNvSpPr>
          <p:nvPr>
            <p:ph type="title"/>
          </p:nvPr>
        </p:nvSpPr>
        <p:spPr>
          <a:xfrm>
            <a:off x="180000" y="621100"/>
            <a:ext cx="8780400" cy="756000"/>
          </a:xfrm>
        </p:spPr>
        <p:txBody>
          <a:bodyPr/>
          <a:lstStyle/>
          <a:p>
            <a:r>
              <a:rPr lang="en-US" dirty="0"/>
              <a:t>Step 2: Projection of Future Free Cash Flows</a:t>
            </a:r>
          </a:p>
        </p:txBody>
      </p:sp>
    </p:spTree>
    <p:extLst>
      <p:ext uri="{BB962C8B-B14F-4D97-AF65-F5344CB8AC3E}">
        <p14:creationId xmlns:p14="http://schemas.microsoft.com/office/powerpoint/2010/main" val="150697259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405781" y="1778000"/>
            <a:ext cx="8327675" cy="4322763"/>
          </a:xfrm>
        </p:spPr>
      </p:pic>
      <p:sp>
        <p:nvSpPr>
          <p:cNvPr id="3" name="Titel 2"/>
          <p:cNvSpPr>
            <a:spLocks noGrp="1"/>
          </p:cNvSpPr>
          <p:nvPr>
            <p:ph type="title"/>
          </p:nvPr>
        </p:nvSpPr>
        <p:spPr/>
        <p:txBody>
          <a:bodyPr/>
          <a:lstStyle/>
          <a:p>
            <a:r>
              <a:rPr lang="en-US" dirty="0"/>
              <a:t>Definition of Future Free Cash Flow</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57</a:t>
            </a:fld>
            <a:endParaRPr lang="en-US" noProof="0" dirty="0"/>
          </a:p>
        </p:txBody>
      </p:sp>
    </p:spTree>
    <p:extLst>
      <p:ext uri="{BB962C8B-B14F-4D97-AF65-F5344CB8AC3E}">
        <p14:creationId xmlns:p14="http://schemas.microsoft.com/office/powerpoint/2010/main" val="30994317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In valuation practice you will normally have a forecast from the management available and/or have access to the management to discuss the company’s budget.</a:t>
            </a:r>
          </a:p>
          <a:p>
            <a:pPr lvl="1">
              <a:buFont typeface="Arial"/>
              <a:buChar char="•"/>
            </a:pPr>
            <a:r>
              <a:rPr lang="en-US" dirty="0"/>
              <a:t>The following five steps are recommendable when performing a consistency check on a budget. They can however also be used to derive a forecast when, as in our case, there is no access to the management:</a:t>
            </a:r>
          </a:p>
          <a:p>
            <a:pPr marL="637200" lvl="1" indent="-457200" hangingPunct="0">
              <a:buFont typeface="+mj-lt"/>
              <a:buAutoNum type="arabicParenBoth"/>
            </a:pPr>
            <a:r>
              <a:rPr lang="en-US" dirty="0"/>
              <a:t>Projection of revenues</a:t>
            </a:r>
            <a:endParaRPr lang="de-DE" dirty="0"/>
          </a:p>
          <a:p>
            <a:pPr marL="637200" lvl="1" indent="-457200" hangingPunct="0">
              <a:buFont typeface="+mj-lt"/>
              <a:buAutoNum type="arabicParenBoth"/>
            </a:pPr>
            <a:r>
              <a:rPr lang="en-US" dirty="0"/>
              <a:t>Projection of income statements until EBITDA</a:t>
            </a:r>
            <a:endParaRPr lang="de-DE" dirty="0"/>
          </a:p>
          <a:p>
            <a:pPr marL="637200" lvl="1" indent="-457200" hangingPunct="0">
              <a:buFont typeface="+mj-lt"/>
              <a:buAutoNum type="arabicParenBoth"/>
            </a:pPr>
            <a:r>
              <a:rPr lang="en-US" dirty="0"/>
              <a:t>Projection of depreciation and capital expenditures</a:t>
            </a:r>
            <a:endParaRPr lang="de-DE" dirty="0"/>
          </a:p>
          <a:p>
            <a:pPr marL="637200" lvl="1" indent="-457200" hangingPunct="0">
              <a:buFont typeface="+mj-lt"/>
              <a:buAutoNum type="arabicParenBoth"/>
            </a:pPr>
            <a:r>
              <a:rPr lang="en-US" dirty="0"/>
              <a:t>Projection of working capital requirements</a:t>
            </a:r>
            <a:endParaRPr lang="de-DE" dirty="0"/>
          </a:p>
          <a:p>
            <a:pPr marL="637200" lvl="1" indent="-457200">
              <a:buFont typeface="+mj-lt"/>
              <a:buAutoNum type="arabicParenBoth"/>
            </a:pPr>
            <a:r>
              <a:rPr lang="en-US" dirty="0"/>
              <a:t>Growth and reinvestment</a:t>
            </a:r>
            <a:r>
              <a:rPr lang="de-DE" dirty="0"/>
              <a:t> </a:t>
            </a:r>
          </a:p>
        </p:txBody>
      </p:sp>
      <p:sp>
        <p:nvSpPr>
          <p:cNvPr id="3" name="Titel 2"/>
          <p:cNvSpPr>
            <a:spLocks noGrp="1"/>
          </p:cNvSpPr>
          <p:nvPr>
            <p:ph type="title"/>
          </p:nvPr>
        </p:nvSpPr>
        <p:spPr/>
        <p:txBody>
          <a:bodyPr/>
          <a:lstStyle/>
          <a:p>
            <a:r>
              <a:rPr lang="en-US" dirty="0"/>
              <a:t>And Another Five More Steps to Free Cash Flow </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58</a:t>
            </a:fld>
            <a:endParaRPr lang="en-US" noProof="0" dirty="0"/>
          </a:p>
        </p:txBody>
      </p:sp>
    </p:spTree>
    <p:extLst>
      <p:ext uri="{BB962C8B-B14F-4D97-AF65-F5344CB8AC3E}">
        <p14:creationId xmlns:p14="http://schemas.microsoft.com/office/powerpoint/2010/main" val="10316942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magnitude of future revenues will typically have the biggest impact on the value of the business.</a:t>
            </a:r>
          </a:p>
          <a:p>
            <a:pPr lvl="1">
              <a:buFont typeface="Arial"/>
              <a:buChar char="•"/>
            </a:pPr>
            <a:r>
              <a:rPr lang="en-US" dirty="0"/>
              <a:t>Historical growth rates, expected market growth rates, for quotes companies consensus estimates as well as judgements on the sustainability of competitive advantages and disadvantages are the drivers of sales projections.</a:t>
            </a:r>
          </a:p>
          <a:p>
            <a:pPr lvl="1">
              <a:buFont typeface="Arial"/>
              <a:buChar char="•"/>
            </a:pPr>
            <a:r>
              <a:rPr lang="en-US" dirty="0"/>
              <a:t>Top down and bottom up!</a:t>
            </a:r>
          </a:p>
          <a:p>
            <a:pPr lvl="1">
              <a:buFont typeface="Arial"/>
              <a:buChar char="•"/>
            </a:pPr>
            <a:r>
              <a:rPr lang="en-US" dirty="0"/>
              <a:t>Reversal of COVID-19.</a:t>
            </a:r>
          </a:p>
          <a:p>
            <a:endParaRPr lang="en-US" dirty="0"/>
          </a:p>
        </p:txBody>
      </p:sp>
      <p:sp>
        <p:nvSpPr>
          <p:cNvPr id="3" name="Titel 2"/>
          <p:cNvSpPr>
            <a:spLocks noGrp="1"/>
          </p:cNvSpPr>
          <p:nvPr>
            <p:ph type="title"/>
          </p:nvPr>
        </p:nvSpPr>
        <p:spPr/>
        <p:txBody>
          <a:bodyPr/>
          <a:lstStyle/>
          <a:p>
            <a:r>
              <a:rPr lang="en-US" dirty="0"/>
              <a:t>(1) Projection of Revenues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59</a:t>
            </a:fld>
            <a:endParaRPr lang="en-US" noProof="0" dirty="0"/>
          </a:p>
        </p:txBody>
      </p:sp>
    </p:spTree>
    <p:extLst>
      <p:ext uri="{BB962C8B-B14F-4D97-AF65-F5344CB8AC3E}">
        <p14:creationId xmlns:p14="http://schemas.microsoft.com/office/powerpoint/2010/main" val="205127245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sz="1600" dirty="0"/>
              <a:t>Please use our Bloomberg lab for the research on your company, room A 215, access on workdays from 6:30 a.m. till 10:00 p.m. (Saturdays until 6 p.m.). For further details please visit the Moodle site of our class.</a:t>
            </a:r>
          </a:p>
          <a:p>
            <a:pPr lvl="1">
              <a:buFont typeface="Arial"/>
              <a:buChar char="•"/>
            </a:pPr>
            <a:r>
              <a:rPr lang="en-US" sz="1600" dirty="0"/>
              <a:t>To get acquainted with the terminal, all students who did not do the BMC certificate in past semesters must complete the Bloomberg BMC course (Core Concepts) in the first weeks of our class. BMC is an 8 hour self-paced e-learning course that provides a visual introduction to the financial markets. BMC consists of 4 modules – Economics, Currencies, Fixed Income and Equities – woven together from Bloomberg data, news, analytics and television.</a:t>
            </a:r>
          </a:p>
          <a:p>
            <a:pPr lvl="1">
              <a:buFont typeface="Arial"/>
              <a:buChar char="•"/>
            </a:pPr>
            <a:r>
              <a:rPr lang="en-US" sz="1600" dirty="0"/>
              <a:t>You will get a certificate upon successful completion of the course. This certificate is mandatory for all students and you must turn it in until latest 30 November 2023 (email to </a:t>
            </a:r>
            <a:r>
              <a:rPr lang="en-US" sz="1600" dirty="0">
                <a:hlinkClick r:id="rId3"/>
              </a:rPr>
              <a:t>ralf.hafner@htw-berlin.de</a:t>
            </a:r>
            <a:r>
              <a:rPr lang="en-US" sz="1600" dirty="0"/>
              <a:t>).</a:t>
            </a:r>
          </a:p>
          <a:p>
            <a:pPr lvl="1">
              <a:buFont typeface="Arial"/>
              <a:buChar char="•"/>
            </a:pPr>
            <a:endParaRPr lang="en-US" sz="1600" dirty="0"/>
          </a:p>
          <a:p>
            <a:endParaRPr lang="de-DE" sz="1600" dirty="0"/>
          </a:p>
        </p:txBody>
      </p:sp>
      <p:sp>
        <p:nvSpPr>
          <p:cNvPr id="3" name="Titel 2"/>
          <p:cNvSpPr>
            <a:spLocks noGrp="1"/>
          </p:cNvSpPr>
          <p:nvPr>
            <p:ph type="title"/>
          </p:nvPr>
        </p:nvSpPr>
        <p:spPr/>
        <p:txBody>
          <a:bodyPr/>
          <a:lstStyle/>
          <a:p>
            <a:r>
              <a:rPr lang="en-US" dirty="0"/>
              <a:t>Bloomberg Market Concepts (BMC) Certificate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a:t>
            </a:fld>
            <a:endParaRPr lang="en-US" noProof="0" dirty="0"/>
          </a:p>
        </p:txBody>
      </p:sp>
    </p:spTree>
    <p:extLst>
      <p:ext uri="{BB962C8B-B14F-4D97-AF65-F5344CB8AC3E}">
        <p14:creationId xmlns:p14="http://schemas.microsoft.com/office/powerpoint/2010/main" val="482883104"/>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There is lots of information in the Henkel publications on their products, markets and competitors. Henkel wants to achieve an organic sales growth of 2% - 4% annually and of 2% - 5% in 2021.</a:t>
            </a:r>
          </a:p>
          <a:p>
            <a:pPr lvl="1">
              <a:buFont typeface="Arial"/>
              <a:buChar char="•"/>
            </a:pPr>
            <a:r>
              <a:rPr lang="en-US" dirty="0"/>
              <a:t>Study the Bloomberg company primer, analyst reports, consensus estimates on Bloomberg and Henkel‘s website.</a:t>
            </a:r>
          </a:p>
        </p:txBody>
      </p:sp>
      <p:sp>
        <p:nvSpPr>
          <p:cNvPr id="3" name="Titel 2"/>
          <p:cNvSpPr>
            <a:spLocks noGrp="1"/>
          </p:cNvSpPr>
          <p:nvPr>
            <p:ph type="title"/>
          </p:nvPr>
        </p:nvSpPr>
        <p:spPr/>
        <p:txBody>
          <a:bodyPr/>
          <a:lstStyle/>
          <a:p>
            <a:r>
              <a:rPr lang="en-US" dirty="0"/>
              <a:t>Application: Projection of Henkel’s Future Revenues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60</a:t>
            </a:fld>
            <a:endParaRPr lang="en-US" noProof="0" dirty="0"/>
          </a:p>
        </p:txBody>
      </p:sp>
      <p:pic>
        <p:nvPicPr>
          <p:cNvPr id="9" name="Picture 8">
            <a:extLst>
              <a:ext uri="{FF2B5EF4-FFF2-40B4-BE49-F238E27FC236}">
                <a16:creationId xmlns:a16="http://schemas.microsoft.com/office/drawing/2014/main" id="{D4A1B658-B933-6841-91DC-FC9AA28E7A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01008"/>
            <a:ext cx="6084168" cy="1331805"/>
          </a:xfrm>
          <a:prstGeom prst="rect">
            <a:avLst/>
          </a:prstGeom>
        </p:spPr>
      </p:pic>
      <p:pic>
        <p:nvPicPr>
          <p:cNvPr id="11" name="Picture 10">
            <a:extLst>
              <a:ext uri="{FF2B5EF4-FFF2-40B4-BE49-F238E27FC236}">
                <a16:creationId xmlns:a16="http://schemas.microsoft.com/office/drawing/2014/main" id="{896DCA36-011E-534C-B3F4-559DED7E25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57416" y="4839528"/>
            <a:ext cx="4080848" cy="1541800"/>
          </a:xfrm>
          <a:prstGeom prst="rect">
            <a:avLst/>
          </a:prstGeom>
        </p:spPr>
      </p:pic>
    </p:spTree>
    <p:extLst>
      <p:ext uri="{BB962C8B-B14F-4D97-AF65-F5344CB8AC3E}">
        <p14:creationId xmlns:p14="http://schemas.microsoft.com/office/powerpoint/2010/main" val="174360990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Conceptually there are two possibilities: Either cost of goods sold (COGS) before depreciation and other expenditures are projected separately or EBITDA is projected directly.</a:t>
            </a:r>
          </a:p>
          <a:p>
            <a:pPr lvl="1">
              <a:buFont typeface="Arial"/>
              <a:buChar char="•"/>
            </a:pPr>
            <a:r>
              <a:rPr lang="en-US" dirty="0"/>
              <a:t>If EBITDA is projected directly, this will reduce the options for the projection of the working capital requirements in step [4] as COGS are not being projected.</a:t>
            </a:r>
            <a:endParaRPr lang="de-DE" dirty="0"/>
          </a:p>
          <a:p>
            <a:pPr lvl="1">
              <a:buFont typeface="Arial"/>
              <a:buChar char="•"/>
            </a:pPr>
            <a:r>
              <a:rPr lang="en-US" dirty="0"/>
              <a:t>The line items are typically projected as a percentage of sales. Current and historical cost structures, consensus estimates on the company and comparable companies, market data on cost structures of competitors and expected developments will give you input.</a:t>
            </a:r>
          </a:p>
          <a:p>
            <a:pPr lvl="1">
              <a:buFont typeface="Arial"/>
              <a:buChar char="•"/>
            </a:pPr>
            <a:r>
              <a:rPr lang="en-US" dirty="0"/>
              <a:t>Deviations (in both directions) from industry average should be challenged. How sustainable are competitive advantages and when will the cost structure converge to the industry average?</a:t>
            </a:r>
            <a:r>
              <a:rPr lang="de-DE" dirty="0"/>
              <a:t> </a:t>
            </a:r>
          </a:p>
        </p:txBody>
      </p:sp>
      <p:sp>
        <p:nvSpPr>
          <p:cNvPr id="3" name="Titel 2"/>
          <p:cNvSpPr>
            <a:spLocks noGrp="1"/>
          </p:cNvSpPr>
          <p:nvPr>
            <p:ph type="title"/>
          </p:nvPr>
        </p:nvSpPr>
        <p:spPr/>
        <p:txBody>
          <a:bodyPr/>
          <a:lstStyle/>
          <a:p>
            <a:r>
              <a:rPr lang="en-US" dirty="0"/>
              <a:t>(2) Projection of Income Statements until EBITDA</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61</a:t>
            </a:fld>
            <a:endParaRPr lang="en-US" noProof="0" dirty="0"/>
          </a:p>
        </p:txBody>
      </p:sp>
    </p:spTree>
    <p:extLst>
      <p:ext uri="{BB962C8B-B14F-4D97-AF65-F5344CB8AC3E}">
        <p14:creationId xmlns:p14="http://schemas.microsoft.com/office/powerpoint/2010/main" val="204016710"/>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Henkel’s margin suffered in 2019 and 2020 as a result of COVID. The question is how fast it can return to pre-pandemic levels.</a:t>
            </a:r>
          </a:p>
          <a:p>
            <a:pPr lvl="1">
              <a:buFont typeface="Arial"/>
              <a:buChar char="•"/>
            </a:pPr>
            <a:r>
              <a:rPr lang="en-US" dirty="0"/>
              <a:t>The LTM EBIT adjusted for R&amp;D margin was 13.77%. Industry average (data drawn from Damodaran’s website) for household products was 15.89%, for specialty chemicals 9.80%. On a weighted basis, Henkel is in line with the industry average.</a:t>
            </a:r>
          </a:p>
          <a:p>
            <a:pPr lvl="1">
              <a:buFont typeface="Arial"/>
              <a:buChar char="•"/>
            </a:pPr>
            <a:r>
              <a:rPr lang="en-US" dirty="0"/>
              <a:t>I will use the following EBIT margins:</a:t>
            </a:r>
            <a:endParaRPr lang="de-DE" dirty="0"/>
          </a:p>
          <a:p>
            <a:endParaRPr lang="de-DE" dirty="0"/>
          </a:p>
        </p:txBody>
      </p:sp>
      <p:sp>
        <p:nvSpPr>
          <p:cNvPr id="3" name="Titel 2"/>
          <p:cNvSpPr>
            <a:spLocks noGrp="1"/>
          </p:cNvSpPr>
          <p:nvPr>
            <p:ph type="title"/>
          </p:nvPr>
        </p:nvSpPr>
        <p:spPr/>
        <p:txBody>
          <a:bodyPr/>
          <a:lstStyle/>
          <a:p>
            <a:r>
              <a:rPr lang="en-US" dirty="0"/>
              <a:t>Application: Henkel‘s EBIT(DA) Forecast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62</a:t>
            </a:fld>
            <a:endParaRPr lang="en-US" noProof="0" dirty="0"/>
          </a:p>
        </p:txBody>
      </p:sp>
      <p:pic>
        <p:nvPicPr>
          <p:cNvPr id="8" name="Picture 7">
            <a:extLst>
              <a:ext uri="{FF2B5EF4-FFF2-40B4-BE49-F238E27FC236}">
                <a16:creationId xmlns:a16="http://schemas.microsoft.com/office/drawing/2014/main" id="{66E21C9F-076C-A64E-BE36-7BE14E2421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4437112"/>
            <a:ext cx="8018004" cy="648072"/>
          </a:xfrm>
          <a:prstGeom prst="rect">
            <a:avLst/>
          </a:prstGeom>
        </p:spPr>
      </p:pic>
    </p:spTree>
    <p:extLst>
      <p:ext uri="{BB962C8B-B14F-4D97-AF65-F5344CB8AC3E}">
        <p14:creationId xmlns:p14="http://schemas.microsoft.com/office/powerpoint/2010/main" val="196644752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Ideally a valuation can be based on data from the company’s asset accounting. If in addition the future investments, their useful life and the depreciation method is available, a depreciation schedule can easily be developed for the forecast period.</a:t>
            </a:r>
            <a:endParaRPr lang="de-DE" dirty="0"/>
          </a:p>
          <a:p>
            <a:pPr lvl="1">
              <a:buFont typeface="Arial"/>
              <a:buChar char="•"/>
            </a:pPr>
            <a:r>
              <a:rPr lang="en-US" dirty="0"/>
              <a:t>If these data are not available, capital expenditures can be projected as a percentage of sales, based on historical and industry averages. Depreciation should be aligned with investments in depreciable assets. </a:t>
            </a:r>
          </a:p>
          <a:p>
            <a:pPr lvl="1">
              <a:buFont typeface="Arial"/>
              <a:buChar char="•"/>
            </a:pPr>
            <a:r>
              <a:rPr lang="en-US" dirty="0"/>
              <a:t>As an alternative, fixed assets can be forecasted as a percentage of sales, depreciation as a percentage of fixed assets, and capital expenditures as the sum of depreciation and increase in fixed assets.</a:t>
            </a:r>
          </a:p>
          <a:p>
            <a:pPr lvl="1">
              <a:buFont typeface="Arial"/>
              <a:buChar char="•"/>
            </a:pPr>
            <a:r>
              <a:rPr lang="en-US" dirty="0"/>
              <a:t>When you arrive at EBIT, don’t forget to calculate taxes on EBIT. Typically, the marginal tax rate is applied.</a:t>
            </a:r>
          </a:p>
          <a:p>
            <a:endParaRPr lang="de-DE" dirty="0"/>
          </a:p>
        </p:txBody>
      </p:sp>
      <p:sp>
        <p:nvSpPr>
          <p:cNvPr id="3" name="Titel 2"/>
          <p:cNvSpPr>
            <a:spLocks noGrp="1"/>
          </p:cNvSpPr>
          <p:nvPr>
            <p:ph type="title"/>
          </p:nvPr>
        </p:nvSpPr>
        <p:spPr/>
        <p:txBody>
          <a:bodyPr/>
          <a:lstStyle/>
          <a:p>
            <a:r>
              <a:rPr lang="en-US" dirty="0"/>
              <a:t>(3) Projection of Depreciation and Capital Expenditures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63</a:t>
            </a:fld>
            <a:endParaRPr lang="en-US" noProof="0" dirty="0"/>
          </a:p>
        </p:txBody>
      </p:sp>
    </p:spTree>
    <p:extLst>
      <p:ext uri="{BB962C8B-B14F-4D97-AF65-F5344CB8AC3E}">
        <p14:creationId xmlns:p14="http://schemas.microsoft.com/office/powerpoint/2010/main" val="1244378209"/>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Taking out the acquisitions, capital expenditures were 3.50% of sales at Henkel in the past five years. Depreciation amounted to 3.18% of sales. Net capital expenditures were 0.32% of sales.</a:t>
            </a:r>
          </a:p>
          <a:p>
            <a:pPr lvl="1">
              <a:buFont typeface="Arial"/>
              <a:buChar char="•"/>
            </a:pPr>
            <a:r>
              <a:rPr lang="en-US" dirty="0"/>
              <a:t>I will work with the alternative approach and estimated fixed assets (excluding goodwill) at 37.15% of sales, depreciation at 8.54% of fixed assets, and estimated capital expenditures as a result of depreciation and increase in fixed assets. This leads to net capital expenditures (capital expenditures less depreciation) of 1.28% in 2024.</a:t>
            </a:r>
          </a:p>
          <a:p>
            <a:pPr lvl="1">
              <a:buFont typeface="Arial"/>
              <a:buChar char="•"/>
            </a:pPr>
            <a:r>
              <a:rPr lang="en-US" dirty="0"/>
              <a:t>I will further assume that acquisitions will earn their cost of capital. What does this mean for our valuation?</a:t>
            </a:r>
          </a:p>
          <a:p>
            <a:endParaRPr lang="en-US" dirty="0"/>
          </a:p>
        </p:txBody>
      </p:sp>
      <p:sp>
        <p:nvSpPr>
          <p:cNvPr id="3" name="Titel 2"/>
          <p:cNvSpPr>
            <a:spLocks noGrp="1"/>
          </p:cNvSpPr>
          <p:nvPr>
            <p:ph type="title"/>
          </p:nvPr>
        </p:nvSpPr>
        <p:spPr/>
        <p:txBody>
          <a:bodyPr/>
          <a:lstStyle/>
          <a:p>
            <a:r>
              <a:rPr lang="en-US" dirty="0"/>
              <a:t>Application: Capital Expenditures and Depreciation at Henkel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64</a:t>
            </a:fld>
            <a:endParaRPr lang="en-US" noProof="0" dirty="0"/>
          </a:p>
        </p:txBody>
      </p:sp>
    </p:spTree>
    <p:extLst>
      <p:ext uri="{BB962C8B-B14F-4D97-AF65-F5344CB8AC3E}">
        <p14:creationId xmlns:p14="http://schemas.microsoft.com/office/powerpoint/2010/main" val="4794871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The marginal tax rate according to Henkel’s statement in the annual report is 31%.</a:t>
            </a:r>
          </a:p>
          <a:p>
            <a:pPr lvl="1">
              <a:buFont typeface="Arial"/>
              <a:buChar char="•"/>
            </a:pPr>
            <a:r>
              <a:rPr lang="en-US" dirty="0"/>
              <a:t>Henkel generates large part of its sales outside of Germany at lower tax rates. In addition, it realizes tax-free income.</a:t>
            </a:r>
          </a:p>
          <a:p>
            <a:pPr lvl="1">
              <a:buFont typeface="Arial"/>
              <a:buChar char="•"/>
            </a:pPr>
            <a:r>
              <a:rPr lang="en-US" dirty="0"/>
              <a:t>I will use the 2020 effective tax rate of 26%</a:t>
            </a:r>
            <a:br>
              <a:rPr lang="en-US" dirty="0"/>
            </a:br>
            <a:r>
              <a:rPr lang="en-US" dirty="0"/>
              <a:t>for my projections.</a:t>
            </a:r>
          </a:p>
          <a:p>
            <a:endParaRPr lang="de-DE" dirty="0"/>
          </a:p>
        </p:txBody>
      </p:sp>
      <p:sp>
        <p:nvSpPr>
          <p:cNvPr id="3" name="Titel 2"/>
          <p:cNvSpPr>
            <a:spLocks noGrp="1"/>
          </p:cNvSpPr>
          <p:nvPr>
            <p:ph type="title"/>
          </p:nvPr>
        </p:nvSpPr>
        <p:spPr/>
        <p:txBody>
          <a:bodyPr/>
          <a:lstStyle/>
          <a:p>
            <a:r>
              <a:rPr lang="en-US" dirty="0"/>
              <a:t>Application: Tax on EBIT at Henkel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65</a:t>
            </a:fld>
            <a:endParaRPr lang="en-US" noProof="0" dirty="0"/>
          </a:p>
        </p:txBody>
      </p:sp>
      <p:pic>
        <p:nvPicPr>
          <p:cNvPr id="9" name="Picture 8">
            <a:extLst>
              <a:ext uri="{FF2B5EF4-FFF2-40B4-BE49-F238E27FC236}">
                <a16:creationId xmlns:a16="http://schemas.microsoft.com/office/drawing/2014/main" id="{DAF76E86-A905-6942-9D36-17B1B23ABD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9837" y="3077940"/>
            <a:ext cx="3668427" cy="3092698"/>
          </a:xfrm>
          <a:prstGeom prst="rect">
            <a:avLst/>
          </a:prstGeom>
        </p:spPr>
      </p:pic>
    </p:spTree>
    <p:extLst>
      <p:ext uri="{BB962C8B-B14F-4D97-AF65-F5344CB8AC3E}">
        <p14:creationId xmlns:p14="http://schemas.microsoft.com/office/powerpoint/2010/main" val="147322828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Definition: Non-cash current assets less non-interest-bearing current liabilities.</a:t>
            </a:r>
          </a:p>
          <a:p>
            <a:pPr lvl="1">
              <a:buFont typeface="Arial"/>
              <a:buChar char="•"/>
            </a:pPr>
            <a:r>
              <a:rPr lang="en-US" dirty="0"/>
              <a:t>Projected typically as a percentage of sales based on past figures, market data (competitors) and/or company’s projections. </a:t>
            </a:r>
          </a:p>
          <a:p>
            <a:pPr lvl="1">
              <a:buFont typeface="Arial"/>
              <a:buChar char="•"/>
            </a:pPr>
            <a:r>
              <a:rPr lang="en-US" dirty="0"/>
              <a:t>As an alternative, the balance sheet positions that go into working capital can be projected: Inventories, accounts receivable, accounts payable etc. </a:t>
            </a:r>
          </a:p>
        </p:txBody>
      </p:sp>
      <p:sp>
        <p:nvSpPr>
          <p:cNvPr id="3" name="Titel 2"/>
          <p:cNvSpPr>
            <a:spLocks noGrp="1"/>
          </p:cNvSpPr>
          <p:nvPr>
            <p:ph type="title"/>
          </p:nvPr>
        </p:nvSpPr>
        <p:spPr/>
        <p:txBody>
          <a:bodyPr/>
          <a:lstStyle/>
          <a:p>
            <a:r>
              <a:rPr lang="en-US" dirty="0"/>
              <a:t>(4) Projection of Working Capital Requirements</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66</a:t>
            </a:fld>
            <a:endParaRPr lang="en-US" noProof="0" dirty="0"/>
          </a:p>
        </p:txBody>
      </p:sp>
    </p:spTree>
    <p:extLst>
      <p:ext uri="{BB962C8B-B14F-4D97-AF65-F5344CB8AC3E}">
        <p14:creationId xmlns:p14="http://schemas.microsoft.com/office/powerpoint/2010/main" val="68937636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Working capital levels have historically been very low at Henkel (exception in 2018), below comparable market data. This applies to the way I calculated them. Henkel uses a different definition.</a:t>
            </a:r>
          </a:p>
          <a:p>
            <a:pPr lvl="1">
              <a:buFont typeface="Arial"/>
              <a:buChar char="•"/>
            </a:pPr>
            <a:r>
              <a:rPr lang="en-US" dirty="0"/>
              <a:t>I will work with 6.27% of sales according to my working capital definition. This is well above Henkel’s long-term median, but lower than market averages (5.63% for household products, but 17.88% for specialty chemicals).</a:t>
            </a:r>
          </a:p>
          <a:p>
            <a:endParaRPr lang="de-DE" dirty="0"/>
          </a:p>
        </p:txBody>
      </p:sp>
      <p:sp>
        <p:nvSpPr>
          <p:cNvPr id="3" name="Titel 2"/>
          <p:cNvSpPr>
            <a:spLocks noGrp="1"/>
          </p:cNvSpPr>
          <p:nvPr>
            <p:ph type="title"/>
          </p:nvPr>
        </p:nvSpPr>
        <p:spPr/>
        <p:txBody>
          <a:bodyPr/>
          <a:lstStyle/>
          <a:p>
            <a:r>
              <a:rPr lang="en-US" dirty="0"/>
              <a:t>Application: Working Capital at Henkel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67</a:t>
            </a:fld>
            <a:endParaRPr lang="en-US" noProof="0" dirty="0"/>
          </a:p>
        </p:txBody>
      </p:sp>
    </p:spTree>
    <p:extLst>
      <p:ext uri="{BB962C8B-B14F-4D97-AF65-F5344CB8AC3E}">
        <p14:creationId xmlns:p14="http://schemas.microsoft.com/office/powerpoint/2010/main" val="1253344920"/>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E3B8B93F-5D9D-2A4E-8FAD-060D0E42068F}"/>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79388" y="2608728"/>
            <a:ext cx="8780462" cy="2661307"/>
          </a:xfrm>
        </p:spPr>
      </p:pic>
      <p:sp>
        <p:nvSpPr>
          <p:cNvPr id="3" name="Title 2">
            <a:extLst>
              <a:ext uri="{FF2B5EF4-FFF2-40B4-BE49-F238E27FC236}">
                <a16:creationId xmlns:a16="http://schemas.microsoft.com/office/drawing/2014/main" id="{0CF876B3-7381-7444-AE6D-EF4DB847B0D2}"/>
              </a:ext>
            </a:extLst>
          </p:cNvPr>
          <p:cNvSpPr>
            <a:spLocks noGrp="1"/>
          </p:cNvSpPr>
          <p:nvPr>
            <p:ph type="title"/>
          </p:nvPr>
        </p:nvSpPr>
        <p:spPr/>
        <p:txBody>
          <a:bodyPr/>
          <a:lstStyle/>
          <a:p>
            <a:r>
              <a:rPr lang="en-DE" dirty="0"/>
              <a:t>Application: Henkel’s Free Cash Flow to the Firm for 2021 - 2024</a:t>
            </a:r>
          </a:p>
        </p:txBody>
      </p:sp>
      <p:sp>
        <p:nvSpPr>
          <p:cNvPr id="4" name="Date Placeholder 3">
            <a:extLst>
              <a:ext uri="{FF2B5EF4-FFF2-40B4-BE49-F238E27FC236}">
                <a16:creationId xmlns:a16="http://schemas.microsoft.com/office/drawing/2014/main" id="{18A59434-93E6-3B46-81B7-CFF4493CF5DC}"/>
              </a:ext>
            </a:extLst>
          </p:cNvPr>
          <p:cNvSpPr>
            <a:spLocks noGrp="1"/>
          </p:cNvSpPr>
          <p:nvPr>
            <p:ph type="dt" sz="half" idx="18"/>
          </p:nvPr>
        </p:nvSpPr>
        <p:spPr/>
        <p:txBody>
          <a:bodyPr/>
          <a:lstStyle/>
          <a:p>
            <a:r>
              <a:rPr lang="en-US" noProof="0"/>
              <a:t>Course Slides</a:t>
            </a:r>
            <a:endParaRPr lang="en-US" noProof="0" dirty="0"/>
          </a:p>
        </p:txBody>
      </p:sp>
      <p:sp>
        <p:nvSpPr>
          <p:cNvPr id="5" name="Footer Placeholder 4">
            <a:extLst>
              <a:ext uri="{FF2B5EF4-FFF2-40B4-BE49-F238E27FC236}">
                <a16:creationId xmlns:a16="http://schemas.microsoft.com/office/drawing/2014/main" id="{C3E9ABD8-AB2F-1246-ACCD-529BEACDE14A}"/>
              </a:ext>
            </a:extLst>
          </p:cNvPr>
          <p:cNvSpPr>
            <a:spLocks noGrp="1"/>
          </p:cNvSpPr>
          <p:nvPr>
            <p:ph type="ftr" sz="quarter" idx="19"/>
          </p:nvPr>
        </p:nvSpPr>
        <p:spPr/>
        <p:txBody>
          <a:bodyPr/>
          <a:lstStyle/>
          <a:p>
            <a:r>
              <a:rPr lang="de-DE" noProof="0" dirty="0"/>
              <a:t>Corporate Valuation</a:t>
            </a:r>
            <a:endParaRPr lang="en-US" noProof="0" dirty="0"/>
          </a:p>
        </p:txBody>
      </p:sp>
      <p:sp>
        <p:nvSpPr>
          <p:cNvPr id="6" name="Slide Number Placeholder 5">
            <a:extLst>
              <a:ext uri="{FF2B5EF4-FFF2-40B4-BE49-F238E27FC236}">
                <a16:creationId xmlns:a16="http://schemas.microsoft.com/office/drawing/2014/main" id="{6ECE9B06-B9A3-4147-B44F-D3C0985E464A}"/>
              </a:ext>
            </a:extLst>
          </p:cNvPr>
          <p:cNvSpPr>
            <a:spLocks noGrp="1"/>
          </p:cNvSpPr>
          <p:nvPr>
            <p:ph type="sldNum" sz="quarter" idx="20"/>
          </p:nvPr>
        </p:nvSpPr>
        <p:spPr/>
        <p:txBody>
          <a:bodyPr/>
          <a:lstStyle/>
          <a:p>
            <a:fld id="{D17876D8-BCC1-405D-8AD6-9C645F5D1D0C}" type="slidenum">
              <a:rPr lang="en-US" noProof="0" smtClean="0"/>
              <a:pPr/>
              <a:t>68</a:t>
            </a:fld>
            <a:endParaRPr lang="en-US" noProof="0" dirty="0"/>
          </a:p>
        </p:txBody>
      </p:sp>
    </p:spTree>
    <p:extLst>
      <p:ext uri="{BB962C8B-B14F-4D97-AF65-F5344CB8AC3E}">
        <p14:creationId xmlns:p14="http://schemas.microsoft.com/office/powerpoint/2010/main" val="43053885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Inhaltsplatzhalter 1"/>
              <p:cNvSpPr>
                <a:spLocks noGrp="1"/>
              </p:cNvSpPr>
              <p:nvPr>
                <p:ph sz="quarter" idx="17"/>
              </p:nvPr>
            </p:nvSpPr>
            <p:spPr>
              <a:xfrm>
                <a:off x="165091" y="1799189"/>
                <a:ext cx="8780400" cy="4322363"/>
              </a:xfrm>
            </p:spPr>
            <p:txBody>
              <a:bodyPr/>
              <a:lstStyle/>
              <a:p>
                <a:pPr marL="180000" indent="-180000">
                  <a:spcBef>
                    <a:spcPts val="1000"/>
                  </a:spcBef>
                  <a:buFont typeface="Arial" charset="0"/>
                  <a:buChar char="•"/>
                </a:pPr>
                <a:r>
                  <a:rPr lang="en-US" dirty="0"/>
                  <a:t>There will be no growth without reinvestments beyond the replacement of existing assets. Reinvestments can be defined as follows:</a:t>
                </a:r>
                <a:br>
                  <a:rPr lang="en-US" dirty="0"/>
                </a:br>
                <a:endParaRPr lang="en-US" dirty="0"/>
              </a:p>
              <a:p>
                <a:pPr>
                  <a:spcBef>
                    <a:spcPts val="1000"/>
                  </a:spcBef>
                </a:pPr>
                <a14:m>
                  <m:oMathPara xmlns:m="http://schemas.openxmlformats.org/officeDocument/2006/math">
                    <m:oMathParaPr>
                      <m:jc m:val="centerGroup"/>
                    </m:oMathParaPr>
                    <m:oMath xmlns:m="http://schemas.openxmlformats.org/officeDocument/2006/math">
                      <m:r>
                        <a:rPr lang="en-US" sz="1400" i="1">
                          <a:latin typeface="Cambria Math" charset="0"/>
                        </a:rPr>
                        <m:t>𝑅𝑒𝑖𝑛𝑣𝑒𝑠𝑡</m:t>
                      </m:r>
                      <m:r>
                        <a:rPr lang="en-US" sz="1400" b="0" i="1" smtClean="0">
                          <a:latin typeface="Cambria Math" charset="0"/>
                        </a:rPr>
                        <m:t>𝑚𝑒𝑛𝑡</m:t>
                      </m:r>
                      <m:r>
                        <a:rPr lang="en-US" sz="1400" i="1">
                          <a:latin typeface="Cambria Math" charset="0"/>
                        </a:rPr>
                        <m:t> = </m:t>
                      </m:r>
                      <m:r>
                        <a:rPr lang="en-US" sz="1400" b="0" i="1" smtClean="0">
                          <a:latin typeface="Cambria Math" charset="0"/>
                        </a:rPr>
                        <m:t>𝐶𝑎𝑝𝑖𝑡𝑎𝑙</m:t>
                      </m:r>
                      <m:r>
                        <a:rPr lang="en-US" sz="1400" b="0" i="1" smtClean="0">
                          <a:latin typeface="Cambria Math" charset="0"/>
                        </a:rPr>
                        <m:t> </m:t>
                      </m:r>
                      <m:r>
                        <a:rPr lang="en-US" sz="1400" b="0" i="1" smtClean="0">
                          <a:latin typeface="Cambria Math" charset="0"/>
                        </a:rPr>
                        <m:t>𝐸𝑥𝑝𝑒𝑛𝑑𝑖𝑡𝑢𝑟𝑒𝑠</m:t>
                      </m:r>
                      <m:r>
                        <a:rPr lang="en-US" sz="1400" b="0" i="1" smtClean="0">
                          <a:latin typeface="Cambria Math" charset="0"/>
                        </a:rPr>
                        <m:t> + </m:t>
                      </m:r>
                      <m:r>
                        <a:rPr lang="en-US" sz="1400" b="0" i="1" smtClean="0">
                          <a:latin typeface="Cambria Math" charset="0"/>
                        </a:rPr>
                        <m:t>𝐼𝑛𝑐𝑟𝑒𝑎𝑠𝑒</m:t>
                      </m:r>
                      <m:r>
                        <a:rPr lang="en-US" sz="1400" b="0" i="1" smtClean="0">
                          <a:latin typeface="Cambria Math" charset="0"/>
                        </a:rPr>
                        <m:t> </m:t>
                      </m:r>
                      <m:r>
                        <a:rPr lang="en-US" sz="1400" b="0" i="1" smtClean="0">
                          <a:latin typeface="Cambria Math" charset="0"/>
                        </a:rPr>
                        <m:t>𝑖𝑛</m:t>
                      </m:r>
                      <m:r>
                        <a:rPr lang="en-US" sz="1400" b="0" i="1" smtClean="0">
                          <a:latin typeface="Cambria Math" charset="0"/>
                        </a:rPr>
                        <m:t> </m:t>
                      </m:r>
                      <m:r>
                        <a:rPr lang="en-US" sz="1400" b="0" i="1" smtClean="0">
                          <a:latin typeface="Cambria Math" charset="0"/>
                        </a:rPr>
                        <m:t>𝑊𝑜𝑟𝑘𝑖𝑛𝑔</m:t>
                      </m:r>
                      <m:r>
                        <a:rPr lang="en-US" sz="1400" b="0" i="1" smtClean="0">
                          <a:latin typeface="Cambria Math" charset="0"/>
                        </a:rPr>
                        <m:t> </m:t>
                      </m:r>
                      <m:r>
                        <a:rPr lang="en-US" sz="1400" b="0" i="1" smtClean="0">
                          <a:latin typeface="Cambria Math" charset="0"/>
                        </a:rPr>
                        <m:t>𝐶𝑎𝑝𝑖𝑡𝑎𝑙</m:t>
                      </m:r>
                      <m:r>
                        <a:rPr lang="en-US" sz="1400" b="0" i="1" smtClean="0">
                          <a:latin typeface="Cambria Math" charset="0"/>
                        </a:rPr>
                        <m:t> – </m:t>
                      </m:r>
                      <m:r>
                        <a:rPr lang="en-US" sz="1400" b="0" i="1" smtClean="0">
                          <a:latin typeface="Cambria Math" charset="0"/>
                        </a:rPr>
                        <m:t>𝐷𝑒𝑝𝑟𝑒𝑐𝑖𝑎𝑡𝑖𝑜𝑛</m:t>
                      </m:r>
                    </m:oMath>
                  </m:oMathPara>
                </a14:m>
                <a:endParaRPr lang="en-US" sz="1400" dirty="0"/>
              </a:p>
              <a:p>
                <a:pPr>
                  <a:spcBef>
                    <a:spcPts val="1000"/>
                  </a:spcBef>
                </a:pPr>
                <a:endParaRPr lang="en-US" sz="1400" dirty="0"/>
              </a:p>
              <a:p>
                <a:pPr marL="180000" indent="-180000">
                  <a:spcBef>
                    <a:spcPts val="1000"/>
                  </a:spcBef>
                  <a:buFont typeface="Arial" charset="0"/>
                  <a:buChar char="•"/>
                </a:pPr>
                <a:r>
                  <a:rPr lang="en-US" dirty="0"/>
                  <a:t>The reinvestment rate describes the part of EBIAT that is reinvested for growth :</a:t>
                </a:r>
                <a:br>
                  <a:rPr lang="en-US" dirty="0"/>
                </a:br>
                <a:br>
                  <a:rPr lang="en-US" dirty="0"/>
                </a:br>
                <a14:m>
                  <m:oMath xmlns:m="http://schemas.openxmlformats.org/officeDocument/2006/math">
                    <m:r>
                      <a:rPr lang="en-US" sz="1600" i="1">
                        <a:latin typeface="Cambria Math" charset="0"/>
                      </a:rPr>
                      <m:t>𝑅𝑒𝑖𝑛𝑣𝑒𝑠𝑡</m:t>
                    </m:r>
                    <m:r>
                      <a:rPr lang="en-US" sz="1600" b="0" i="1" smtClean="0">
                        <a:latin typeface="Cambria Math" charset="0"/>
                      </a:rPr>
                      <m:t>𝑚𝑒𝑛𝑡</m:t>
                    </m:r>
                    <m:r>
                      <a:rPr lang="en-US" sz="1600" b="0" i="1" smtClean="0">
                        <a:latin typeface="Cambria Math" charset="0"/>
                      </a:rPr>
                      <m:t> </m:t>
                    </m:r>
                    <m:r>
                      <a:rPr lang="en-US" sz="1600" b="0" i="1" smtClean="0">
                        <a:latin typeface="Cambria Math" charset="0"/>
                      </a:rPr>
                      <m:t>𝑅𝑎𝑡𝑒</m:t>
                    </m:r>
                    <m:r>
                      <a:rPr lang="en-US" sz="1600" i="1">
                        <a:latin typeface="Cambria Math" charset="0"/>
                      </a:rPr>
                      <m:t> = </m:t>
                    </m:r>
                    <m:f>
                      <m:fPr>
                        <m:ctrlPr>
                          <a:rPr lang="en-US" sz="1600" i="1">
                            <a:latin typeface="Cambria Math" panose="02040503050406030204" pitchFamily="18" charset="0"/>
                          </a:rPr>
                        </m:ctrlPr>
                      </m:fPr>
                      <m:num>
                        <m:r>
                          <a:rPr lang="en-US" sz="1600" b="0" i="1" smtClean="0">
                            <a:latin typeface="Cambria Math" charset="0"/>
                          </a:rPr>
                          <m:t>𝐶𝑎𝑝𝑖𝑡𝑎𝑙</m:t>
                        </m:r>
                        <m:r>
                          <a:rPr lang="en-US" sz="1600" b="0" i="1" smtClean="0">
                            <a:latin typeface="Cambria Math" charset="0"/>
                          </a:rPr>
                          <m:t> </m:t>
                        </m:r>
                        <m:r>
                          <a:rPr lang="en-US" sz="1600" b="0" i="1" smtClean="0">
                            <a:latin typeface="Cambria Math" charset="0"/>
                          </a:rPr>
                          <m:t>𝐸𝑥𝑝𝑒𝑛𝑑𝑖𝑡𝑢𝑟𝑒𝑠</m:t>
                        </m:r>
                        <m:r>
                          <a:rPr lang="en-US" sz="1600" b="0" i="1" smtClean="0">
                            <a:latin typeface="Cambria Math" charset="0"/>
                          </a:rPr>
                          <m:t> + </m:t>
                        </m:r>
                        <m:r>
                          <a:rPr lang="en-US" sz="1600" b="0" i="1" smtClean="0">
                            <a:latin typeface="Cambria Math" charset="0"/>
                          </a:rPr>
                          <m:t>𝐼𝑛𝑐𝑟𝑒𝑎𝑠𝑒</m:t>
                        </m:r>
                        <m:r>
                          <a:rPr lang="en-US" sz="1600" b="0" i="1" smtClean="0">
                            <a:latin typeface="Cambria Math" charset="0"/>
                          </a:rPr>
                          <m:t> </m:t>
                        </m:r>
                        <m:r>
                          <a:rPr lang="en-US" sz="1600" b="0" i="1" smtClean="0">
                            <a:latin typeface="Cambria Math" charset="0"/>
                          </a:rPr>
                          <m:t>𝑖𝑛</m:t>
                        </m:r>
                        <m:r>
                          <a:rPr lang="en-US" sz="1600" i="1">
                            <a:latin typeface="Cambria Math" charset="0"/>
                          </a:rPr>
                          <m:t> </m:t>
                        </m:r>
                        <m:r>
                          <a:rPr lang="en-US" sz="1600" i="1">
                            <a:latin typeface="Cambria Math" charset="0"/>
                          </a:rPr>
                          <m:t>𝑊𝑜𝑟𝑘𝑖𝑛𝑔</m:t>
                        </m:r>
                        <m:r>
                          <a:rPr lang="en-US" sz="1600" i="1">
                            <a:latin typeface="Cambria Math" charset="0"/>
                          </a:rPr>
                          <m:t> </m:t>
                        </m:r>
                        <m:r>
                          <a:rPr lang="en-US" sz="1600" i="1">
                            <a:latin typeface="Cambria Math" charset="0"/>
                          </a:rPr>
                          <m:t>𝐶𝑎𝑝𝑖𝑡𝑎𝑙</m:t>
                        </m:r>
                        <m:r>
                          <a:rPr lang="en-US" sz="1600" i="1">
                            <a:latin typeface="Cambria Math" charset="0"/>
                          </a:rPr>
                          <m:t> − </m:t>
                        </m:r>
                        <m:r>
                          <a:rPr lang="en-US" sz="1600" b="0" i="1" smtClean="0">
                            <a:latin typeface="Cambria Math" charset="0"/>
                          </a:rPr>
                          <m:t>𝐷𝑒𝑝𝑟𝑒𝑐𝑖𝑎𝑡𝑖𝑜𝑛</m:t>
                        </m:r>
                      </m:num>
                      <m:den>
                        <m:r>
                          <a:rPr lang="en-US" sz="1600" i="1">
                            <a:latin typeface="Cambria Math" charset="0"/>
                          </a:rPr>
                          <m:t>𝐸𝐵𝐼𝐴𝑇</m:t>
                        </m:r>
                      </m:den>
                    </m:f>
                  </m:oMath>
                </a14:m>
                <a:endParaRPr lang="en-US" dirty="0"/>
              </a:p>
              <a:p>
                <a:pPr>
                  <a:spcBef>
                    <a:spcPts val="1000"/>
                  </a:spcBef>
                </a:pPr>
                <a:endParaRPr lang="en-US" dirty="0"/>
              </a:p>
              <a:p>
                <a:pPr marL="180000" indent="-180000">
                  <a:spcBef>
                    <a:spcPts val="1000"/>
                  </a:spcBef>
                  <a:buFont typeface="Arial" charset="0"/>
                  <a:buChar char="•"/>
                </a:pPr>
                <a:r>
                  <a:rPr lang="en-US" dirty="0"/>
                  <a:t>The free cash flow can also be written as:</a:t>
                </a:r>
                <a:br>
                  <a:rPr lang="en-US" dirty="0"/>
                </a:br>
                <a14:m>
                  <m:oMath xmlns:m="http://schemas.openxmlformats.org/officeDocument/2006/math">
                    <m:r>
                      <a:rPr lang="en-US" i="1">
                        <a:latin typeface="Cambria Math" charset="0"/>
                      </a:rPr>
                      <m:t>𝐹𝑟𝑒</m:t>
                    </m:r>
                    <m:r>
                      <a:rPr lang="en-US" b="0" i="1" smtClean="0">
                        <a:latin typeface="Cambria Math" charset="0"/>
                      </a:rPr>
                      <m:t>𝑒</m:t>
                    </m:r>
                    <m:r>
                      <a:rPr lang="en-US" i="1">
                        <a:latin typeface="Cambria Math" charset="0"/>
                      </a:rPr>
                      <m:t> </m:t>
                    </m:r>
                    <m:r>
                      <a:rPr lang="en-US" i="1">
                        <a:latin typeface="Cambria Math" charset="0"/>
                      </a:rPr>
                      <m:t>𝐶𝑎𝑠h</m:t>
                    </m:r>
                    <m:r>
                      <a:rPr lang="en-US" b="0" i="1" smtClean="0">
                        <a:latin typeface="Cambria Math" charset="0"/>
                      </a:rPr>
                      <m:t> </m:t>
                    </m:r>
                    <m:r>
                      <a:rPr lang="en-US" b="0" i="1" smtClean="0">
                        <a:latin typeface="Cambria Math" charset="0"/>
                      </a:rPr>
                      <m:t>𝐹𝑙𝑜𝑤</m:t>
                    </m:r>
                    <m:r>
                      <a:rPr lang="en-US" i="1">
                        <a:latin typeface="Cambria Math" charset="0"/>
                      </a:rPr>
                      <m:t> = </m:t>
                    </m:r>
                    <m:r>
                      <a:rPr lang="en-US" i="1">
                        <a:latin typeface="Cambria Math" charset="0"/>
                      </a:rPr>
                      <m:t>𝐸𝐵𝐼𝐴𝑇</m:t>
                    </m:r>
                    <m:r>
                      <a:rPr lang="en-US" i="1">
                        <a:latin typeface="Cambria Math" charset="0"/>
                      </a:rPr>
                      <m:t> × (1 −</m:t>
                    </m:r>
                    <m:r>
                      <a:rPr lang="en-US" i="1">
                        <a:latin typeface="Cambria Math" charset="0"/>
                        <a:ea typeface="Cambria Math" charset="0"/>
                        <a:cs typeface="Cambria Math" charset="0"/>
                      </a:rPr>
                      <m:t>𝑅𝑒𝑖𝑛𝑣𝑒𝑠𝑡</m:t>
                    </m:r>
                    <m:r>
                      <a:rPr lang="en-US" b="0" i="1" smtClean="0">
                        <a:latin typeface="Cambria Math" charset="0"/>
                        <a:ea typeface="Cambria Math" charset="0"/>
                        <a:cs typeface="Cambria Math" charset="0"/>
                      </a:rPr>
                      <m:t>𝑚𝑒𝑛𝑡</m:t>
                    </m:r>
                    <m:r>
                      <a:rPr lang="en-US" b="0" i="1" smtClean="0">
                        <a:latin typeface="Cambria Math" charset="0"/>
                        <a:ea typeface="Cambria Math" charset="0"/>
                        <a:cs typeface="Cambria Math" charset="0"/>
                      </a:rPr>
                      <m:t> </m:t>
                    </m:r>
                    <m:r>
                      <a:rPr lang="en-US" b="0" i="1" smtClean="0">
                        <a:latin typeface="Cambria Math" charset="0"/>
                        <a:ea typeface="Cambria Math" charset="0"/>
                        <a:cs typeface="Cambria Math" charset="0"/>
                      </a:rPr>
                      <m:t>𝑅𝑎𝑡𝑒</m:t>
                    </m:r>
                    <m:r>
                      <a:rPr lang="en-US" i="1">
                        <a:latin typeface="Cambria Math" charset="0"/>
                        <a:ea typeface="Cambria Math" charset="0"/>
                        <a:cs typeface="Cambria Math" charset="0"/>
                      </a:rPr>
                      <m:t>)</m:t>
                    </m:r>
                  </m:oMath>
                </a14:m>
                <a:endParaRPr lang="en-US" dirty="0"/>
              </a:p>
              <a:p>
                <a:endParaRPr lang="en-US" dirty="0"/>
              </a:p>
            </p:txBody>
          </p:sp>
        </mc:Choice>
        <mc:Fallback>
          <p:sp>
            <p:nvSpPr>
              <p:cNvPr id="2" name="Inhaltsplatzhalter 1"/>
              <p:cNvSpPr>
                <a:spLocks noGrp="1" noRot="1" noChangeAspect="1" noMove="1" noResize="1" noEditPoints="1" noAdjustHandles="1" noChangeArrowheads="1" noChangeShapeType="1" noTextEdit="1"/>
              </p:cNvSpPr>
              <p:nvPr>
                <p:ph sz="quarter" idx="17"/>
              </p:nvPr>
            </p:nvSpPr>
            <p:spPr>
              <a:xfrm>
                <a:off x="165091" y="1799189"/>
                <a:ext cx="8780400" cy="4322363"/>
              </a:xfrm>
              <a:blipFill>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(5) Growth and Reinvestment</a:t>
            </a:r>
            <a:endParaRPr lang="de-DE" dirty="0"/>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69</a:t>
            </a:fld>
            <a:endParaRPr lang="en-US" noProof="0" dirty="0"/>
          </a:p>
        </p:txBody>
      </p:sp>
    </p:spTree>
    <p:extLst>
      <p:ext uri="{BB962C8B-B14F-4D97-AF65-F5344CB8AC3E}">
        <p14:creationId xmlns:p14="http://schemas.microsoft.com/office/powerpoint/2010/main" val="56224108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1"/>
          <p:cNvSpPr>
            <a:spLocks noGrp="1"/>
          </p:cNvSpPr>
          <p:nvPr>
            <p:ph sz="quarter" idx="17"/>
          </p:nvPr>
        </p:nvSpPr>
        <p:spPr/>
        <p:txBody>
          <a:bodyPr/>
          <a:lstStyle/>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a:p>
            <a:pPr lvl="1">
              <a:buFont typeface="Arial"/>
              <a:buChar char="•"/>
            </a:pPr>
            <a:endParaRPr lang="en-US" dirty="0"/>
          </a:p>
        </p:txBody>
      </p:sp>
      <p:sp>
        <p:nvSpPr>
          <p:cNvPr id="3" name="Titel 2"/>
          <p:cNvSpPr>
            <a:spLocks noGrp="1"/>
          </p:cNvSpPr>
          <p:nvPr>
            <p:ph type="title"/>
          </p:nvPr>
        </p:nvSpPr>
        <p:spPr/>
        <p:txBody>
          <a:bodyPr/>
          <a:lstStyle/>
          <a:p>
            <a:r>
              <a:rPr lang="en-US" dirty="0"/>
              <a:t>Our Textbook</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a:t>
            </a:fld>
            <a:endParaRPr lang="en-US" noProof="0" dirty="0"/>
          </a:p>
        </p:txBody>
      </p:sp>
      <p:pic>
        <p:nvPicPr>
          <p:cNvPr id="8" name="Bild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104" y="1295667"/>
            <a:ext cx="7452320" cy="4941645"/>
          </a:xfrm>
          <a:prstGeom prst="rect">
            <a:avLst/>
          </a:prstGeom>
        </p:spPr>
      </p:pic>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If we assume that any reinvestment will yield a return at the company‘s current return on capital (ROC), the expected earnings (EBIT and EBIAT) growth rate can be projected as follows:</a:t>
                </a:r>
                <a:br>
                  <a:rPr lang="en-US" dirty="0"/>
                </a:br>
                <a:br>
                  <a:rPr lang="en-US" dirty="0"/>
                </a:br>
                <a14:m>
                  <m:oMath xmlns:m="http://schemas.openxmlformats.org/officeDocument/2006/math">
                    <m:r>
                      <a:rPr lang="en-US" b="0" i="1" smtClean="0">
                        <a:latin typeface="Cambria Math" charset="0"/>
                      </a:rPr>
                      <m:t>𝐸𝑥𝑝𝑒𝑐𝑡𝑒𝑑</m:t>
                    </m:r>
                    <m:r>
                      <a:rPr lang="en-US" b="0" i="1" smtClean="0">
                        <a:latin typeface="Cambria Math" charset="0"/>
                      </a:rPr>
                      <m:t> </m:t>
                    </m:r>
                    <m:r>
                      <a:rPr lang="en-US" b="0" i="1" smtClean="0">
                        <a:latin typeface="Cambria Math" charset="0"/>
                      </a:rPr>
                      <m:t>𝐸𝐵𝐼𝑇</m:t>
                    </m:r>
                    <m:r>
                      <a:rPr lang="en-US" b="0" i="1" smtClean="0">
                        <a:latin typeface="Cambria Math" charset="0"/>
                      </a:rPr>
                      <m:t> </m:t>
                    </m:r>
                    <m:r>
                      <a:rPr lang="en-US" b="0" i="1" smtClean="0">
                        <a:latin typeface="Cambria Math" charset="0"/>
                      </a:rPr>
                      <m:t>𝑜𝑟</m:t>
                    </m:r>
                    <m:r>
                      <a:rPr lang="en-US" b="0" i="1" smtClean="0">
                        <a:latin typeface="Cambria Math" charset="0"/>
                      </a:rPr>
                      <m:t> </m:t>
                    </m:r>
                    <m:r>
                      <a:rPr lang="en-US" b="0" i="1" smtClean="0">
                        <a:latin typeface="Cambria Math" charset="0"/>
                      </a:rPr>
                      <m:t>𝐸𝐵𝐼𝐴𝑇</m:t>
                    </m:r>
                    <m:r>
                      <a:rPr lang="en-US" b="0" i="1" smtClean="0">
                        <a:latin typeface="Cambria Math" charset="0"/>
                      </a:rPr>
                      <m:t> </m:t>
                    </m:r>
                    <m:r>
                      <a:rPr lang="en-US" b="0" i="1" smtClean="0">
                        <a:latin typeface="Cambria Math" charset="0"/>
                      </a:rPr>
                      <m:t>𝐺𝑟𝑜𝑤𝑡h</m:t>
                    </m:r>
                    <m:r>
                      <a:rPr lang="en-US" b="0" i="1" smtClean="0">
                        <a:latin typeface="Cambria Math" charset="0"/>
                      </a:rPr>
                      <m:t> </m:t>
                    </m:r>
                    <m:r>
                      <a:rPr lang="en-US" b="0" i="1" smtClean="0">
                        <a:latin typeface="Cambria Math" charset="0"/>
                      </a:rPr>
                      <m:t>𝑅𝑎𝑡𝑒</m:t>
                    </m:r>
                    <m:r>
                      <a:rPr lang="en-US" b="0" i="1" smtClean="0">
                        <a:latin typeface="Cambria Math" charset="0"/>
                      </a:rPr>
                      <m:t> = </m:t>
                    </m:r>
                    <m:r>
                      <a:rPr lang="en-US" b="0" i="1" smtClean="0">
                        <a:latin typeface="Cambria Math" charset="0"/>
                      </a:rPr>
                      <m:t>𝑅𝑒𝑖𝑛𝑣𝑒𝑠𝑡𝑚𝑒𝑛𝑡</m:t>
                    </m:r>
                    <m:r>
                      <a:rPr lang="en-US" b="0" i="1" smtClean="0">
                        <a:latin typeface="Cambria Math" charset="0"/>
                      </a:rPr>
                      <m:t> </m:t>
                    </m:r>
                    <m:r>
                      <a:rPr lang="en-US" b="0" i="1" smtClean="0">
                        <a:latin typeface="Cambria Math" charset="0"/>
                      </a:rPr>
                      <m:t>𝑅𝑎𝑡𝑒</m:t>
                    </m:r>
                    <m:r>
                      <a:rPr lang="en-US" b="0" i="1" smtClean="0">
                        <a:latin typeface="Cambria Math" charset="0"/>
                      </a:rPr>
                      <m:t> × </m:t>
                    </m:r>
                    <m:r>
                      <a:rPr lang="en-US" i="1">
                        <a:latin typeface="Cambria Math" charset="0"/>
                        <a:ea typeface="Cambria Math" charset="0"/>
                        <a:cs typeface="Cambria Math" charset="0"/>
                      </a:rPr>
                      <m:t>𝑅𝑂𝐶</m:t>
                    </m:r>
                  </m:oMath>
                </a14:m>
                <a:br>
                  <a:rPr lang="de-DE" dirty="0">
                    <a:ea typeface="Cambria Math" charset="0"/>
                    <a:cs typeface="Cambria Math" charset="0"/>
                  </a:rPr>
                </a:br>
                <a14:m>
                  <m:oMath xmlns:m="http://schemas.openxmlformats.org/officeDocument/2006/math">
                    <m:r>
                      <a:rPr lang="de-DE" b="0" i="1" smtClean="0">
                        <a:latin typeface="Cambria Math" charset="0"/>
                        <a:ea typeface="Cambria Math" charset="0"/>
                        <a:cs typeface="Cambria Math" charset="0"/>
                      </a:rPr>
                      <m:t>𝑤𝑖𝑡h</m:t>
                    </m:r>
                  </m:oMath>
                </a14:m>
                <a:br>
                  <a:rPr lang="en-US" dirty="0"/>
                </a:br>
                <a14:m>
                  <m:oMath xmlns:m="http://schemas.openxmlformats.org/officeDocument/2006/math">
                    <m:r>
                      <a:rPr lang="en-US" i="1">
                        <a:latin typeface="Cambria Math" charset="0"/>
                      </a:rPr>
                      <m:t>𝑅𝑂𝐶</m:t>
                    </m:r>
                    <m:r>
                      <a:rPr lang="en-US" i="1">
                        <a:latin typeface="Cambria Math" charset="0"/>
                      </a:rPr>
                      <m:t> = </m:t>
                    </m:r>
                    <m:f>
                      <m:fPr>
                        <m:ctrlPr>
                          <a:rPr lang="en-US" i="1">
                            <a:latin typeface="Cambria Math" panose="02040503050406030204" pitchFamily="18" charset="0"/>
                          </a:rPr>
                        </m:ctrlPr>
                      </m:fPr>
                      <m:num>
                        <m:r>
                          <a:rPr lang="en-US" i="1">
                            <a:latin typeface="Cambria Math" charset="0"/>
                          </a:rPr>
                          <m:t>𝐸𝐵𝐼𝐴𝑇</m:t>
                        </m:r>
                      </m:num>
                      <m:den>
                        <m:r>
                          <a:rPr lang="en-US" b="0" i="1" smtClean="0">
                            <a:latin typeface="Cambria Math" charset="0"/>
                          </a:rPr>
                          <m:t>𝐸𝑞𝑢𝑖𝑡𝑦</m:t>
                        </m:r>
                        <m:r>
                          <a:rPr lang="en-US" i="1">
                            <a:latin typeface="Cambria Math" charset="0"/>
                          </a:rPr>
                          <m:t> + </m:t>
                        </m:r>
                        <m:r>
                          <a:rPr lang="en-US" b="0" i="1" smtClean="0">
                            <a:latin typeface="Cambria Math" charset="0"/>
                          </a:rPr>
                          <m:t>𝑁𝑒𝑡</m:t>
                        </m:r>
                        <m:r>
                          <a:rPr lang="en-US" b="0" i="1" smtClean="0">
                            <a:latin typeface="Cambria Math" charset="0"/>
                          </a:rPr>
                          <m:t> </m:t>
                        </m:r>
                        <m:r>
                          <a:rPr lang="en-US" b="0" i="1" smtClean="0">
                            <a:latin typeface="Cambria Math" charset="0"/>
                          </a:rPr>
                          <m:t>𝐷𝑒𝑏𝑡</m:t>
                        </m:r>
                        <m:r>
                          <a:rPr lang="en-US" b="0" i="1" smtClean="0">
                            <a:latin typeface="Cambria Math" charset="0"/>
                          </a:rPr>
                          <m:t> (</m:t>
                        </m:r>
                        <m:r>
                          <a:rPr lang="en-US" b="0" i="1" smtClean="0">
                            <a:latin typeface="Cambria Math" charset="0"/>
                          </a:rPr>
                          <m:t>𝑏𝑜𝑡h</m:t>
                        </m:r>
                        <m:r>
                          <a:rPr lang="en-US" b="0" i="1" smtClean="0">
                            <a:latin typeface="Cambria Math" charset="0"/>
                          </a:rPr>
                          <m:t> </m:t>
                        </m:r>
                        <m:r>
                          <a:rPr lang="en-US" b="0" i="1" smtClean="0">
                            <a:latin typeface="Cambria Math" charset="0"/>
                          </a:rPr>
                          <m:t>𝑖𝑛</m:t>
                        </m:r>
                        <m:r>
                          <a:rPr lang="en-US" b="0" i="1" smtClean="0">
                            <a:latin typeface="Cambria Math" charset="0"/>
                          </a:rPr>
                          <m:t> </m:t>
                        </m:r>
                        <m:r>
                          <a:rPr lang="en-US" b="0" i="1" smtClean="0">
                            <a:latin typeface="Cambria Math" charset="0"/>
                          </a:rPr>
                          <m:t>𝑏𝑜𝑜𝑘</m:t>
                        </m:r>
                        <m:r>
                          <a:rPr lang="en-US" b="0" i="1" smtClean="0">
                            <a:latin typeface="Cambria Math" charset="0"/>
                          </a:rPr>
                          <m:t> </m:t>
                        </m:r>
                        <m:r>
                          <a:rPr lang="en-US" b="0" i="1" smtClean="0">
                            <a:latin typeface="Cambria Math" charset="0"/>
                          </a:rPr>
                          <m:t>𝑣𝑎𝑙𝑢𝑒</m:t>
                        </m:r>
                        <m:r>
                          <a:rPr lang="en-US" b="0" i="1" smtClean="0">
                            <a:latin typeface="Cambria Math" charset="0"/>
                          </a:rPr>
                          <m:t> </m:t>
                        </m:r>
                        <m:r>
                          <a:rPr lang="en-US" b="0" i="1" smtClean="0">
                            <a:latin typeface="Cambria Math" charset="0"/>
                          </a:rPr>
                          <m:t>𝑡𝑒𝑟𝑚𝑠</m:t>
                        </m:r>
                        <m:r>
                          <a:rPr lang="en-US" b="0" i="1" smtClean="0">
                            <a:latin typeface="Cambria Math" charset="0"/>
                          </a:rPr>
                          <m:t>)</m:t>
                        </m:r>
                      </m:den>
                    </m:f>
                  </m:oMath>
                </a14:m>
                <a:endParaRPr lang="en-US" dirty="0"/>
              </a:p>
              <a:p>
                <a:pPr marL="180000" indent="-180000">
                  <a:spcBef>
                    <a:spcPts val="1000"/>
                  </a:spcBef>
                </a:pPr>
                <a:endParaRPr lang="en-US" dirty="0"/>
              </a:p>
              <a:p>
                <a:pPr marL="180000" indent="-180000">
                  <a:spcBef>
                    <a:spcPts val="1000"/>
                  </a:spcBef>
                  <a:buFont typeface="Arial" charset="0"/>
                  <a:buChar char="•"/>
                </a:pPr>
                <a:r>
                  <a:rPr lang="en-US" dirty="0"/>
                  <a:t>The company‘s ROC should be compared with the ROC of the company‘s competitors and market averages. Major deviations should be analyzed.</a:t>
                </a:r>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(5) Growth and Reinvestment (Continued)</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70</a:t>
            </a:fld>
            <a:endParaRPr lang="en-US" noProof="0" dirty="0"/>
          </a:p>
        </p:txBody>
      </p:sp>
    </p:spTree>
    <p:extLst>
      <p:ext uri="{BB962C8B-B14F-4D97-AF65-F5344CB8AC3E}">
        <p14:creationId xmlns:p14="http://schemas.microsoft.com/office/powerpoint/2010/main" val="203797135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I calculated for Henkel a ROC (adjusted for goodwill) of 25.66%. Market averages for specialty chemical companies are below at 8.83%, for household at 22.37%.</a:t>
            </a:r>
          </a:p>
          <a:p>
            <a:pPr lvl="1">
              <a:buFont typeface="Arial"/>
              <a:buChar char="•"/>
            </a:pPr>
            <a:r>
              <a:rPr lang="en-US" dirty="0"/>
              <a:t>My growth “sanity check” looks a bit spoiled for 2021 (expected reversal of COVID-19), but the last two rows for the years 2022 – 2024 give me confidence:</a:t>
            </a:r>
          </a:p>
        </p:txBody>
      </p:sp>
      <p:sp>
        <p:nvSpPr>
          <p:cNvPr id="3" name="Titel 2"/>
          <p:cNvSpPr>
            <a:spLocks noGrp="1"/>
          </p:cNvSpPr>
          <p:nvPr>
            <p:ph type="title"/>
          </p:nvPr>
        </p:nvSpPr>
        <p:spPr/>
        <p:txBody>
          <a:bodyPr/>
          <a:lstStyle/>
          <a:p>
            <a:r>
              <a:rPr lang="en-US" dirty="0"/>
              <a:t>Application: Growth and Reinvestment at Henkel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71</a:t>
            </a:fld>
            <a:endParaRPr lang="en-US" noProof="0" dirty="0"/>
          </a:p>
        </p:txBody>
      </p:sp>
      <p:pic>
        <p:nvPicPr>
          <p:cNvPr id="9" name="Picture 8">
            <a:extLst>
              <a:ext uri="{FF2B5EF4-FFF2-40B4-BE49-F238E27FC236}">
                <a16:creationId xmlns:a16="http://schemas.microsoft.com/office/drawing/2014/main" id="{99D1F739-1ABC-E442-A16F-5E026760F8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00350" y="3648310"/>
            <a:ext cx="5751970" cy="2853753"/>
          </a:xfrm>
          <a:prstGeom prst="rect">
            <a:avLst/>
          </a:prstGeom>
        </p:spPr>
      </p:pic>
    </p:spTree>
    <p:extLst>
      <p:ext uri="{BB962C8B-B14F-4D97-AF65-F5344CB8AC3E}">
        <p14:creationId xmlns:p14="http://schemas.microsoft.com/office/powerpoint/2010/main" val="213523471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Step 3: Estimation of Weighted Average Cost of Capital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72</a:t>
            </a:fld>
            <a:endParaRPr lang="en-US" noProof="0" dirty="0"/>
          </a:p>
        </p:txBody>
      </p:sp>
      <p:graphicFrame>
        <p:nvGraphicFramePr>
          <p:cNvPr id="7" name="Inhaltsplatzhalter 3"/>
          <p:cNvGraphicFramePr>
            <a:graphicFrameLocks noGrp="1"/>
          </p:cNvGraphicFramePr>
          <p:nvPr>
            <p:ph sz="quarter" idx="17"/>
            <p:extLst>
              <p:ext uri="{D42A27DB-BD31-4B8C-83A1-F6EECF244321}">
                <p14:modId xmlns:p14="http://schemas.microsoft.com/office/powerpoint/2010/main" val="2093140743"/>
              </p:ext>
            </p:extLst>
          </p:nvPr>
        </p:nvGraphicFramePr>
        <p:xfrm>
          <a:off x="179388" y="1778000"/>
          <a:ext cx="8780462" cy="4322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2923969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Just as the net present value method in standard capital budgeting analysis, the DCF approach also requires a discount rate to make the projected free cash flows comparable to each other, i.e., to discount them to t=0</a:t>
            </a:r>
            <a:r>
              <a:rPr lang="de-DE" dirty="0"/>
              <a:t> </a:t>
            </a:r>
            <a:r>
              <a:rPr lang="en-US" dirty="0"/>
              <a:t>.</a:t>
            </a:r>
          </a:p>
          <a:p>
            <a:pPr marL="180000" indent="-180000">
              <a:spcBef>
                <a:spcPts val="1000"/>
              </a:spcBef>
              <a:buFont typeface="Arial" charset="0"/>
              <a:buChar char="•"/>
            </a:pPr>
            <a:r>
              <a:rPr lang="en-US" dirty="0"/>
              <a:t>Reminder: The discount rate can be interpreted as the hurdle rate, the minimum return a project must deliver. It should reflect the risk of the project and the mix of equity and debt to fund it. </a:t>
            </a:r>
          </a:p>
          <a:p>
            <a:pPr marL="180000" indent="-180000">
              <a:spcBef>
                <a:spcPts val="1000"/>
              </a:spcBef>
              <a:buFont typeface="Arial" charset="0"/>
              <a:buChar char="•"/>
            </a:pPr>
            <a:r>
              <a:rPr lang="en-US" dirty="0"/>
              <a:t>We expect ceteris paribus higher returns from riskier projects. This basic principle remains also valid in DCF valuations. There are no special principles in corporate valuations. The earth will not turn flat.</a:t>
            </a:r>
          </a:p>
          <a:p>
            <a:pPr marL="180000" indent="-180000">
              <a:spcBef>
                <a:spcPts val="1000"/>
              </a:spcBef>
              <a:buFont typeface="Arial" charset="0"/>
              <a:buChar char="•"/>
            </a:pPr>
            <a:r>
              <a:rPr lang="en-US" dirty="0"/>
              <a:t>We measure the risk with the expected standard deviation (spread) of the future free cash flows around their expected return.</a:t>
            </a:r>
          </a:p>
        </p:txBody>
      </p:sp>
      <p:sp>
        <p:nvSpPr>
          <p:cNvPr id="3" name="Titel 2"/>
          <p:cNvSpPr>
            <a:spLocks noGrp="1"/>
          </p:cNvSpPr>
          <p:nvPr>
            <p:ph type="title"/>
          </p:nvPr>
        </p:nvSpPr>
        <p:spPr/>
        <p:txBody>
          <a:bodyPr/>
          <a:lstStyle/>
          <a:p>
            <a:r>
              <a:rPr lang="en-US" dirty="0"/>
              <a:t>WACC</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73</a:t>
            </a:fld>
            <a:endParaRPr lang="en-US" noProof="0" dirty="0"/>
          </a:p>
        </p:txBody>
      </p:sp>
    </p:spTree>
    <p:extLst>
      <p:ext uri="{BB962C8B-B14F-4D97-AF65-F5344CB8AC3E}">
        <p14:creationId xmlns:p14="http://schemas.microsoft.com/office/powerpoint/2010/main" val="413417835"/>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Return „Spread“ of a Risk-Free Investment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74</a:t>
            </a:fld>
            <a:endParaRPr lang="en-US" noProof="0" dirty="0"/>
          </a:p>
        </p:txBody>
      </p:sp>
      <p:graphicFrame>
        <p:nvGraphicFramePr>
          <p:cNvPr id="7" name="Inhaltsplatzhalter 12"/>
          <p:cNvGraphicFramePr>
            <a:graphicFrameLocks noGrp="1"/>
          </p:cNvGraphicFramePr>
          <p:nvPr>
            <p:ph sz="quarter" idx="17"/>
            <p:extLst>
              <p:ext uri="{D42A27DB-BD31-4B8C-83A1-F6EECF244321}">
                <p14:modId xmlns:p14="http://schemas.microsoft.com/office/powerpoint/2010/main" val="993340776"/>
              </p:ext>
            </p:extLst>
          </p:nvPr>
        </p:nvGraphicFramePr>
        <p:xfrm>
          <a:off x="179388" y="1778000"/>
          <a:ext cx="8780462" cy="43227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feld 7"/>
          <p:cNvSpPr txBox="1"/>
          <p:nvPr/>
        </p:nvSpPr>
        <p:spPr>
          <a:xfrm>
            <a:off x="179512" y="5949280"/>
            <a:ext cx="3589444" cy="246221"/>
          </a:xfrm>
          <a:prstGeom prst="rect">
            <a:avLst/>
          </a:prstGeom>
          <a:noFill/>
        </p:spPr>
        <p:txBody>
          <a:bodyPr wrap="none" rtlCol="0">
            <a:spAutoFit/>
          </a:bodyPr>
          <a:lstStyle/>
          <a:p>
            <a:r>
              <a:rPr lang="en-US" sz="1000" dirty="0">
                <a:solidFill>
                  <a:schemeClr val="tx2"/>
                </a:solidFill>
              </a:rPr>
              <a:t>Source: Damodaran, Applied Corporate Finance, 3</a:t>
            </a:r>
            <a:r>
              <a:rPr lang="en-US" sz="1000" baseline="30000" dirty="0">
                <a:solidFill>
                  <a:schemeClr val="tx2"/>
                </a:solidFill>
              </a:rPr>
              <a:t>rd</a:t>
            </a:r>
            <a:r>
              <a:rPr lang="en-US" sz="1000" dirty="0">
                <a:solidFill>
                  <a:schemeClr val="tx2"/>
                </a:solidFill>
              </a:rPr>
              <a:t> ed., 54.</a:t>
            </a:r>
          </a:p>
        </p:txBody>
      </p:sp>
    </p:spTree>
    <p:extLst>
      <p:ext uri="{BB962C8B-B14F-4D97-AF65-F5344CB8AC3E}">
        <p14:creationId xmlns:p14="http://schemas.microsoft.com/office/powerpoint/2010/main" val="1173289239"/>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Probability Distribution for a Risky Investment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75</a:t>
            </a:fld>
            <a:endParaRPr lang="en-US" noProof="0" dirty="0"/>
          </a:p>
        </p:txBody>
      </p:sp>
      <p:sp>
        <p:nvSpPr>
          <p:cNvPr id="10" name="Textfeld 9"/>
          <p:cNvSpPr txBox="1"/>
          <p:nvPr/>
        </p:nvSpPr>
        <p:spPr>
          <a:xfrm>
            <a:off x="2622678" y="3486090"/>
            <a:ext cx="684803" cy="400110"/>
          </a:xfrm>
          <a:prstGeom prst="rect">
            <a:avLst/>
          </a:prstGeom>
          <a:noFill/>
        </p:spPr>
        <p:txBody>
          <a:bodyPr wrap="none" rtlCol="0">
            <a:spAutoFit/>
          </a:bodyPr>
          <a:lstStyle/>
          <a:p>
            <a:r>
              <a:rPr lang="de-DE" dirty="0">
                <a:solidFill>
                  <a:schemeClr val="tx2"/>
                </a:solidFill>
              </a:rPr>
              <a:t>Risk</a:t>
            </a:r>
          </a:p>
        </p:txBody>
      </p:sp>
      <p:sp>
        <p:nvSpPr>
          <p:cNvPr id="11" name="Textfeld 10"/>
          <p:cNvSpPr txBox="1"/>
          <p:nvPr/>
        </p:nvSpPr>
        <p:spPr>
          <a:xfrm>
            <a:off x="5499686" y="3486090"/>
            <a:ext cx="1510525" cy="400110"/>
          </a:xfrm>
          <a:prstGeom prst="rect">
            <a:avLst/>
          </a:prstGeom>
          <a:noFill/>
        </p:spPr>
        <p:txBody>
          <a:bodyPr wrap="none" rtlCol="0">
            <a:spAutoFit/>
          </a:bodyPr>
          <a:lstStyle/>
          <a:p>
            <a:r>
              <a:rPr lang="en-US" dirty="0">
                <a:solidFill>
                  <a:schemeClr val="tx2"/>
                </a:solidFill>
              </a:rPr>
              <a:t>Opportunity</a:t>
            </a:r>
          </a:p>
        </p:txBody>
      </p:sp>
      <p:graphicFrame>
        <p:nvGraphicFramePr>
          <p:cNvPr id="12" name="Inhaltsplatzhalter 6"/>
          <p:cNvGraphicFramePr>
            <a:graphicFrameLocks noGrp="1"/>
          </p:cNvGraphicFramePr>
          <p:nvPr>
            <p:ph sz="quarter" idx="4294967295"/>
            <p:extLst>
              <p:ext uri="{D42A27DB-BD31-4B8C-83A1-F6EECF244321}">
                <p14:modId xmlns:p14="http://schemas.microsoft.com/office/powerpoint/2010/main" val="1479822640"/>
              </p:ext>
            </p:extLst>
          </p:nvPr>
        </p:nvGraphicFramePr>
        <p:xfrm>
          <a:off x="0" y="1809286"/>
          <a:ext cx="8780462" cy="4322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40260358"/>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Probability Distribution for a Riskier Investment</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76</a:t>
            </a:fld>
            <a:endParaRPr lang="en-US" noProof="0" dirty="0"/>
          </a:p>
        </p:txBody>
      </p:sp>
      <p:graphicFrame>
        <p:nvGraphicFramePr>
          <p:cNvPr id="7" name="Inhaltsplatzhalter 6"/>
          <p:cNvGraphicFramePr>
            <a:graphicFrameLocks noGrp="1"/>
          </p:cNvGraphicFramePr>
          <p:nvPr>
            <p:ph sz="quarter" idx="4294967295"/>
            <p:extLst>
              <p:ext uri="{D42A27DB-BD31-4B8C-83A1-F6EECF244321}">
                <p14:modId xmlns:p14="http://schemas.microsoft.com/office/powerpoint/2010/main" val="154565809"/>
              </p:ext>
            </p:extLst>
          </p:nvPr>
        </p:nvGraphicFramePr>
        <p:xfrm>
          <a:off x="179388" y="1778000"/>
          <a:ext cx="8780462" cy="43227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feld 7"/>
          <p:cNvSpPr txBox="1"/>
          <p:nvPr/>
        </p:nvSpPr>
        <p:spPr>
          <a:xfrm>
            <a:off x="2559088" y="3486090"/>
            <a:ext cx="684803" cy="400110"/>
          </a:xfrm>
          <a:prstGeom prst="rect">
            <a:avLst/>
          </a:prstGeom>
          <a:noFill/>
        </p:spPr>
        <p:txBody>
          <a:bodyPr wrap="none" rtlCol="0">
            <a:spAutoFit/>
          </a:bodyPr>
          <a:lstStyle/>
          <a:p>
            <a:r>
              <a:rPr lang="de-DE" dirty="0">
                <a:solidFill>
                  <a:schemeClr val="tx2"/>
                </a:solidFill>
              </a:rPr>
              <a:t>Risk</a:t>
            </a:r>
          </a:p>
        </p:txBody>
      </p:sp>
      <p:sp>
        <p:nvSpPr>
          <p:cNvPr id="9" name="Textfeld 8"/>
          <p:cNvSpPr txBox="1"/>
          <p:nvPr/>
        </p:nvSpPr>
        <p:spPr>
          <a:xfrm>
            <a:off x="5957075" y="3486090"/>
            <a:ext cx="1510525" cy="400110"/>
          </a:xfrm>
          <a:prstGeom prst="rect">
            <a:avLst/>
          </a:prstGeom>
          <a:noFill/>
        </p:spPr>
        <p:txBody>
          <a:bodyPr wrap="none" rtlCol="0">
            <a:spAutoFit/>
          </a:bodyPr>
          <a:lstStyle/>
          <a:p>
            <a:r>
              <a:rPr lang="en-US" dirty="0">
                <a:solidFill>
                  <a:schemeClr val="tx2"/>
                </a:solidFill>
              </a:rPr>
              <a:t>Opportunity</a:t>
            </a:r>
          </a:p>
        </p:txBody>
      </p:sp>
    </p:spTree>
    <p:extLst>
      <p:ext uri="{BB962C8B-B14F-4D97-AF65-F5344CB8AC3E}">
        <p14:creationId xmlns:p14="http://schemas.microsoft.com/office/powerpoint/2010/main" val="212441323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market-value weighted (not book-value weighted!) average cost of capital of the company being valued (not the acquiring company!) are used:</a:t>
                </a:r>
                <a:br>
                  <a:rPr lang="en-US" dirty="0"/>
                </a:br>
                <a:endParaRPr lang="en-US" dirty="0"/>
              </a:p>
              <a:p>
                <a:pPr>
                  <a:spcBef>
                    <a:spcPts val="1000"/>
                  </a:spcBef>
                </a:pPr>
                <a14:m>
                  <m:oMathPara xmlns:m="http://schemas.openxmlformats.org/officeDocument/2006/math">
                    <m:oMathParaPr>
                      <m:jc m:val="centerGroup"/>
                    </m:oMathParaPr>
                    <m:oMath xmlns:m="http://schemas.openxmlformats.org/officeDocument/2006/math">
                      <m:r>
                        <a:rPr lang="en-US" sz="1800" i="1">
                          <a:latin typeface="Cambria Math" charset="0"/>
                        </a:rPr>
                        <m:t>𝑊𝐴𝐶𝐶</m:t>
                      </m:r>
                      <m:r>
                        <a:rPr lang="en-US" sz="1800" i="1">
                          <a:latin typeface="Cambria Math" charset="0"/>
                        </a:rPr>
                        <m:t> = </m:t>
                      </m:r>
                      <m:r>
                        <a:rPr lang="de-DE" sz="1800" b="0" i="1" smtClean="0">
                          <a:latin typeface="Cambria Math" charset="0"/>
                        </a:rPr>
                        <m:t>𝐶𝑜𝑠𝑡</m:t>
                      </m:r>
                      <m:r>
                        <a:rPr lang="de-DE" sz="1800" b="0" i="1" smtClean="0">
                          <a:latin typeface="Cambria Math" charset="0"/>
                        </a:rPr>
                        <m:t> </m:t>
                      </m:r>
                      <m:r>
                        <a:rPr lang="de-DE" sz="1800" b="0" i="1" smtClean="0">
                          <a:latin typeface="Cambria Math" charset="0"/>
                        </a:rPr>
                        <m:t>𝑜𝑓</m:t>
                      </m:r>
                      <m:r>
                        <a:rPr lang="de-DE" sz="1800" b="0" i="1" smtClean="0">
                          <a:latin typeface="Cambria Math" charset="0"/>
                        </a:rPr>
                        <m:t> </m:t>
                      </m:r>
                      <m:r>
                        <a:rPr lang="de-DE" sz="1800" b="0" i="1" smtClean="0">
                          <a:latin typeface="Cambria Math" charset="0"/>
                        </a:rPr>
                        <m:t>𝐸𝑞𝑢𝑖𝑡𝑦</m:t>
                      </m:r>
                      <m:r>
                        <a:rPr lang="de-DE" sz="1800" b="0" i="1" smtClean="0">
                          <a:latin typeface="Cambria Math" charset="0"/>
                        </a:rPr>
                        <m:t> × </m:t>
                      </m:r>
                      <m:f>
                        <m:fPr>
                          <m:ctrlPr>
                            <a:rPr lang="en-US" sz="1800" i="1">
                              <a:latin typeface="Cambria Math" panose="02040503050406030204" pitchFamily="18" charset="0"/>
                              <a:ea typeface="Cambria Math" charset="0"/>
                              <a:cs typeface="Cambria Math" charset="0"/>
                            </a:rPr>
                          </m:ctrlPr>
                        </m:fPr>
                        <m:num>
                          <m:r>
                            <a:rPr lang="en-US" sz="1800" i="1">
                              <a:latin typeface="Cambria Math" charset="0"/>
                              <a:ea typeface="Cambria Math" charset="0"/>
                              <a:cs typeface="Cambria Math" charset="0"/>
                            </a:rPr>
                            <m:t>𝐸</m:t>
                          </m:r>
                        </m:num>
                        <m:den>
                          <m:r>
                            <a:rPr lang="en-US" sz="1800" i="1">
                              <a:latin typeface="Cambria Math" charset="0"/>
                              <a:ea typeface="Cambria Math" charset="0"/>
                              <a:cs typeface="Cambria Math" charset="0"/>
                            </a:rPr>
                            <m:t>𝐸</m:t>
                          </m:r>
                          <m:r>
                            <a:rPr lang="en-US" sz="1800" i="1">
                              <a:latin typeface="Cambria Math" charset="0"/>
                              <a:ea typeface="Cambria Math" charset="0"/>
                              <a:cs typeface="Cambria Math" charset="0"/>
                            </a:rPr>
                            <m:t>+</m:t>
                          </m:r>
                          <m:r>
                            <a:rPr lang="en-US" sz="1800" i="1">
                              <a:latin typeface="Cambria Math" charset="0"/>
                              <a:ea typeface="Cambria Math" charset="0"/>
                              <a:cs typeface="Cambria Math" charset="0"/>
                            </a:rPr>
                            <m:t>𝐷</m:t>
                          </m:r>
                        </m:den>
                      </m:f>
                      <m:r>
                        <a:rPr lang="en-US" sz="1800" i="1">
                          <a:latin typeface="Cambria Math" charset="0"/>
                          <a:ea typeface="Cambria Math" charset="0"/>
                          <a:cs typeface="Cambria Math" charset="0"/>
                        </a:rPr>
                        <m:t> + </m:t>
                      </m:r>
                      <m:r>
                        <a:rPr lang="de-DE" sz="1800" b="0" i="1" smtClean="0">
                          <a:latin typeface="Cambria Math" charset="0"/>
                          <a:ea typeface="Cambria Math" charset="0"/>
                          <a:cs typeface="Cambria Math" charset="0"/>
                        </a:rPr>
                        <m:t>𝐴𝑓𝑡𝑒𝑟</m:t>
                      </m:r>
                      <m:r>
                        <m:rPr>
                          <m:nor/>
                        </m:rPr>
                        <a:rPr lang="de-DE" sz="1800" b="0" i="0" smtClean="0">
                          <a:latin typeface="Cambria Math" charset="0"/>
                          <a:ea typeface="Cambria Math" charset="0"/>
                          <a:cs typeface="Cambria Math" charset="0"/>
                        </a:rPr>
                        <m:t>−</m:t>
                      </m:r>
                      <m:r>
                        <a:rPr lang="de-DE" sz="1800" b="0" i="1" smtClean="0">
                          <a:latin typeface="Cambria Math" charset="0"/>
                          <a:ea typeface="Cambria Math" charset="0"/>
                          <a:cs typeface="Cambria Math" charset="0"/>
                        </a:rPr>
                        <m:t>𝑇𝑎𝑥</m:t>
                      </m:r>
                      <m:r>
                        <a:rPr lang="de-DE" sz="1800" b="0" i="1" smtClean="0">
                          <a:latin typeface="Cambria Math" charset="0"/>
                          <a:ea typeface="Cambria Math" charset="0"/>
                          <a:cs typeface="Cambria Math" charset="0"/>
                        </a:rPr>
                        <m:t> </m:t>
                      </m:r>
                      <m:r>
                        <a:rPr lang="de-DE" sz="1800" b="0" i="1" smtClean="0">
                          <a:latin typeface="Cambria Math" charset="0"/>
                          <a:ea typeface="Cambria Math" charset="0"/>
                          <a:cs typeface="Cambria Math" charset="0"/>
                        </a:rPr>
                        <m:t>𝐶𝑜𝑠𝑡</m:t>
                      </m:r>
                      <m:r>
                        <a:rPr lang="de-DE" sz="1800" b="0" i="1" smtClean="0">
                          <a:latin typeface="Cambria Math" charset="0"/>
                          <a:ea typeface="Cambria Math" charset="0"/>
                          <a:cs typeface="Cambria Math" charset="0"/>
                        </a:rPr>
                        <m:t> </m:t>
                      </m:r>
                      <m:r>
                        <a:rPr lang="de-DE" sz="1800" b="0" i="1" smtClean="0">
                          <a:latin typeface="Cambria Math" charset="0"/>
                          <a:ea typeface="Cambria Math" charset="0"/>
                          <a:cs typeface="Cambria Math" charset="0"/>
                        </a:rPr>
                        <m:t>𝑜𝑓</m:t>
                      </m:r>
                      <m:r>
                        <a:rPr lang="de-DE" sz="1800" b="0" i="1" smtClean="0">
                          <a:latin typeface="Cambria Math" charset="0"/>
                          <a:ea typeface="Cambria Math" charset="0"/>
                          <a:cs typeface="Cambria Math" charset="0"/>
                        </a:rPr>
                        <m:t> </m:t>
                      </m:r>
                      <m:r>
                        <a:rPr lang="de-DE" sz="1800" b="0" i="1" smtClean="0">
                          <a:latin typeface="Cambria Math" charset="0"/>
                          <a:ea typeface="Cambria Math" charset="0"/>
                          <a:cs typeface="Cambria Math" charset="0"/>
                        </a:rPr>
                        <m:t>𝐷𝑒𝑏𝑡</m:t>
                      </m:r>
                      <m:r>
                        <a:rPr lang="de-DE" sz="1800" b="0" i="1" smtClean="0">
                          <a:latin typeface="Cambria Math" charset="0"/>
                          <a:ea typeface="Cambria Math" charset="0"/>
                          <a:cs typeface="Cambria Math" charset="0"/>
                        </a:rPr>
                        <m:t> × </m:t>
                      </m:r>
                      <m:f>
                        <m:fPr>
                          <m:ctrlPr>
                            <a:rPr lang="en-US" sz="1800" i="1">
                              <a:latin typeface="Cambria Math" panose="02040503050406030204" pitchFamily="18" charset="0"/>
                              <a:ea typeface="Cambria Math" charset="0"/>
                              <a:cs typeface="Cambria Math" charset="0"/>
                            </a:rPr>
                          </m:ctrlPr>
                        </m:fPr>
                        <m:num>
                          <m:r>
                            <a:rPr lang="en-US" sz="1800" i="1">
                              <a:latin typeface="Cambria Math" charset="0"/>
                              <a:ea typeface="Cambria Math" charset="0"/>
                              <a:cs typeface="Cambria Math" charset="0"/>
                            </a:rPr>
                            <m:t>𝐷</m:t>
                          </m:r>
                        </m:num>
                        <m:den>
                          <m:r>
                            <a:rPr lang="en-US" sz="1800" i="1">
                              <a:latin typeface="Cambria Math" charset="0"/>
                              <a:ea typeface="Cambria Math" charset="0"/>
                              <a:cs typeface="Cambria Math" charset="0"/>
                            </a:rPr>
                            <m:t>𝐷</m:t>
                          </m:r>
                          <m:r>
                            <a:rPr lang="en-US" sz="1800" i="1">
                              <a:latin typeface="Cambria Math" charset="0"/>
                              <a:ea typeface="Cambria Math" charset="0"/>
                              <a:cs typeface="Cambria Math" charset="0"/>
                            </a:rPr>
                            <m:t>+</m:t>
                          </m:r>
                          <m:r>
                            <a:rPr lang="en-US" sz="1800" i="1">
                              <a:latin typeface="Cambria Math" charset="0"/>
                              <a:ea typeface="Cambria Math" charset="0"/>
                              <a:cs typeface="Cambria Math" charset="0"/>
                            </a:rPr>
                            <m:t>𝐸</m:t>
                          </m:r>
                        </m:den>
                      </m:f>
                      <m:r>
                        <m:rPr>
                          <m:nor/>
                        </m:rPr>
                        <a:rPr lang="en-US" sz="1800"/>
                        <m:t> </m:t>
                      </m:r>
                    </m:oMath>
                  </m:oMathPara>
                </a14:m>
                <a:endParaRPr lang="en-US" sz="1800" dirty="0"/>
              </a:p>
              <a:p>
                <a:pPr>
                  <a:spcBef>
                    <a:spcPts val="1000"/>
                  </a:spcBef>
                </a:pPr>
                <a:endParaRPr lang="en-US" dirty="0"/>
              </a:p>
              <a:p>
                <a:pPr marL="180000" indent="-180000">
                  <a:spcBef>
                    <a:spcPts val="1000"/>
                  </a:spcBef>
                  <a:buFont typeface="Arial" charset="0"/>
                  <a:buChar char="•"/>
                </a:pPr>
                <a:r>
                  <a:rPr lang="en-US" dirty="0"/>
                  <a:t>Relevant is the target capital structure of the company being valued. In absence of explicit information, the actual capital structure is normally maintained.</a:t>
                </a:r>
              </a:p>
              <a:p>
                <a:pPr marL="180000" indent="-180000">
                  <a:spcBef>
                    <a:spcPts val="1000"/>
                  </a:spcBef>
                  <a:buFont typeface="Arial" charset="0"/>
                  <a:buChar char="•"/>
                </a:pPr>
                <a:r>
                  <a:rPr lang="en-US" dirty="0"/>
                  <a:t>Market averages can be obtained from the service providers (Bloomberg, Eikon, etc.). You can also form a peer group on your own and calculate averages. Under </a:t>
                </a:r>
                <a:r>
                  <a:rPr lang="en-US" dirty="0">
                    <a:hlinkClick r:id="rId3"/>
                  </a:rPr>
                  <a:t>www.damodaran.com</a:t>
                </a:r>
                <a:r>
                  <a:rPr lang="en-US" dirty="0"/>
                  <a:t> you get input in the “Data” section.</a:t>
                </a:r>
              </a:p>
              <a:p>
                <a:endParaRPr lang="en-US" dirty="0"/>
              </a:p>
            </p:txBody>
          </p:sp>
        </mc:Choice>
        <mc:Fallback>
          <p:sp>
            <p:nvSpPr>
              <p:cNvPr id="2" name="Inhaltsplatzhalter 1"/>
              <p:cNvSpPr>
                <a:spLocks noGrp="1" noRot="1" noChangeAspect="1" noMove="1" noResize="1" noEditPoints="1" noAdjustHandles="1" noChangeArrowheads="1" noChangeShapeType="1" noTextEdit="1"/>
              </p:cNvSpPr>
              <p:nvPr>
                <p:ph sz="quarter" idx="17"/>
              </p:nvPr>
            </p:nvSpPr>
            <p:spPr>
              <a:blipFill>
                <a:blip r:embed="rId4"/>
                <a:stretch>
                  <a:fillRect l="-1667" t="-1693" r="-69"/>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DCF Valuations Draw on the CAPM for the Derivation of the WACC</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77</a:t>
            </a:fld>
            <a:endParaRPr lang="en-US" noProof="0" dirty="0"/>
          </a:p>
        </p:txBody>
      </p:sp>
    </p:spTree>
    <p:extLst>
      <p:ext uri="{BB962C8B-B14F-4D97-AF65-F5344CB8AC3E}">
        <p14:creationId xmlns:p14="http://schemas.microsoft.com/office/powerpoint/2010/main" val="1787647051"/>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E (market value of equity): 			€37</a:t>
                </a:r>
                <a:r>
                  <a:rPr lang="en-US" dirty="0">
                    <a:solidFill>
                      <a:schemeClr val="tx2"/>
                    </a:solidFill>
                  </a:rPr>
                  <a:t>,708 million</a:t>
                </a:r>
                <a:endParaRPr lang="en-US" dirty="0"/>
              </a:p>
              <a:p>
                <a:pPr marL="180000" indent="-180000">
                  <a:spcBef>
                    <a:spcPts val="1000"/>
                  </a:spcBef>
                  <a:buFont typeface="Arial" charset="0"/>
                  <a:buChar char="•"/>
                </a:pPr>
                <a:r>
                  <a:rPr lang="en-US" dirty="0"/>
                  <a:t>D (market value of debt):			  €3</a:t>
                </a:r>
                <a:r>
                  <a:rPr lang="en-US" dirty="0">
                    <a:solidFill>
                      <a:schemeClr val="tx2"/>
                    </a:solidFill>
                  </a:rPr>
                  <a:t>,662 million</a:t>
                </a:r>
                <a:br>
                  <a:rPr lang="en-US" dirty="0">
                    <a:solidFill>
                      <a:schemeClr val="tx2"/>
                    </a:solidFill>
                  </a:rPr>
                </a:br>
                <a:br>
                  <a:rPr lang="en-US" dirty="0">
                    <a:solidFill>
                      <a:schemeClr val="tx2"/>
                    </a:solidFill>
                  </a:rPr>
                </a:br>
                <a14:m>
                  <m:oMath xmlns:m="http://schemas.openxmlformats.org/officeDocument/2006/math">
                    <m:f>
                      <m:fPr>
                        <m:ctrlPr>
                          <a:rPr lang="mr-IN" i="1" smtClean="0">
                            <a:latin typeface="Cambria Math" panose="02040503050406030204" pitchFamily="18" charset="0"/>
                          </a:rPr>
                        </m:ctrlPr>
                      </m:fPr>
                      <m:num>
                        <m:r>
                          <a:rPr lang="de-DE" b="0" i="1" smtClean="0">
                            <a:latin typeface="Cambria Math" charset="0"/>
                          </a:rPr>
                          <m:t>𝐸</m:t>
                        </m:r>
                      </m:num>
                      <m:den>
                        <m:r>
                          <a:rPr lang="de-DE" b="0" i="1" smtClean="0">
                            <a:latin typeface="Cambria Math" charset="0"/>
                          </a:rPr>
                          <m:t>𝐸</m:t>
                        </m:r>
                        <m:r>
                          <a:rPr lang="de-DE" b="0" i="1" smtClean="0">
                            <a:latin typeface="Cambria Math" charset="0"/>
                          </a:rPr>
                          <m:t>+</m:t>
                        </m:r>
                        <m:r>
                          <a:rPr lang="de-DE" b="0" i="1" smtClean="0">
                            <a:latin typeface="Cambria Math" charset="0"/>
                          </a:rPr>
                          <m:t>𝐷</m:t>
                        </m:r>
                      </m:den>
                    </m:f>
                    <m:r>
                      <a:rPr lang="de-DE" b="0" i="0" smtClean="0">
                        <a:latin typeface="Cambria Math" charset="0"/>
                      </a:rPr>
                      <m:t>=</m:t>
                    </m:r>
                    <m:f>
                      <m:fPr>
                        <m:ctrlPr>
                          <a:rPr lang="mr-IN" b="0" i="1" smtClean="0">
                            <a:latin typeface="Cambria Math" panose="02040503050406030204" pitchFamily="18" charset="0"/>
                          </a:rPr>
                        </m:ctrlPr>
                      </m:fPr>
                      <m:num>
                        <m:r>
                          <a:rPr lang="de-DE" b="0" i="1" smtClean="0">
                            <a:latin typeface="Cambria Math" panose="02040503050406030204" pitchFamily="18" charset="0"/>
                          </a:rPr>
                          <m:t>37</m:t>
                        </m:r>
                        <m:r>
                          <a:rPr lang="de-DE" i="1">
                            <a:latin typeface="Cambria Math" charset="0"/>
                          </a:rPr>
                          <m:t>,</m:t>
                        </m:r>
                        <m:r>
                          <a:rPr lang="de-DE" b="0" i="1" smtClean="0">
                            <a:latin typeface="Cambria Math" panose="02040503050406030204" pitchFamily="18" charset="0"/>
                          </a:rPr>
                          <m:t>708</m:t>
                        </m:r>
                      </m:num>
                      <m:den>
                        <m:r>
                          <a:rPr lang="de-DE" i="1">
                            <a:latin typeface="Cambria Math" panose="02040503050406030204" pitchFamily="18" charset="0"/>
                          </a:rPr>
                          <m:t>37</m:t>
                        </m:r>
                        <m:r>
                          <a:rPr lang="de-DE" i="1">
                            <a:latin typeface="Cambria Math" charset="0"/>
                          </a:rPr>
                          <m:t>,</m:t>
                        </m:r>
                        <m:r>
                          <a:rPr lang="de-DE" i="1">
                            <a:latin typeface="Cambria Math" panose="02040503050406030204" pitchFamily="18" charset="0"/>
                          </a:rPr>
                          <m:t>708</m:t>
                        </m:r>
                        <m:r>
                          <a:rPr lang="de-DE" i="1">
                            <a:latin typeface="Cambria Math" charset="0"/>
                          </a:rPr>
                          <m:t>+</m:t>
                        </m:r>
                        <m:r>
                          <a:rPr lang="de-DE" b="0" i="1" smtClean="0">
                            <a:latin typeface="Cambria Math" panose="02040503050406030204" pitchFamily="18" charset="0"/>
                          </a:rPr>
                          <m:t>3</m:t>
                        </m:r>
                        <m:r>
                          <a:rPr lang="de-DE" i="1">
                            <a:latin typeface="Cambria Math" charset="0"/>
                          </a:rPr>
                          <m:t>,</m:t>
                        </m:r>
                        <m:r>
                          <a:rPr lang="de-DE" b="0" i="1" smtClean="0">
                            <a:latin typeface="Cambria Math" panose="02040503050406030204" pitchFamily="18" charset="0"/>
                          </a:rPr>
                          <m:t>662</m:t>
                        </m:r>
                      </m:den>
                    </m:f>
                    <m:r>
                      <a:rPr lang="de-DE" b="0" i="0" smtClean="0">
                        <a:latin typeface="Cambria Math" charset="0"/>
                      </a:rPr>
                      <m:t>=</m:t>
                    </m:r>
                    <m:r>
                      <a:rPr lang="de-DE" b="0" i="0" smtClean="0">
                        <a:latin typeface="Cambria Math" panose="02040503050406030204" pitchFamily="18" charset="0"/>
                      </a:rPr>
                      <m:t>91</m:t>
                    </m:r>
                    <m:r>
                      <a:rPr lang="de-DE" b="0" i="0" smtClean="0">
                        <a:latin typeface="Cambria Math" charset="0"/>
                      </a:rPr>
                      <m:t>.</m:t>
                    </m:r>
                    <m:r>
                      <a:rPr lang="de-DE" b="0" i="0" smtClean="0">
                        <a:latin typeface="Cambria Math" panose="02040503050406030204" pitchFamily="18" charset="0"/>
                      </a:rPr>
                      <m:t>15</m:t>
                    </m:r>
                    <m:r>
                      <a:rPr lang="de-DE" b="0" i="0" smtClean="0">
                        <a:latin typeface="Cambria Math" charset="0"/>
                      </a:rPr>
                      <m:t>%</m:t>
                    </m:r>
                  </m:oMath>
                </a14:m>
                <a:endParaRPr lang="de-DE" b="0" dirty="0"/>
              </a:p>
              <a:p>
                <a:pPr>
                  <a:spcBef>
                    <a:spcPts val="1000"/>
                  </a:spcBef>
                </a:pPr>
                <a:endParaRPr lang="de-DE" dirty="0"/>
              </a:p>
              <a:p>
                <a:pPr>
                  <a:spcBef>
                    <a:spcPts val="1000"/>
                  </a:spcBef>
                </a:pPr>
                <a14:m>
                  <m:oMathPara xmlns:m="http://schemas.openxmlformats.org/officeDocument/2006/math">
                    <m:oMathParaPr>
                      <m:jc m:val="centerGroup"/>
                    </m:oMathParaPr>
                    <m:oMath xmlns:m="http://schemas.openxmlformats.org/officeDocument/2006/math">
                      <m:f>
                        <m:fPr>
                          <m:ctrlPr>
                            <a:rPr lang="mr-IN" b="0" i="1" smtClean="0">
                              <a:latin typeface="Cambria Math" panose="02040503050406030204" pitchFamily="18" charset="0"/>
                            </a:rPr>
                          </m:ctrlPr>
                        </m:fPr>
                        <m:num>
                          <m:r>
                            <a:rPr lang="de-DE" i="1">
                              <a:latin typeface="Cambria Math" charset="0"/>
                            </a:rPr>
                            <m:t>𝐷</m:t>
                          </m:r>
                        </m:num>
                        <m:den>
                          <m:r>
                            <a:rPr lang="de-DE" i="1">
                              <a:latin typeface="Cambria Math" charset="0"/>
                            </a:rPr>
                            <m:t>𝐸</m:t>
                          </m:r>
                          <m:r>
                            <a:rPr lang="de-DE" i="1">
                              <a:latin typeface="Cambria Math" charset="0"/>
                            </a:rPr>
                            <m:t>+</m:t>
                          </m:r>
                          <m:r>
                            <a:rPr lang="de-DE" i="1">
                              <a:latin typeface="Cambria Math" charset="0"/>
                            </a:rPr>
                            <m:t>𝐷</m:t>
                          </m:r>
                        </m:den>
                      </m:f>
                      <m:r>
                        <a:rPr lang="de-DE" smtClean="0">
                          <a:latin typeface="Cambria Math" charset="0"/>
                        </a:rPr>
                        <m:t>=</m:t>
                      </m:r>
                      <m:f>
                        <m:fPr>
                          <m:ctrlPr>
                            <a:rPr lang="mr-IN" i="1" smtClean="0">
                              <a:latin typeface="Cambria Math" panose="02040503050406030204" pitchFamily="18" charset="0"/>
                            </a:rPr>
                          </m:ctrlPr>
                        </m:fPr>
                        <m:num>
                          <m:r>
                            <a:rPr lang="de-DE" b="0" i="1" smtClean="0">
                              <a:latin typeface="Cambria Math" panose="02040503050406030204" pitchFamily="18" charset="0"/>
                            </a:rPr>
                            <m:t>3</m:t>
                          </m:r>
                          <m:r>
                            <a:rPr lang="de-DE" i="1">
                              <a:latin typeface="Cambria Math" charset="0"/>
                            </a:rPr>
                            <m:t>,</m:t>
                          </m:r>
                          <m:r>
                            <a:rPr lang="de-DE" b="0" i="1" smtClean="0">
                              <a:latin typeface="Cambria Math" panose="02040503050406030204" pitchFamily="18" charset="0"/>
                            </a:rPr>
                            <m:t>662</m:t>
                          </m:r>
                        </m:num>
                        <m:den>
                          <m:r>
                            <a:rPr lang="de-DE" i="1">
                              <a:latin typeface="Cambria Math" panose="02040503050406030204" pitchFamily="18" charset="0"/>
                            </a:rPr>
                            <m:t>37</m:t>
                          </m:r>
                          <m:r>
                            <a:rPr lang="de-DE" i="1">
                              <a:latin typeface="Cambria Math" charset="0"/>
                            </a:rPr>
                            <m:t>,</m:t>
                          </m:r>
                          <m:r>
                            <a:rPr lang="de-DE" i="1">
                              <a:latin typeface="Cambria Math" panose="02040503050406030204" pitchFamily="18" charset="0"/>
                            </a:rPr>
                            <m:t>708</m:t>
                          </m:r>
                          <m:r>
                            <a:rPr lang="de-DE" i="1">
                              <a:latin typeface="Cambria Math" charset="0"/>
                            </a:rPr>
                            <m:t>+</m:t>
                          </m:r>
                          <m:r>
                            <a:rPr lang="de-DE" i="1">
                              <a:latin typeface="Cambria Math" panose="02040503050406030204" pitchFamily="18" charset="0"/>
                            </a:rPr>
                            <m:t>3</m:t>
                          </m:r>
                          <m:r>
                            <a:rPr lang="de-DE" i="1">
                              <a:latin typeface="Cambria Math" charset="0"/>
                            </a:rPr>
                            <m:t>,</m:t>
                          </m:r>
                          <m:r>
                            <a:rPr lang="de-DE" i="1">
                              <a:latin typeface="Cambria Math" panose="02040503050406030204" pitchFamily="18" charset="0"/>
                            </a:rPr>
                            <m:t>662</m:t>
                          </m:r>
                        </m:den>
                      </m:f>
                      <m:r>
                        <a:rPr lang="de-DE" smtClean="0">
                          <a:latin typeface="Cambria Math" charset="0"/>
                        </a:rPr>
                        <m:t>=</m:t>
                      </m:r>
                      <m:r>
                        <a:rPr lang="de-DE" b="0" i="0" smtClean="0">
                          <a:latin typeface="Cambria Math" panose="02040503050406030204" pitchFamily="18" charset="0"/>
                        </a:rPr>
                        <m:t>8</m:t>
                      </m:r>
                      <m:r>
                        <a:rPr lang="de-DE" b="0" i="0" smtClean="0">
                          <a:latin typeface="Cambria Math" charset="0"/>
                        </a:rPr>
                        <m:t>.</m:t>
                      </m:r>
                      <m:r>
                        <a:rPr lang="de-DE" b="0" i="0" smtClean="0">
                          <a:latin typeface="Cambria Math" panose="02040503050406030204" pitchFamily="18" charset="0"/>
                        </a:rPr>
                        <m:t>85</m:t>
                      </m:r>
                      <m:r>
                        <a:rPr lang="de-DE" smtClean="0">
                          <a:latin typeface="Cambria Math" charset="0"/>
                        </a:rPr>
                        <m:t>%</m:t>
                      </m:r>
                    </m:oMath>
                  </m:oMathPara>
                </a14:m>
                <a:br>
                  <a:rPr lang="de-DE" dirty="0"/>
                </a:br>
                <a:br>
                  <a:rPr lang="de-DE" dirty="0"/>
                </a:br>
                <a:endParaRPr lang="en-US"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Application: Henkel‘s Market-Value Weights of Equity and Debt (June 2021)</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78</a:t>
            </a:fld>
            <a:endParaRPr lang="en-US" noProof="0" dirty="0"/>
          </a:p>
        </p:txBody>
      </p:sp>
    </p:spTree>
    <p:extLst>
      <p:ext uri="{BB962C8B-B14F-4D97-AF65-F5344CB8AC3E}">
        <p14:creationId xmlns:p14="http://schemas.microsoft.com/office/powerpoint/2010/main" val="1459035218"/>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According to the CAPM, the company’s cost of equity are:</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𝐶𝑜𝑠𝑡</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r>
                        <a:rPr lang="de-DE" b="0" i="1" smtClean="0">
                          <a:latin typeface="Cambria Math" charset="0"/>
                        </a:rPr>
                        <m:t> = </m:t>
                      </m:r>
                      <m:r>
                        <a:rPr lang="en-US" i="1">
                          <a:latin typeface="Cambria Math" charset="0"/>
                        </a:rPr>
                        <m:t>𝑅𝑖𝑠𝑘</m:t>
                      </m:r>
                      <m:r>
                        <m:rPr>
                          <m:nor/>
                        </m:rPr>
                        <a:rPr lang="de-DE" b="0" i="0" smtClean="0">
                          <a:latin typeface="Cambria Math" charset="0"/>
                        </a:rPr>
                        <m:t>−</m:t>
                      </m:r>
                      <m:r>
                        <a:rPr lang="de-DE" b="0" i="1" smtClean="0">
                          <a:latin typeface="Cambria Math" charset="0"/>
                        </a:rPr>
                        <m:t>𝐹𝑟𝑒𝑒</m:t>
                      </m:r>
                      <m:r>
                        <a:rPr lang="de-DE" b="0" i="1" smtClean="0">
                          <a:latin typeface="Cambria Math" charset="0"/>
                        </a:rPr>
                        <m:t> </m:t>
                      </m:r>
                      <m:r>
                        <a:rPr lang="de-DE" b="0" i="1" smtClean="0">
                          <a:latin typeface="Cambria Math" charset="0"/>
                        </a:rPr>
                        <m:t>𝑅𝑎𝑡𝑒</m:t>
                      </m:r>
                      <m:r>
                        <a:rPr lang="en-US" i="1">
                          <a:latin typeface="Cambria Math" charset="0"/>
                        </a:rPr>
                        <m:t> + </m:t>
                      </m:r>
                      <m:r>
                        <a:rPr lang="en-US" i="1">
                          <a:latin typeface="Cambria Math" charset="0"/>
                        </a:rPr>
                        <m:t>𝐵𝑒𝑡𝑎</m:t>
                      </m:r>
                      <m:r>
                        <a:rPr lang="en-US" i="1">
                          <a:latin typeface="Cambria Math" charset="0"/>
                        </a:rPr>
                        <m:t> × </m:t>
                      </m:r>
                      <m:r>
                        <a:rPr lang="en-US" i="1">
                          <a:latin typeface="Cambria Math" charset="0"/>
                          <a:ea typeface="Cambria Math" charset="0"/>
                          <a:cs typeface="Cambria Math" charset="0"/>
                        </a:rPr>
                        <m:t>𝑀𝑎𝑟𝑘</m:t>
                      </m:r>
                      <m:r>
                        <a:rPr lang="de-DE" b="0" i="1" smtClean="0">
                          <a:latin typeface="Cambria Math" charset="0"/>
                          <a:ea typeface="Cambria Math" charset="0"/>
                          <a:cs typeface="Cambria Math" charset="0"/>
                        </a:rPr>
                        <m:t>𝑒</m:t>
                      </m:r>
                      <m:r>
                        <a:rPr lang="en-US" i="1">
                          <a:latin typeface="Cambria Math" charset="0"/>
                          <a:ea typeface="Cambria Math" charset="0"/>
                          <a:cs typeface="Cambria Math" charset="0"/>
                        </a:rPr>
                        <m:t>𝑡</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𝑅𝑖𝑠𝑘</m:t>
                      </m:r>
                      <m:r>
                        <a:rPr lang="de-DE" b="0" i="1" smtClean="0">
                          <a:latin typeface="Cambria Math" charset="0"/>
                          <a:ea typeface="Cambria Math" charset="0"/>
                          <a:cs typeface="Cambria Math" charset="0"/>
                        </a:rPr>
                        <m:t> </m:t>
                      </m:r>
                      <m:r>
                        <a:rPr lang="de-DE" b="0" i="1" smtClean="0">
                          <a:latin typeface="Cambria Math" charset="0"/>
                          <a:ea typeface="Cambria Math" charset="0"/>
                          <a:cs typeface="Cambria Math" charset="0"/>
                        </a:rPr>
                        <m:t>𝑃𝑟𝑒𝑚𝑖𝑢𝑚</m:t>
                      </m:r>
                    </m:oMath>
                  </m:oMathPara>
                </a14:m>
                <a:endParaRPr lang="en-US" dirty="0"/>
              </a:p>
              <a:p>
                <a:pPr marL="180000" indent="-180000">
                  <a:spcBef>
                    <a:spcPts val="1000"/>
                  </a:spcBef>
                  <a:buFont typeface="Arial" charset="0"/>
                  <a:buChar char="•"/>
                </a:pPr>
                <a:endParaRPr lang="en-US" dirty="0"/>
              </a:p>
              <a:p>
                <a:pPr marL="180000" indent="-180000">
                  <a:spcBef>
                    <a:spcPts val="1000"/>
                  </a:spcBef>
                  <a:buFont typeface="Arial" charset="0"/>
                  <a:buChar char="•"/>
                </a:pPr>
                <a:r>
                  <a:rPr lang="en-US" dirty="0"/>
                  <a:t>We need three ingredients:</a:t>
                </a:r>
              </a:p>
              <a:p>
                <a:pPr marL="522900" lvl="1" indent="-342900">
                  <a:buFont typeface="Symbol" charset="2"/>
                  <a:buChar char="-"/>
                </a:pPr>
                <a:r>
                  <a:rPr lang="en-US" dirty="0"/>
                  <a:t>Risk-free rate</a:t>
                </a:r>
              </a:p>
              <a:p>
                <a:pPr marL="522900" lvl="1" indent="-342900">
                  <a:buFont typeface="Symbol" charset="2"/>
                  <a:buChar char="-"/>
                </a:pPr>
                <a:r>
                  <a:rPr lang="en-US" dirty="0"/>
                  <a:t>Market risk premium</a:t>
                </a:r>
              </a:p>
              <a:p>
                <a:pPr marL="522900" lvl="1" indent="-342900">
                  <a:buFont typeface="Symbol" charset="2"/>
                  <a:buChar char="-"/>
                </a:pPr>
                <a:r>
                  <a:rPr lang="en-US" dirty="0"/>
                  <a:t>Beta</a:t>
                </a:r>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en-US">
                    <a:noFill/>
                  </a:rPr>
                  <a:t> </a:t>
                </a:r>
              </a:p>
            </p:txBody>
          </p:sp>
        </mc:Fallback>
      </mc:AlternateContent>
      <p:sp>
        <p:nvSpPr>
          <p:cNvPr id="3" name="Titel 2"/>
          <p:cNvSpPr>
            <a:spLocks noGrp="1"/>
          </p:cNvSpPr>
          <p:nvPr>
            <p:ph type="title"/>
          </p:nvPr>
        </p:nvSpPr>
        <p:spPr/>
        <p:txBody>
          <a:bodyPr/>
          <a:lstStyle/>
          <a:p>
            <a:r>
              <a:rPr lang="en-US" dirty="0"/>
              <a:t>Determination of the Cost of Equity</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79</a:t>
            </a:fld>
            <a:endParaRPr lang="en-US" noProof="0" dirty="0"/>
          </a:p>
        </p:txBody>
      </p:sp>
    </p:spTree>
    <p:extLst>
      <p:ext uri="{BB962C8B-B14F-4D97-AF65-F5344CB8AC3E}">
        <p14:creationId xmlns:p14="http://schemas.microsoft.com/office/powerpoint/2010/main" val="19244066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nhaltsplatzhalter 1"/>
          <p:cNvSpPr>
            <a:spLocks noGrp="1"/>
          </p:cNvSpPr>
          <p:nvPr>
            <p:ph sz="quarter" idx="17"/>
          </p:nvPr>
        </p:nvSpPr>
        <p:spPr/>
        <p:txBody>
          <a:bodyPr/>
          <a:lstStyle/>
          <a:p>
            <a:pPr lvl="1">
              <a:buFont typeface="Arial"/>
              <a:buChar char="•"/>
            </a:pPr>
            <a:r>
              <a:rPr lang="en-US" dirty="0"/>
              <a:t>Damodaran, Investment Valuation, 3</a:t>
            </a:r>
            <a:r>
              <a:rPr lang="en-US" baseline="30000" dirty="0"/>
              <a:t>rd</a:t>
            </a:r>
            <a:r>
              <a:rPr lang="en-US" dirty="0"/>
              <a:t> ed.</a:t>
            </a:r>
          </a:p>
          <a:p>
            <a:pPr lvl="1">
              <a:buFont typeface="Arial"/>
              <a:buChar char="•"/>
            </a:pPr>
            <a:r>
              <a:rPr lang="en-US" dirty="0"/>
              <a:t>Holthausen/Zmijeswki, Corporate Valuation, 2</a:t>
            </a:r>
            <a:r>
              <a:rPr lang="en-US" baseline="30000" dirty="0"/>
              <a:t>nd</a:t>
            </a:r>
            <a:r>
              <a:rPr lang="en-US" dirty="0"/>
              <a:t> ed.</a:t>
            </a:r>
          </a:p>
          <a:p>
            <a:pPr lvl="1">
              <a:buFont typeface="Arial"/>
              <a:buChar char="•"/>
            </a:pPr>
            <a:r>
              <a:rPr lang="en-US" dirty="0"/>
              <a:t>Koller/Goedhart/Wessels, Valuation, 7</a:t>
            </a:r>
            <a:r>
              <a:rPr lang="en-US" baseline="30000" dirty="0"/>
              <a:t>th</a:t>
            </a:r>
            <a:r>
              <a:rPr lang="en-US" dirty="0"/>
              <a:t> ed.</a:t>
            </a:r>
          </a:p>
          <a:p>
            <a:pPr lvl="1">
              <a:buFont typeface="Arial"/>
              <a:buChar char="•"/>
            </a:pPr>
            <a:r>
              <a:rPr lang="en-US" dirty="0"/>
              <a:t>Rosenbaum/Pearl, Investment Banking, 3</a:t>
            </a:r>
            <a:r>
              <a:rPr lang="en-US" baseline="30000" dirty="0"/>
              <a:t>rd</a:t>
            </a:r>
            <a:r>
              <a:rPr lang="en-US" dirty="0"/>
              <a:t> ed.</a:t>
            </a:r>
          </a:p>
          <a:p>
            <a:pPr lvl="1">
              <a:buFont typeface="Arial"/>
              <a:buChar char="•"/>
            </a:pPr>
            <a:endParaRPr lang="en-US" dirty="0"/>
          </a:p>
          <a:p>
            <a:pPr lvl="1">
              <a:buFont typeface="Arial"/>
              <a:buChar char="•"/>
            </a:pPr>
            <a:r>
              <a:rPr lang="en-US" dirty="0"/>
              <a:t>Have a look at </a:t>
            </a:r>
            <a:r>
              <a:rPr lang="en-US" dirty="0">
                <a:hlinkClick r:id="rId3"/>
              </a:rPr>
              <a:t>www.damodaran.com</a:t>
            </a:r>
            <a:r>
              <a:rPr lang="en-US" dirty="0"/>
              <a:t>. This is the best website of a professor that I ever came across.</a:t>
            </a:r>
          </a:p>
          <a:p>
            <a:pPr lvl="1">
              <a:buFont typeface="Arial"/>
              <a:buChar char="•"/>
            </a:pPr>
            <a:r>
              <a:rPr lang="en-US" dirty="0"/>
              <a:t>Webcasts, Excel templates, data, links, hints </a:t>
            </a:r>
            <a:r>
              <a:rPr lang="mr-IN" dirty="0"/>
              <a:t>–</a:t>
            </a:r>
            <a:r>
              <a:rPr lang="en-US" dirty="0"/>
              <a:t> all you need to know on Corporate Finance and Valuation.</a:t>
            </a:r>
          </a:p>
          <a:p>
            <a:pPr lvl="1">
              <a:buFont typeface="Arial"/>
              <a:buChar char="•"/>
            </a:pPr>
            <a:r>
              <a:rPr lang="en-US" dirty="0"/>
              <a:t>There are further useful websites mentioned in the textbook.</a:t>
            </a:r>
          </a:p>
        </p:txBody>
      </p:sp>
      <p:sp>
        <p:nvSpPr>
          <p:cNvPr id="3" name="Titel 2"/>
          <p:cNvSpPr>
            <a:spLocks noGrp="1"/>
          </p:cNvSpPr>
          <p:nvPr>
            <p:ph type="title"/>
          </p:nvPr>
        </p:nvSpPr>
        <p:spPr/>
        <p:txBody>
          <a:bodyPr/>
          <a:lstStyle/>
          <a:p>
            <a:r>
              <a:rPr lang="en-US" dirty="0"/>
              <a:t>Other Books and Further Material</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a:t>
            </a:fld>
            <a:endParaRPr lang="en-US" noProof="0" dirty="0"/>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risk-free rate is the return an investor can expect from investing in an asset where the probability for the expected return equals 100%. </a:t>
            </a:r>
          </a:p>
          <a:p>
            <a:pPr marL="180000" indent="-180000">
              <a:spcBef>
                <a:spcPts val="1000"/>
              </a:spcBef>
              <a:buFont typeface="Arial" charset="0"/>
              <a:buChar char="•"/>
            </a:pPr>
            <a:r>
              <a:rPr lang="en-US" dirty="0"/>
              <a:t>Government bonds with a first-class credit rating (AAA) fall into this category. Relevant are bonds with a maturity of 10 years. Transactions in companies are long-term projects.</a:t>
            </a:r>
          </a:p>
          <a:p>
            <a:pPr lvl="1">
              <a:buFont typeface="Arial"/>
              <a:buChar char="•"/>
            </a:pPr>
            <a:r>
              <a:rPr lang="en-US" dirty="0"/>
              <a:t>For Germany, the Deutsche Bundesbank announces the returns of German government bonds daily: </a:t>
            </a:r>
            <a:r>
              <a:rPr lang="en-US" dirty="0">
                <a:hlinkClick r:id="rId3"/>
              </a:rPr>
              <a:t>https://www.bundesbank.de/resource/blob/650674/e13aa22e5f67d6a4bf6961d7c51db051/mL/urwpart-data.pdf</a:t>
            </a:r>
            <a:endParaRPr lang="en-US" dirty="0"/>
          </a:p>
          <a:p>
            <a:pPr lvl="1">
              <a:buFont typeface="Arial"/>
              <a:buChar char="•"/>
            </a:pPr>
            <a:r>
              <a:rPr lang="en-US" dirty="0"/>
              <a:t>Don’t forget that the risk-free rate should correspond to the currency you do your analysis in. If it’s not in Euro, the links on the next page will not be of help.</a:t>
            </a:r>
            <a:endParaRPr lang="de-DE" dirty="0"/>
          </a:p>
        </p:txBody>
      </p:sp>
      <p:sp>
        <p:nvSpPr>
          <p:cNvPr id="3" name="Titel 2"/>
          <p:cNvSpPr>
            <a:spLocks noGrp="1"/>
          </p:cNvSpPr>
          <p:nvPr>
            <p:ph type="title"/>
          </p:nvPr>
        </p:nvSpPr>
        <p:spPr/>
        <p:txBody>
          <a:bodyPr/>
          <a:lstStyle/>
          <a:p>
            <a:r>
              <a:rPr lang="en-US" dirty="0"/>
              <a:t>Risk-Free Rate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80</a:t>
            </a:fld>
            <a:endParaRPr lang="en-US" noProof="0" dirty="0"/>
          </a:p>
        </p:txBody>
      </p:sp>
    </p:spTree>
    <p:extLst>
      <p:ext uri="{BB962C8B-B14F-4D97-AF65-F5344CB8AC3E}">
        <p14:creationId xmlns:p14="http://schemas.microsoft.com/office/powerpoint/2010/main" val="2058776018"/>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For Europe you can use the following link of the European Central Bank (remember: not all countries have a AAA rating): </a:t>
            </a:r>
            <a:r>
              <a:rPr lang="de-DE" dirty="0">
                <a:hlinkClick r:id="rId3"/>
              </a:rPr>
              <a:t>http://www.ecb.europa.eu/stats/money/long/html/index.en.html</a:t>
            </a:r>
            <a:endParaRPr lang="de-DE" dirty="0"/>
          </a:p>
          <a:p>
            <a:pPr marL="180000" indent="-180000">
              <a:spcBef>
                <a:spcPts val="1000"/>
              </a:spcBef>
              <a:buFont typeface="Arial" charset="0"/>
              <a:buChar char="•"/>
            </a:pPr>
            <a:r>
              <a:rPr lang="en-US" dirty="0"/>
              <a:t>For the US, the FRED (Federal Reserve Bank of St. Louis), provides data under this link: </a:t>
            </a:r>
            <a:r>
              <a:rPr lang="en-US" u="sng" dirty="0">
                <a:hlinkClick r:id="rId4"/>
              </a:rPr>
              <a:t>https://fred.stlouisfed.org/series/DGS10</a:t>
            </a:r>
            <a:r>
              <a:rPr lang="de-DE" dirty="0"/>
              <a:t> </a:t>
            </a:r>
            <a:r>
              <a:rPr lang="en-US" dirty="0"/>
              <a:t> </a:t>
            </a:r>
          </a:p>
          <a:p>
            <a:pPr marL="180000" indent="-180000">
              <a:spcBef>
                <a:spcPts val="1000"/>
              </a:spcBef>
              <a:buFont typeface="Arial" charset="0"/>
              <a:buChar char="•"/>
            </a:pPr>
            <a:r>
              <a:rPr lang="en-US" dirty="0"/>
              <a:t>Bloomberg and other services (fee-based and free services) are other sources, as well as the websites of the central banks of the relevant countries.</a:t>
            </a:r>
          </a:p>
          <a:p>
            <a:endParaRPr lang="en-US" dirty="0"/>
          </a:p>
        </p:txBody>
      </p:sp>
      <p:sp>
        <p:nvSpPr>
          <p:cNvPr id="3" name="Titel 2"/>
          <p:cNvSpPr>
            <a:spLocks noGrp="1"/>
          </p:cNvSpPr>
          <p:nvPr>
            <p:ph type="title"/>
          </p:nvPr>
        </p:nvSpPr>
        <p:spPr/>
        <p:txBody>
          <a:bodyPr/>
          <a:lstStyle/>
          <a:p>
            <a:r>
              <a:rPr lang="en-US" dirty="0"/>
              <a:t>Risk-Free Rate Outside the Euro Area</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81</a:t>
            </a:fld>
            <a:endParaRPr lang="en-US" noProof="0" dirty="0"/>
          </a:p>
        </p:txBody>
      </p:sp>
    </p:spTree>
    <p:extLst>
      <p:ext uri="{BB962C8B-B14F-4D97-AF65-F5344CB8AC3E}">
        <p14:creationId xmlns:p14="http://schemas.microsoft.com/office/powerpoint/2010/main" val="29127468"/>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We projected the future free cash flows in euros, so we need a euro risk-free rate. </a:t>
            </a:r>
          </a:p>
          <a:p>
            <a:pPr marL="180000" indent="-180000">
              <a:spcBef>
                <a:spcPts val="1000"/>
              </a:spcBef>
              <a:buFont typeface="Arial" charset="0"/>
              <a:buChar char="•"/>
            </a:pPr>
            <a:r>
              <a:rPr lang="en-US" dirty="0"/>
              <a:t>Yield to maturity of German Government bonds with a residual maturity of 9 to 10 years amounted to -0.25% according to the Deutsche Bundesbank (German Federal Reserve Bank).</a:t>
            </a:r>
          </a:p>
          <a:p>
            <a:pPr marL="180000" indent="-180000">
              <a:spcBef>
                <a:spcPts val="1000"/>
              </a:spcBef>
              <a:buFont typeface="Arial" charset="0"/>
              <a:buChar char="•"/>
            </a:pPr>
            <a:r>
              <a:rPr lang="en-US" dirty="0"/>
              <a:t>German CPAs use a special procedure to get to the risk-free rate based on yield curves, called Svensson procedure. This would lead to a risk-free rate of 0.30% in early June 2021, see: </a:t>
            </a:r>
            <a:r>
              <a:rPr lang="en-GB" sz="1800" u="sng" dirty="0">
                <a:solidFill>
                  <a:srgbClr val="0000FF"/>
                </a:solidFill>
                <a:effectLst/>
                <a:latin typeface="+mj-lt"/>
                <a:ea typeface="Times New Roman" panose="02020603050405020304" pitchFamily="18" charset="0"/>
                <a:cs typeface="Times New Roman" panose="02020603050405020304" pitchFamily="18" charset="0"/>
                <a:hlinkClick r:id="rId3"/>
              </a:rPr>
              <a:t>https://kleeberg-valuation.de/aktuell/basiszinssatz/</a:t>
            </a:r>
            <a:r>
              <a:rPr lang="en-US" sz="180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t>
            </a:r>
          </a:p>
          <a:p>
            <a:pPr marL="180000" indent="-180000">
              <a:spcBef>
                <a:spcPts val="1000"/>
              </a:spcBef>
              <a:buFont typeface="Arial" charset="0"/>
              <a:buChar char="•"/>
            </a:pPr>
            <a:r>
              <a:rPr lang="en-US" dirty="0"/>
              <a:t>I use the -0.25% rate published by Deutsche Bundesbank (Bloomberg gave me the same rate).</a:t>
            </a:r>
          </a:p>
          <a:p>
            <a:endParaRPr lang="en-US" dirty="0"/>
          </a:p>
        </p:txBody>
      </p:sp>
      <p:sp>
        <p:nvSpPr>
          <p:cNvPr id="3" name="Titel 2"/>
          <p:cNvSpPr>
            <a:spLocks noGrp="1"/>
          </p:cNvSpPr>
          <p:nvPr>
            <p:ph type="title"/>
          </p:nvPr>
        </p:nvSpPr>
        <p:spPr/>
        <p:txBody>
          <a:bodyPr/>
          <a:lstStyle/>
          <a:p>
            <a:r>
              <a:rPr lang="en-US" dirty="0"/>
              <a:t>Application: Risk-Free rate for Henkel Valuation (Early June 2021)</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82</a:t>
            </a:fld>
            <a:endParaRPr lang="en-US" noProof="0" dirty="0"/>
          </a:p>
        </p:txBody>
      </p:sp>
    </p:spTree>
    <p:extLst>
      <p:ext uri="{BB962C8B-B14F-4D97-AF65-F5344CB8AC3E}">
        <p14:creationId xmlns:p14="http://schemas.microsoft.com/office/powerpoint/2010/main" val="53645120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market risk premium is the additional return an investor demands for investing in an average risk asset (market portfolio) compared to an investment in the risk-free asset (AAA government bond). </a:t>
            </a:r>
          </a:p>
          <a:p>
            <a:pPr marL="180000" indent="-180000">
              <a:spcBef>
                <a:spcPts val="1000"/>
              </a:spcBef>
              <a:buFont typeface="Arial" charset="0"/>
              <a:buChar char="•"/>
            </a:pPr>
            <a:r>
              <a:rPr lang="en-US" dirty="0"/>
              <a:t>Historical data can be found for example here (pages 37 ff): </a:t>
            </a:r>
            <a:r>
              <a:rPr lang="en-US" u="sng" dirty="0"/>
              <a:t>https://papers.ssrn.com/sol3/papers.cfm?abstract_id=4398884</a:t>
            </a:r>
            <a:r>
              <a:rPr lang="en-US" dirty="0"/>
              <a:t>. For the US: </a:t>
            </a:r>
            <a:r>
              <a:rPr lang="en-US" sz="1800" dirty="0">
                <a:hlinkClick r:id="rId3"/>
              </a:rPr>
              <a:t>http://people.stern.nyu.edu/adamodar/New_Home_Page/datafile/histretSP.html</a:t>
            </a:r>
            <a:endParaRPr lang="en-US" sz="1800" dirty="0"/>
          </a:p>
          <a:p>
            <a:pPr marL="180000" indent="-180000">
              <a:spcBef>
                <a:spcPts val="1000"/>
              </a:spcBef>
              <a:buFont typeface="Arial" charset="0"/>
              <a:buChar char="•"/>
            </a:pPr>
            <a:r>
              <a:rPr lang="en-US" dirty="0"/>
              <a:t>Due to the large standard errors that come with the historical data, so-called implied equity risk premiums become more and more popular. They can be calculated based on expected dividends, expected dividend growth and current prices of indices.</a:t>
            </a:r>
          </a:p>
          <a:p>
            <a:pPr marL="180000" indent="-180000">
              <a:spcBef>
                <a:spcPts val="1000"/>
              </a:spcBef>
              <a:buFont typeface="Arial" charset="0"/>
              <a:buChar char="•"/>
            </a:pPr>
            <a:r>
              <a:rPr lang="en-US" dirty="0"/>
              <a:t>Damodaran calculates an implied risk premium for the U.S. at the beginning of each month and publishes this on his website. For June 2021 this was 4.24% (COVID Adjusted).</a:t>
            </a:r>
          </a:p>
          <a:p>
            <a:endParaRPr lang="de-DE" dirty="0"/>
          </a:p>
        </p:txBody>
      </p:sp>
      <p:sp>
        <p:nvSpPr>
          <p:cNvPr id="3" name="Titel 2"/>
          <p:cNvSpPr>
            <a:spLocks noGrp="1"/>
          </p:cNvSpPr>
          <p:nvPr>
            <p:ph type="title"/>
          </p:nvPr>
        </p:nvSpPr>
        <p:spPr/>
        <p:txBody>
          <a:bodyPr/>
          <a:lstStyle/>
          <a:p>
            <a:r>
              <a:rPr lang="de-DE" dirty="0"/>
              <a:t>Market Risk Premium</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83</a:t>
            </a:fld>
            <a:endParaRPr lang="en-US" noProof="0" dirty="0"/>
          </a:p>
        </p:txBody>
      </p:sp>
    </p:spTree>
    <p:extLst>
      <p:ext uri="{BB962C8B-B14F-4D97-AF65-F5344CB8AC3E}">
        <p14:creationId xmlns:p14="http://schemas.microsoft.com/office/powerpoint/2010/main" val="777413054"/>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Another source is: </a:t>
            </a:r>
            <a:r>
              <a:rPr lang="en-US" u="sng" dirty="0">
                <a:hlinkClick r:id="rId3"/>
              </a:rPr>
              <a:t>http://www.market-risk-premia.com/market-risk-premia.html</a:t>
            </a:r>
            <a:r>
              <a:rPr lang="en-US" dirty="0"/>
              <a:t>. You will also get ERPs from the Bloomberg terminal. When you start working in investment banking or consulting, risk-free rates and ERPs will often be provided from risk management.</a:t>
            </a:r>
          </a:p>
          <a:p>
            <a:pPr marL="180000" indent="-180000">
              <a:spcBef>
                <a:spcPts val="1000"/>
              </a:spcBef>
              <a:buFont typeface="Arial" charset="0"/>
              <a:buChar char="•"/>
            </a:pPr>
            <a:r>
              <a:rPr lang="en-US" dirty="0"/>
              <a:t>The Damodaran approach has the advantage that it is transparent. If you disagree with one or more of the assumptions, you can alter them in the Excel file(s) provided on his website. Bloomberg is (still) a black box (to me). The market risk premia website mentioned above comes to completely different ERPs for developed markets, which is also not convincing in a world with free movement of capital. </a:t>
            </a:r>
          </a:p>
          <a:p>
            <a:pPr marL="180000" indent="-180000">
              <a:spcBef>
                <a:spcPts val="1000"/>
              </a:spcBef>
              <a:buFont typeface="Arial" charset="0"/>
              <a:buChar char="•"/>
            </a:pPr>
            <a:r>
              <a:rPr lang="en-US" dirty="0"/>
              <a:t>I use the 4.24% ERP for the U.S. market (S&amp;P 500) as a starting point for the determination of Henkel’s ERP. The following page summarizes the adjustments made for the geographies Henkel does business in. </a:t>
            </a:r>
            <a:endParaRPr lang="de-DE" dirty="0"/>
          </a:p>
        </p:txBody>
      </p:sp>
      <p:sp>
        <p:nvSpPr>
          <p:cNvPr id="3" name="Titel 2"/>
          <p:cNvSpPr>
            <a:spLocks noGrp="1"/>
          </p:cNvSpPr>
          <p:nvPr>
            <p:ph type="title"/>
          </p:nvPr>
        </p:nvSpPr>
        <p:spPr/>
        <p:txBody>
          <a:bodyPr/>
          <a:lstStyle/>
          <a:p>
            <a:r>
              <a:rPr lang="en-US" dirty="0"/>
              <a:t>Market Risk Premium (Continued)</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84</a:t>
            </a:fld>
            <a:endParaRPr lang="en-US" noProof="0" dirty="0"/>
          </a:p>
        </p:txBody>
      </p:sp>
    </p:spTree>
    <p:extLst>
      <p:ext uri="{BB962C8B-B14F-4D97-AF65-F5344CB8AC3E}">
        <p14:creationId xmlns:p14="http://schemas.microsoft.com/office/powerpoint/2010/main" val="2014858330"/>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My ERP for Henkel </a:t>
            </a:r>
            <a:r>
              <a:rPr lang="mr-IN" dirty="0"/>
              <a:t>–</a:t>
            </a:r>
            <a:r>
              <a:rPr lang="en-US" dirty="0"/>
              <a:t> 5.36% (Based on Damodaran’s Concept of Country Risk Premiums)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85</a:t>
            </a:fld>
            <a:endParaRPr lang="en-US" noProof="0" dirty="0"/>
          </a:p>
        </p:txBody>
      </p:sp>
      <p:pic>
        <p:nvPicPr>
          <p:cNvPr id="14" name="Content Placeholder 13">
            <a:extLst>
              <a:ext uri="{FF2B5EF4-FFF2-40B4-BE49-F238E27FC236}">
                <a16:creationId xmlns:a16="http://schemas.microsoft.com/office/drawing/2014/main" id="{F1F5A633-56B8-3E4D-9D87-5A3567711CBF}"/>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79388" y="2134180"/>
            <a:ext cx="8780462" cy="3610402"/>
          </a:xfrm>
        </p:spPr>
      </p:pic>
    </p:spTree>
    <p:extLst>
      <p:ext uri="{BB962C8B-B14F-4D97-AF65-F5344CB8AC3E}">
        <p14:creationId xmlns:p14="http://schemas.microsoft.com/office/powerpoint/2010/main" val="122495156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ERP for Henkel from the Bloomberg Terminal (EQRP) – 14% Country Risk Premium for Germany!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86</a:t>
            </a:fld>
            <a:endParaRPr lang="en-US" noProof="0" dirty="0"/>
          </a:p>
        </p:txBody>
      </p:sp>
      <p:pic>
        <p:nvPicPr>
          <p:cNvPr id="10" name="Content Placeholder 9">
            <a:extLst>
              <a:ext uri="{FF2B5EF4-FFF2-40B4-BE49-F238E27FC236}">
                <a16:creationId xmlns:a16="http://schemas.microsoft.com/office/drawing/2014/main" id="{B3EB8D22-E7BC-734E-9C9C-5B509B855B7A}"/>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544740" y="1778000"/>
            <a:ext cx="6049757" cy="4322763"/>
          </a:xfrm>
        </p:spPr>
      </p:pic>
    </p:spTree>
    <p:extLst>
      <p:ext uri="{BB962C8B-B14F-4D97-AF65-F5344CB8AC3E}">
        <p14:creationId xmlns:p14="http://schemas.microsoft.com/office/powerpoint/2010/main" val="1513139808"/>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Risk can be categorized in diversifiable (unsystematic) risk and undiversifiable (systematic) risk. A premium will only be awarded for taking on systematic risk. The CAPM assumes that the marginal investor is diversified. </a:t>
            </a:r>
          </a:p>
          <a:p>
            <a:pPr marL="180000" indent="-180000">
              <a:spcBef>
                <a:spcPts val="1000"/>
              </a:spcBef>
              <a:buFont typeface="Arial" charset="0"/>
              <a:buChar char="•"/>
            </a:pPr>
            <a:r>
              <a:rPr lang="en-US" dirty="0"/>
              <a:t>Beta is a measure for the systematic risk. It is standardized around 1. A stock with a beta of 1 indicates that the stock  moves with the market portfolio, i.e., has the same systematic risk as the average risk asset. If the market goes up by 1%, the best point estimate for the stock is that it will go up by 1% as well.</a:t>
            </a:r>
          </a:p>
          <a:p>
            <a:pPr marL="180000" indent="-180000">
              <a:spcBef>
                <a:spcPts val="1000"/>
              </a:spcBef>
              <a:buFont typeface="Arial" charset="0"/>
              <a:buChar char="•"/>
            </a:pPr>
            <a:r>
              <a:rPr lang="en-US" dirty="0"/>
              <a:t>If the beta is below 1, the stock is less risky than the average risk asset. If the beta is above 1, the stock will fluctuate stronger than the average risk asset, i.e., the stock has a higher risk.</a:t>
            </a:r>
          </a:p>
          <a:p>
            <a:pPr marL="180000" indent="-180000">
              <a:spcBef>
                <a:spcPts val="1000"/>
              </a:spcBef>
              <a:buFont typeface="Arial" charset="0"/>
              <a:buChar char="•"/>
            </a:pPr>
            <a:endParaRPr lang="en-US" dirty="0"/>
          </a:p>
          <a:p>
            <a:endParaRPr lang="de-DE" dirty="0"/>
          </a:p>
        </p:txBody>
      </p:sp>
      <p:sp>
        <p:nvSpPr>
          <p:cNvPr id="3" name="Titel 2"/>
          <p:cNvSpPr>
            <a:spLocks noGrp="1"/>
          </p:cNvSpPr>
          <p:nvPr>
            <p:ph type="title"/>
          </p:nvPr>
        </p:nvSpPr>
        <p:spPr/>
        <p:txBody>
          <a:bodyPr/>
          <a:lstStyle/>
          <a:p>
            <a:r>
              <a:rPr lang="en-US" dirty="0"/>
              <a:t>Beta – A Recap</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87</a:t>
            </a:fld>
            <a:endParaRPr lang="en-US" noProof="0" dirty="0"/>
          </a:p>
        </p:txBody>
      </p:sp>
    </p:spTree>
    <p:extLst>
      <p:ext uri="{BB962C8B-B14F-4D97-AF65-F5344CB8AC3E}">
        <p14:creationId xmlns:p14="http://schemas.microsoft.com/office/powerpoint/2010/main" val="923012662"/>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Bloomberg‘s Beta Page on Henkel </a:t>
            </a:r>
            <a:r>
              <a:rPr lang="mr-IN" dirty="0"/>
              <a:t>–</a:t>
            </a:r>
            <a:r>
              <a:rPr lang="en-US" dirty="0"/>
              <a:t> Reading the Linear Regression</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88</a:t>
            </a:fld>
            <a:endParaRPr lang="en-US" noProof="0" dirty="0"/>
          </a:p>
        </p:txBody>
      </p:sp>
      <p:pic>
        <p:nvPicPr>
          <p:cNvPr id="10" name="Content Placeholder 9">
            <a:extLst>
              <a:ext uri="{FF2B5EF4-FFF2-40B4-BE49-F238E27FC236}">
                <a16:creationId xmlns:a16="http://schemas.microsoft.com/office/drawing/2014/main" id="{F240DB42-6712-ED4F-9AE1-59C6CB03525F}"/>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696860" y="1778000"/>
            <a:ext cx="7745518" cy="4322763"/>
          </a:xfrm>
        </p:spPr>
      </p:pic>
    </p:spTree>
    <p:extLst>
      <p:ext uri="{BB962C8B-B14F-4D97-AF65-F5344CB8AC3E}">
        <p14:creationId xmlns:p14="http://schemas.microsoft.com/office/powerpoint/2010/main" val="528458977"/>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Bloomberg, Reuters and other fee-based services provide regression betas for quoted companies. Cost-free services like Google Finance and Yahoo Finance do so too (though not for all companies).</a:t>
            </a:r>
          </a:p>
          <a:p>
            <a:pPr marL="180000" indent="-180000">
              <a:spcBef>
                <a:spcPts val="1000"/>
              </a:spcBef>
              <a:buFont typeface="Arial" charset="0"/>
              <a:buChar char="•"/>
            </a:pPr>
            <a:r>
              <a:rPr lang="en-US" dirty="0"/>
              <a:t>The betas will differ from service to service. And on the Bloomberg terminal, you have lots of options to calculate the beta: Choice of index, 30 days, 2 years, 5 years, weekly, monthly, …</a:t>
            </a:r>
          </a:p>
          <a:p>
            <a:pPr marL="180000" indent="-180000">
              <a:spcBef>
                <a:spcPts val="1000"/>
              </a:spcBef>
              <a:buFont typeface="Arial" charset="0"/>
              <a:buChar char="•"/>
            </a:pPr>
            <a:r>
              <a:rPr lang="en-US" dirty="0"/>
              <a:t>See the following table from boerse.de for Henkel:</a:t>
            </a:r>
          </a:p>
          <a:p>
            <a:pPr marL="180000" indent="-180000">
              <a:spcBef>
                <a:spcPts val="1000"/>
              </a:spcBef>
              <a:buFont typeface="Arial" charset="0"/>
              <a:buChar char="•"/>
            </a:pPr>
            <a:endParaRPr lang="en-US" dirty="0"/>
          </a:p>
          <a:p>
            <a:endParaRPr lang="en-US" dirty="0"/>
          </a:p>
        </p:txBody>
      </p:sp>
      <p:sp>
        <p:nvSpPr>
          <p:cNvPr id="3" name="Titel 2"/>
          <p:cNvSpPr>
            <a:spLocks noGrp="1"/>
          </p:cNvSpPr>
          <p:nvPr>
            <p:ph type="title"/>
          </p:nvPr>
        </p:nvSpPr>
        <p:spPr/>
        <p:txBody>
          <a:bodyPr/>
          <a:lstStyle/>
          <a:p>
            <a:r>
              <a:rPr lang="de-DE" dirty="0"/>
              <a:t>Regression Betas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89</a:t>
            </a:fld>
            <a:endParaRPr lang="en-US" noProof="0" dirty="0"/>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1" y="4351434"/>
            <a:ext cx="9144000" cy="1396741"/>
          </a:xfrm>
          <a:prstGeom prst="rect">
            <a:avLst/>
          </a:prstGeom>
        </p:spPr>
      </p:pic>
      <p:sp>
        <p:nvSpPr>
          <p:cNvPr id="8" name="Abgerundetes Rechteck 7"/>
          <p:cNvSpPr/>
          <p:nvPr/>
        </p:nvSpPr>
        <p:spPr>
          <a:xfrm>
            <a:off x="179999" y="5301208"/>
            <a:ext cx="8962200"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3824290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lvl="1">
              <a:buFont typeface="Arial"/>
              <a:buChar char="•"/>
            </a:pPr>
            <a:r>
              <a:rPr lang="en-US" dirty="0"/>
              <a:t>Teaching methods</a:t>
            </a:r>
          </a:p>
          <a:p>
            <a:pPr lvl="2"/>
            <a:r>
              <a:rPr lang="en-US" dirty="0"/>
              <a:t>Lectures</a:t>
            </a:r>
          </a:p>
          <a:p>
            <a:pPr lvl="2"/>
            <a:r>
              <a:rPr lang="en-US" dirty="0"/>
              <a:t>Examples</a:t>
            </a:r>
          </a:p>
          <a:p>
            <a:pPr lvl="2"/>
            <a:r>
              <a:rPr lang="en-US" dirty="0"/>
              <a:t>Company valuation report: Application</a:t>
            </a:r>
          </a:p>
          <a:p>
            <a:pPr lvl="2"/>
            <a:endParaRPr lang="en-US" dirty="0"/>
          </a:p>
          <a:p>
            <a:pPr lvl="1"/>
            <a:r>
              <a:rPr lang="en-US" dirty="0"/>
              <a:t>Course prerequisites: Financial and Management Accounting, Statistics, Corporate Finance, International Financial Management</a:t>
            </a:r>
          </a:p>
          <a:p>
            <a:pPr lvl="1"/>
            <a:endParaRPr lang="en-US" dirty="0"/>
          </a:p>
          <a:p>
            <a:pPr lvl="1"/>
            <a:r>
              <a:rPr lang="en-US" dirty="0"/>
              <a:t>Slides, solutions, templates, work assignments etc. will be made available via Moodle.</a:t>
            </a:r>
          </a:p>
          <a:p>
            <a:pPr lvl="2"/>
            <a:endParaRPr lang="en-US" dirty="0"/>
          </a:p>
        </p:txBody>
      </p:sp>
      <p:sp>
        <p:nvSpPr>
          <p:cNvPr id="3" name="Titel 2"/>
          <p:cNvSpPr>
            <a:spLocks noGrp="1"/>
          </p:cNvSpPr>
          <p:nvPr>
            <p:ph type="title"/>
          </p:nvPr>
        </p:nvSpPr>
        <p:spPr/>
        <p:txBody>
          <a:bodyPr/>
          <a:lstStyle/>
          <a:p>
            <a:r>
              <a:rPr lang="en-US" dirty="0"/>
              <a:t>Our Course</a:t>
            </a:r>
          </a:p>
        </p:txBody>
      </p:sp>
      <p:sp>
        <p:nvSpPr>
          <p:cNvPr id="4" name="Datumsplatzhalter 3"/>
          <p:cNvSpPr>
            <a:spLocks noGrp="1"/>
          </p:cNvSpPr>
          <p:nvPr>
            <p:ph type="dt" sz="half" idx="18"/>
          </p:nvPr>
        </p:nvSpPr>
        <p:spPr/>
        <p:txBody>
          <a:bodyPr/>
          <a:lstStyle/>
          <a:p>
            <a:r>
              <a:rPr lang="en-US" noProof="0"/>
              <a:t>Course Slides</a:t>
            </a:r>
            <a:endParaRPr lang="en-US" noProof="0" dirty="0"/>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a:t>
            </a:fld>
            <a:endParaRPr lang="en-US" noProof="0" dirty="0"/>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Another Regression Beta for Henkel</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90</a:t>
            </a:fld>
            <a:endParaRPr lang="en-US" noProof="0" dirty="0"/>
          </a:p>
        </p:txBody>
      </p:sp>
      <p:pic>
        <p:nvPicPr>
          <p:cNvPr id="10" name="Content Placeholder 9">
            <a:extLst>
              <a:ext uri="{FF2B5EF4-FFF2-40B4-BE49-F238E27FC236}">
                <a16:creationId xmlns:a16="http://schemas.microsoft.com/office/drawing/2014/main" id="{57C0F36A-3D70-784F-93B2-C2CBAD81511A}"/>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637550" y="1778000"/>
            <a:ext cx="7864138" cy="4322763"/>
          </a:xfrm>
        </p:spPr>
      </p:pic>
    </p:spTree>
    <p:extLst>
      <p:ext uri="{BB962C8B-B14F-4D97-AF65-F5344CB8AC3E}">
        <p14:creationId xmlns:p14="http://schemas.microsoft.com/office/powerpoint/2010/main" val="1538363477"/>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Give me an afternoon at a Bloomberg terminal, and I will come up with any beta you want </a:t>
            </a:r>
            <a:r>
              <a:rPr lang="de-DE" dirty="0"/>
              <a:t>..</a:t>
            </a:r>
            <a:r>
              <a:rPr lang="en-US" dirty="0"/>
              <a:t>. </a:t>
            </a:r>
          </a:p>
          <a:p>
            <a:pPr marL="180000" indent="-180000">
              <a:spcBef>
                <a:spcPts val="1000"/>
              </a:spcBef>
              <a:buFont typeface="Arial" charset="0"/>
              <a:buChar char="•"/>
            </a:pPr>
            <a:r>
              <a:rPr lang="en-US" dirty="0"/>
              <a:t>Regression betas come with a high standard error. If your beta of 0.9 comes with a standard error of 0.2, the 68% range is between 0.7 and 1.1, the 95% range between 0.5 and 1.3. You can’t even exclude with 68% probability, that your stock is riskier than the average risk asset.</a:t>
            </a:r>
          </a:p>
          <a:p>
            <a:pPr marL="180000" indent="-180000">
              <a:spcBef>
                <a:spcPts val="1000"/>
              </a:spcBef>
              <a:buFont typeface="Arial" charset="0"/>
              <a:buChar char="•"/>
            </a:pPr>
            <a:r>
              <a:rPr lang="en-US" dirty="0"/>
              <a:t>Some services work on the regression betas, i.e., they normalize them. Bloomberg multiplies the regression beta by 2/3 and adds 1/3 of 1 to get to the adjusted beta (Blume’s beta adjustment, </a:t>
            </a:r>
            <a:r>
              <a:rPr lang="en-US" sz="800" dirty="0">
                <a:hlinkClick r:id="rId3"/>
              </a:rPr>
              <a:t>http://www.stat.ucla.edu/~nchristo/statistics_c183_c283/blume_betas.pdf</a:t>
            </a:r>
            <a:r>
              <a:rPr lang="en-US" dirty="0"/>
              <a:t>).</a:t>
            </a:r>
          </a:p>
          <a:p>
            <a:pPr marL="180000" indent="-180000">
              <a:spcBef>
                <a:spcPts val="1000"/>
              </a:spcBef>
              <a:buFont typeface="Arial" charset="0"/>
              <a:buChar char="•"/>
            </a:pPr>
            <a:r>
              <a:rPr lang="en-US" dirty="0"/>
              <a:t>The alternative to using the top-down regression betas are so-called bottom-up betas. The idea is to reduce the standard error by increasing the sample size.</a:t>
            </a:r>
          </a:p>
        </p:txBody>
      </p:sp>
      <p:sp>
        <p:nvSpPr>
          <p:cNvPr id="3" name="Titel 2"/>
          <p:cNvSpPr>
            <a:spLocks noGrp="1"/>
          </p:cNvSpPr>
          <p:nvPr>
            <p:ph type="title"/>
          </p:nvPr>
        </p:nvSpPr>
        <p:spPr/>
        <p:txBody>
          <a:bodyPr/>
          <a:lstStyle/>
          <a:p>
            <a:r>
              <a:rPr lang="en-US" dirty="0"/>
              <a:t>The Problem with Regression Betas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91</a:t>
            </a:fld>
            <a:endParaRPr lang="en-US" noProof="0" dirty="0"/>
          </a:p>
        </p:txBody>
      </p:sp>
    </p:spTree>
    <p:extLst>
      <p:ext uri="{BB962C8B-B14F-4D97-AF65-F5344CB8AC3E}">
        <p14:creationId xmlns:p14="http://schemas.microsoft.com/office/powerpoint/2010/main" val="2055128204"/>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Betas of comparable quoted companies are collected and averaged. This reduces the standard error. The more companies are included in the sample, the higher the reduction of the standard error.</a:t>
            </a:r>
          </a:p>
          <a:p>
            <a:pPr marL="180000" indent="-180000">
              <a:spcBef>
                <a:spcPts val="1000"/>
              </a:spcBef>
              <a:buFont typeface="Arial" charset="0"/>
              <a:buChar char="•"/>
            </a:pPr>
            <a:r>
              <a:rPr lang="en-US" dirty="0"/>
              <a:t>Industry betas are another option. Damodaran provides them for free on his website: </a:t>
            </a:r>
            <a:r>
              <a:rPr lang="en-US" sz="1600" dirty="0">
                <a:hlinkClick r:id="rId3"/>
              </a:rPr>
              <a:t>http://people.stern.nyu.edu/adamodar/New_Home_Page/datafile/Betas.html</a:t>
            </a:r>
            <a:r>
              <a:rPr lang="en-US" sz="1600" dirty="0"/>
              <a:t> </a:t>
            </a:r>
            <a:r>
              <a:rPr lang="en-US" dirty="0"/>
              <a:t>(US data; there are Excel files for other regions and globally active companies available on the website).</a:t>
            </a:r>
          </a:p>
          <a:p>
            <a:pPr marL="180000" indent="-180000">
              <a:spcBef>
                <a:spcPts val="1000"/>
              </a:spcBef>
              <a:buFont typeface="Arial" charset="0"/>
              <a:buChar char="•"/>
            </a:pPr>
            <a:r>
              <a:rPr lang="en-US" dirty="0"/>
              <a:t>Reminder: When you average betas, don’t forget to unlever them. Leverage affects the beta. The higher the leverage, the higher the risk, the higher the beta.</a:t>
            </a:r>
          </a:p>
          <a:p>
            <a:endParaRPr lang="en-US" dirty="0"/>
          </a:p>
        </p:txBody>
      </p:sp>
      <p:sp>
        <p:nvSpPr>
          <p:cNvPr id="3" name="Titel 2"/>
          <p:cNvSpPr>
            <a:spLocks noGrp="1"/>
          </p:cNvSpPr>
          <p:nvPr>
            <p:ph type="title"/>
          </p:nvPr>
        </p:nvSpPr>
        <p:spPr/>
        <p:txBody>
          <a:bodyPr/>
          <a:lstStyle/>
          <a:p>
            <a:r>
              <a:rPr lang="en-US" dirty="0"/>
              <a:t>Bottom-up Betas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92</a:t>
            </a:fld>
            <a:endParaRPr lang="en-US" noProof="0" dirty="0"/>
          </a:p>
        </p:txBody>
      </p:sp>
    </p:spTree>
    <p:extLst>
      <p:ext uri="{BB962C8B-B14F-4D97-AF65-F5344CB8AC3E}">
        <p14:creationId xmlns:p14="http://schemas.microsoft.com/office/powerpoint/2010/main" val="1495694607"/>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The unlevered beta can be calculated as:</a:t>
                </a:r>
              </a:p>
              <a:p>
                <a:pPr hangingPunct="0"/>
                <a:r>
                  <a:rPr lang="en-US" dirty="0"/>
                  <a:t> </a:t>
                </a:r>
                <a:endParaRPr lang="de-DE" dirty="0"/>
              </a:p>
              <a:p>
                <a:pPr hangingPunct="0"/>
                <a14:m>
                  <m:oMathPara xmlns:m="http://schemas.openxmlformats.org/officeDocument/2006/math">
                    <m:oMathParaPr>
                      <m:jc m:val="centerGroup"/>
                    </m:oMathParaPr>
                    <m:oMath xmlns:m="http://schemas.openxmlformats.org/officeDocument/2006/math">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𝑢</m:t>
                          </m:r>
                        </m:sub>
                      </m:sSub>
                      <m:r>
                        <a:rPr lang="en-US" i="1">
                          <a:latin typeface="Cambria Math" charset="0"/>
                        </a:rPr>
                        <m:t>=</m:t>
                      </m:r>
                      <m:f>
                        <m:fPr>
                          <m:ctrlPr>
                            <a:rPr lang="de-DE" i="1">
                              <a:latin typeface="Cambria Math" panose="02040503050406030204" pitchFamily="18" charset="0"/>
                            </a:rPr>
                          </m:ctrlPr>
                        </m:fPr>
                        <m:num>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𝑙</m:t>
                              </m:r>
                            </m:sub>
                          </m:sSub>
                        </m:num>
                        <m:den>
                          <m:r>
                            <a:rPr lang="en-US" i="1">
                              <a:latin typeface="Cambria Math" charset="0"/>
                            </a:rPr>
                            <m:t>1+</m:t>
                          </m:r>
                          <m:d>
                            <m:dPr>
                              <m:ctrlPr>
                                <a:rPr lang="de-DE" i="1">
                                  <a:latin typeface="Cambria Math" panose="02040503050406030204" pitchFamily="18" charset="0"/>
                                </a:rPr>
                              </m:ctrlPr>
                            </m:dPr>
                            <m:e>
                              <m:r>
                                <a:rPr lang="en-US" i="1">
                                  <a:latin typeface="Cambria Math" charset="0"/>
                                </a:rPr>
                                <m:t>1−</m:t>
                              </m:r>
                              <m:r>
                                <a:rPr lang="en-US" i="1">
                                  <a:latin typeface="Cambria Math" charset="0"/>
                                </a:rPr>
                                <m:t>𝑡</m:t>
                              </m:r>
                            </m:e>
                          </m:d>
                          <m:r>
                            <a:rPr lang="en-US" i="1">
                              <a:latin typeface="Cambria Math" charset="0"/>
                            </a:rPr>
                            <m:t>×</m:t>
                          </m:r>
                          <m:f>
                            <m:fPr>
                              <m:ctrlPr>
                                <a:rPr lang="de-DE" i="1">
                                  <a:latin typeface="Cambria Math" panose="02040503050406030204" pitchFamily="18" charset="0"/>
                                </a:rPr>
                              </m:ctrlPr>
                            </m:fPr>
                            <m:num>
                              <m:r>
                                <a:rPr lang="en-US" i="1">
                                  <a:latin typeface="Cambria Math" charset="0"/>
                                </a:rPr>
                                <m:t>𝐷</m:t>
                              </m:r>
                            </m:num>
                            <m:den>
                              <m:r>
                                <a:rPr lang="en-US" i="1">
                                  <a:latin typeface="Cambria Math" charset="0"/>
                                </a:rPr>
                                <m:t>𝐸</m:t>
                              </m:r>
                            </m:den>
                          </m:f>
                        </m:den>
                      </m:f>
                    </m:oMath>
                    <m:oMath xmlns:m="http://schemas.openxmlformats.org/officeDocument/2006/math">
                      <m:r>
                        <a:rPr lang="en-US" i="1">
                          <a:latin typeface="Cambria Math" charset="0"/>
                        </a:rPr>
                        <m:t>𝑤𝑖𝑡h</m:t>
                      </m:r>
                    </m:oMath>
                    <m:oMath xmlns:m="http://schemas.openxmlformats.org/officeDocument/2006/math">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𝑢</m:t>
                          </m:r>
                        </m:sub>
                      </m:sSub>
                      <m:r>
                        <a:rPr lang="en-US" i="1">
                          <a:latin typeface="Cambria Math" charset="0"/>
                        </a:rPr>
                        <m:t>=</m:t>
                      </m:r>
                      <m:r>
                        <a:rPr lang="en-US" i="1">
                          <a:latin typeface="Cambria Math" charset="0"/>
                        </a:rPr>
                        <m:t>𝑈𝑛𝑙𝑒𝑣𝑒𝑟𝑒𝑑</m:t>
                      </m:r>
                      <m:r>
                        <a:rPr lang="en-US" i="1">
                          <a:latin typeface="Cambria Math" charset="0"/>
                        </a:rPr>
                        <m:t> </m:t>
                      </m:r>
                      <m:r>
                        <a:rPr lang="en-US" i="1">
                          <a:latin typeface="Cambria Math" charset="0"/>
                        </a:rPr>
                        <m:t>𝐵𝑒𝑡𝑎</m:t>
                      </m:r>
                    </m:oMath>
                    <m:oMath xmlns:m="http://schemas.openxmlformats.org/officeDocument/2006/math">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𝑙</m:t>
                          </m:r>
                        </m:sub>
                      </m:sSub>
                      <m:r>
                        <a:rPr lang="en-US" i="1">
                          <a:latin typeface="Cambria Math" charset="0"/>
                        </a:rPr>
                        <m:t> =</m:t>
                      </m:r>
                      <m:r>
                        <a:rPr lang="en-US" i="1">
                          <a:latin typeface="Cambria Math" charset="0"/>
                        </a:rPr>
                        <m:t>𝐿𝑒𝑣𝑒𝑟𝑒𝑑</m:t>
                      </m:r>
                      <m:r>
                        <a:rPr lang="en-US" i="1">
                          <a:latin typeface="Cambria Math" charset="0"/>
                        </a:rPr>
                        <m:t> </m:t>
                      </m:r>
                      <m:r>
                        <a:rPr lang="en-US" i="1">
                          <a:latin typeface="Cambria Math" charset="0"/>
                        </a:rPr>
                        <m:t>𝐵𝑒𝑡𝑎</m:t>
                      </m:r>
                    </m:oMath>
                    <m:oMath xmlns:m="http://schemas.openxmlformats.org/officeDocument/2006/math">
                      <m:r>
                        <a:rPr lang="en-US" i="1">
                          <a:latin typeface="Cambria Math" charset="0"/>
                        </a:rPr>
                        <m:t>𝑡</m:t>
                      </m:r>
                      <m:r>
                        <a:rPr lang="en-US" i="1">
                          <a:latin typeface="Cambria Math" charset="0"/>
                        </a:rPr>
                        <m:t>   =</m:t>
                      </m:r>
                      <m:r>
                        <a:rPr lang="en-US" i="1">
                          <a:latin typeface="Cambria Math" charset="0"/>
                        </a:rPr>
                        <m:t>𝑀𝑎𝑟𝑔𝑖𝑛𝑎𝑙</m:t>
                      </m:r>
                      <m:r>
                        <a:rPr lang="en-US" i="1">
                          <a:latin typeface="Cambria Math" charset="0"/>
                        </a:rPr>
                        <m:t> </m:t>
                      </m:r>
                      <m:r>
                        <a:rPr lang="en-US" i="1">
                          <a:latin typeface="Cambria Math" charset="0"/>
                        </a:rPr>
                        <m:t>𝑇𝑎𝑥</m:t>
                      </m:r>
                      <m:r>
                        <a:rPr lang="en-US" i="1">
                          <a:latin typeface="Cambria Math" charset="0"/>
                        </a:rPr>
                        <m:t> </m:t>
                      </m:r>
                      <m:r>
                        <a:rPr lang="en-US" i="1">
                          <a:latin typeface="Cambria Math" charset="0"/>
                        </a:rPr>
                        <m:t>𝑅𝑎𝑡𝑒</m:t>
                      </m:r>
                    </m:oMath>
                    <m:oMath xmlns:m="http://schemas.openxmlformats.org/officeDocument/2006/math">
                      <m:r>
                        <a:rPr lang="en-US" i="1">
                          <a:latin typeface="Cambria Math" charset="0"/>
                        </a:rPr>
                        <m:t>𝐷</m:t>
                      </m:r>
                      <m:r>
                        <a:rPr lang="en-US" i="1">
                          <a:latin typeface="Cambria Math" charset="0"/>
                        </a:rPr>
                        <m:t> =</m:t>
                      </m:r>
                      <m:r>
                        <a:rPr lang="en-US" i="1">
                          <a:latin typeface="Cambria Math" charset="0"/>
                        </a:rPr>
                        <m:t>𝑀𝑎𝑟𝑘𝑒𝑡</m:t>
                      </m:r>
                      <m:r>
                        <a:rPr lang="en-US" i="1">
                          <a:latin typeface="Cambria Math" charset="0"/>
                        </a:rPr>
                        <m:t> </m:t>
                      </m:r>
                      <m:r>
                        <a:rPr lang="en-US" i="1">
                          <a:latin typeface="Cambria Math" charset="0"/>
                        </a:rPr>
                        <m:t>𝑉𝑎𝑙𝑢𝑒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𝐷𝑒𝑏𝑡</m:t>
                      </m:r>
                    </m:oMath>
                    <m:oMath xmlns:m="http://schemas.openxmlformats.org/officeDocument/2006/math">
                      <m:r>
                        <a:rPr lang="en-US" i="1">
                          <a:latin typeface="Cambria Math" charset="0"/>
                        </a:rPr>
                        <m:t>𝐸</m:t>
                      </m:r>
                      <m:r>
                        <a:rPr lang="en-US" i="1">
                          <a:latin typeface="Cambria Math" charset="0"/>
                        </a:rPr>
                        <m:t> =</m:t>
                      </m:r>
                      <m:r>
                        <a:rPr lang="en-US" i="1">
                          <a:latin typeface="Cambria Math" charset="0"/>
                        </a:rPr>
                        <m:t>𝑀𝑎𝑟𝑘𝑒𝑡</m:t>
                      </m:r>
                      <m:r>
                        <a:rPr lang="en-US" i="1">
                          <a:latin typeface="Cambria Math" charset="0"/>
                        </a:rPr>
                        <m:t> </m:t>
                      </m:r>
                      <m:r>
                        <a:rPr lang="en-US" i="1">
                          <a:latin typeface="Cambria Math" charset="0"/>
                        </a:rPr>
                        <m:t>𝑉𝑎𝑙𝑢𝑒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𝐸𝑞𝑢𝑖𝑡𝑦</m:t>
                      </m:r>
                    </m:oMath>
                  </m:oMathPara>
                </a14:m>
                <a:endParaRPr lang="de-DE" dirty="0"/>
              </a:p>
              <a:p>
                <a:pPr marL="180000" indent="-180000">
                  <a:spcBef>
                    <a:spcPts val="1000"/>
                  </a:spcBef>
                  <a:buFont typeface="Arial" charset="0"/>
                  <a:buChar char="•"/>
                </a:pPr>
                <a:endParaRPr lang="en-US"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Unlevering Betas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93</a:t>
            </a:fld>
            <a:endParaRPr lang="en-US" noProof="0" dirty="0"/>
          </a:p>
        </p:txBody>
      </p:sp>
    </p:spTree>
    <p:extLst>
      <p:ext uri="{BB962C8B-B14F-4D97-AF65-F5344CB8AC3E}">
        <p14:creationId xmlns:p14="http://schemas.microsoft.com/office/powerpoint/2010/main" val="1763243179"/>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Unlevered betas of comparable companies can be better averaged. The same applies to the calculation of industry betas. But you also find approaches where an average tax rate and an average D/E-ratio is used to come up with the unlevered bottom-up beta.</a:t>
                </a:r>
              </a:p>
              <a:p>
                <a:pPr marL="180000" indent="-180000">
                  <a:spcBef>
                    <a:spcPts val="1000"/>
                  </a:spcBef>
                  <a:buFont typeface="Arial" charset="0"/>
                  <a:buChar char="•"/>
                </a:pPr>
                <a:r>
                  <a:rPr lang="en-US" dirty="0"/>
                  <a:t>These unlevered bottom-up betas can be interpreted as betas of the business or the industry the company is active in (levered betas include the risk of the leverage).</a:t>
                </a:r>
              </a:p>
              <a:p>
                <a:pPr marL="180000" indent="-180000">
                  <a:spcBef>
                    <a:spcPts val="1000"/>
                  </a:spcBef>
                  <a:buFont typeface="Arial" charset="0"/>
                  <a:buChar char="•"/>
                </a:pPr>
                <a:r>
                  <a:rPr lang="en-US" dirty="0"/>
                  <a:t>The unlevered bottom-up beta can be relevered using the following equation (the company being valued will usually have some debt in its target capital structure):            </a:t>
                </a:r>
                <a14:m>
                  <m:oMath xmlns:m="http://schemas.openxmlformats.org/officeDocument/2006/math">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𝑙</m:t>
                        </m:r>
                      </m:sub>
                    </m:sSub>
                    <m:r>
                      <a:rPr lang="en-US" i="1">
                        <a:latin typeface="Cambria Math" charset="0"/>
                      </a:rPr>
                      <m:t>=</m:t>
                    </m:r>
                    <m:sSub>
                      <m:sSubPr>
                        <m:ctrlPr>
                          <a:rPr lang="de-DE" i="1">
                            <a:latin typeface="Cambria Math" panose="02040503050406030204" pitchFamily="18" charset="0"/>
                          </a:rPr>
                        </m:ctrlPr>
                      </m:sSubPr>
                      <m:e>
                        <m:r>
                          <a:rPr lang="en-US" i="1">
                            <a:latin typeface="Cambria Math" charset="0"/>
                          </a:rPr>
                          <m:t>𝛽</m:t>
                        </m:r>
                      </m:e>
                      <m:sub>
                        <m:r>
                          <a:rPr lang="en-US" i="1">
                            <a:latin typeface="Cambria Math" charset="0"/>
                          </a:rPr>
                          <m:t>𝑢</m:t>
                        </m:r>
                      </m:sub>
                    </m:sSub>
                    <m:r>
                      <a:rPr lang="en-US" i="1">
                        <a:latin typeface="Cambria Math" charset="0"/>
                      </a:rPr>
                      <m:t>×</m:t>
                    </m:r>
                    <m:d>
                      <m:dPr>
                        <m:ctrlPr>
                          <a:rPr lang="de-DE" i="1">
                            <a:latin typeface="Cambria Math" panose="02040503050406030204" pitchFamily="18" charset="0"/>
                          </a:rPr>
                        </m:ctrlPr>
                      </m:dPr>
                      <m:e>
                        <m:r>
                          <a:rPr lang="en-US" i="1">
                            <a:latin typeface="Cambria Math" charset="0"/>
                          </a:rPr>
                          <m:t>1+</m:t>
                        </m:r>
                        <m:d>
                          <m:dPr>
                            <m:ctrlPr>
                              <a:rPr lang="de-DE" i="1">
                                <a:latin typeface="Cambria Math" panose="02040503050406030204" pitchFamily="18" charset="0"/>
                              </a:rPr>
                            </m:ctrlPr>
                          </m:dPr>
                          <m:e>
                            <m:r>
                              <a:rPr lang="en-US" i="1">
                                <a:latin typeface="Cambria Math" charset="0"/>
                              </a:rPr>
                              <m:t>1−</m:t>
                            </m:r>
                            <m:r>
                              <a:rPr lang="en-US" i="1">
                                <a:latin typeface="Cambria Math" charset="0"/>
                              </a:rPr>
                              <m:t>𝑡</m:t>
                            </m:r>
                          </m:e>
                        </m:d>
                        <m:r>
                          <a:rPr lang="en-US" i="1">
                            <a:latin typeface="Cambria Math" charset="0"/>
                          </a:rPr>
                          <m:t>×</m:t>
                        </m:r>
                        <m:f>
                          <m:fPr>
                            <m:ctrlPr>
                              <a:rPr lang="de-DE" i="1">
                                <a:latin typeface="Cambria Math" panose="02040503050406030204" pitchFamily="18" charset="0"/>
                              </a:rPr>
                            </m:ctrlPr>
                          </m:fPr>
                          <m:num>
                            <m:r>
                              <a:rPr lang="en-US" i="1">
                                <a:latin typeface="Cambria Math" charset="0"/>
                              </a:rPr>
                              <m:t>𝐷</m:t>
                            </m:r>
                          </m:num>
                          <m:den>
                            <m:r>
                              <a:rPr lang="en-US" i="1">
                                <a:latin typeface="Cambria Math" charset="0"/>
                              </a:rPr>
                              <m:t>𝐸</m:t>
                            </m:r>
                          </m:den>
                        </m:f>
                      </m:e>
                    </m:d>
                  </m:oMath>
                </a14:m>
                <a:br>
                  <a:rPr lang="de-DE" dirty="0"/>
                </a:br>
                <a:r>
                  <a:rPr lang="de-DE" dirty="0"/>
                  <a:t>                            </a:t>
                </a:r>
                <a14:m>
                  <m:oMath xmlns:m="http://schemas.openxmlformats.org/officeDocument/2006/math">
                    <m:r>
                      <a:rPr lang="en-US" i="1">
                        <a:latin typeface="Cambria Math" charset="0"/>
                      </a:rPr>
                      <m:t>𝑤𝑖𝑡h</m:t>
                    </m:r>
                  </m:oMath>
                </a14:m>
                <a:br>
                  <a:rPr lang="de-DE" dirty="0"/>
                </a:br>
                <a:r>
                  <a:rPr lang="de-DE" dirty="0"/>
                  <a:t>                            </a:t>
                </a:r>
                <a14:m>
                  <m:oMath xmlns:m="http://schemas.openxmlformats.org/officeDocument/2006/math">
                    <m:f>
                      <m:fPr>
                        <m:ctrlPr>
                          <a:rPr lang="de-DE" i="1">
                            <a:latin typeface="Cambria Math" panose="02040503050406030204" pitchFamily="18" charset="0"/>
                          </a:rPr>
                        </m:ctrlPr>
                      </m:fPr>
                      <m:num>
                        <m:r>
                          <a:rPr lang="en-US" i="1">
                            <a:latin typeface="Cambria Math" charset="0"/>
                          </a:rPr>
                          <m:t>𝐷</m:t>
                        </m:r>
                      </m:num>
                      <m:den>
                        <m:r>
                          <a:rPr lang="en-US" i="1">
                            <a:latin typeface="Cambria Math" charset="0"/>
                          </a:rPr>
                          <m:t>𝐸</m:t>
                        </m:r>
                      </m:den>
                    </m:f>
                    <m:r>
                      <a:rPr lang="en-US" i="1">
                        <a:latin typeface="Cambria Math" charset="0"/>
                      </a:rPr>
                      <m:t>=</m:t>
                    </m:r>
                    <m:r>
                      <a:rPr lang="en-US" i="1">
                        <a:latin typeface="Cambria Math" charset="0"/>
                      </a:rPr>
                      <m:t>𝑇𝑎𝑟𝑔𝑒𝑡</m:t>
                    </m:r>
                    <m:r>
                      <a:rPr lang="en-US" i="1">
                        <a:latin typeface="Cambria Math" charset="0"/>
                      </a:rPr>
                      <m:t> </m:t>
                    </m:r>
                    <m:r>
                      <a:rPr lang="en-US" i="1">
                        <a:latin typeface="Cambria Math" charset="0"/>
                      </a:rPr>
                      <m:t>𝑐𝑎𝑝𝑖𝑡𝑎𝑙</m:t>
                    </m:r>
                    <m:r>
                      <a:rPr lang="en-US" i="1">
                        <a:latin typeface="Cambria Math" charset="0"/>
                      </a:rPr>
                      <m:t> </m:t>
                    </m:r>
                    <m:r>
                      <a:rPr lang="en-US" i="1">
                        <a:latin typeface="Cambria Math" charset="0"/>
                      </a:rPr>
                      <m:t>𝑠𝑡𝑟𝑢𝑐𝑡𝑢𝑟𝑒</m:t>
                    </m:r>
                    <m:r>
                      <a:rPr lang="en-US" i="1">
                        <a:latin typeface="Cambria Math" charset="0"/>
                      </a:rPr>
                      <m:t> </m:t>
                    </m:r>
                    <m:r>
                      <a:rPr lang="en-US" i="1">
                        <a:latin typeface="Cambria Math" charset="0"/>
                      </a:rPr>
                      <m:t>𝑜𝑓</m:t>
                    </m:r>
                    <m:r>
                      <a:rPr lang="en-US" i="1">
                        <a:latin typeface="Cambria Math" charset="0"/>
                      </a:rPr>
                      <m:t> </m:t>
                    </m:r>
                    <m:r>
                      <a:rPr lang="en-US" i="1">
                        <a:latin typeface="Cambria Math" charset="0"/>
                      </a:rPr>
                      <m:t>𝑡h𝑒</m:t>
                    </m:r>
                    <m:r>
                      <a:rPr lang="en-US" i="1">
                        <a:latin typeface="Cambria Math" charset="0"/>
                      </a:rPr>
                      <m:t> </m:t>
                    </m:r>
                    <m:r>
                      <a:rPr lang="en-US" i="1">
                        <a:latin typeface="Cambria Math" charset="0"/>
                      </a:rPr>
                      <m:t>𝑐𝑜𝑚𝑝𝑎𝑛𝑦</m:t>
                    </m:r>
                    <m:r>
                      <a:rPr lang="en-US" i="1">
                        <a:latin typeface="Cambria Math" charset="0"/>
                      </a:rPr>
                      <m:t> </m:t>
                    </m:r>
                    <m:r>
                      <a:rPr lang="en-US" i="1">
                        <a:latin typeface="Cambria Math" charset="0"/>
                      </a:rPr>
                      <m:t>𝑡𝑜</m:t>
                    </m:r>
                    <m:r>
                      <a:rPr lang="en-US" i="1">
                        <a:latin typeface="Cambria Math" charset="0"/>
                      </a:rPr>
                      <m:t> </m:t>
                    </m:r>
                    <m:r>
                      <a:rPr lang="en-US" i="1">
                        <a:latin typeface="Cambria Math" charset="0"/>
                      </a:rPr>
                      <m:t>𝑏𝑒</m:t>
                    </m:r>
                    <m:r>
                      <a:rPr lang="en-US" i="1">
                        <a:latin typeface="Cambria Math" charset="0"/>
                      </a:rPr>
                      <m:t> </m:t>
                    </m:r>
                    <m:r>
                      <a:rPr lang="en-US" i="1">
                        <a:latin typeface="Cambria Math" charset="0"/>
                      </a:rPr>
                      <m:t>𝑣𝑎𝑙𝑢𝑒𝑑</m:t>
                    </m:r>
                  </m:oMath>
                </a14:m>
                <a:endParaRPr lang="de-DE" dirty="0"/>
              </a:p>
              <a:p>
                <a:pPr marL="180000" indent="-180000">
                  <a:spcBef>
                    <a:spcPts val="1000"/>
                  </a:spcBef>
                  <a:buFont typeface="Arial" charset="0"/>
                  <a:buChar char="•"/>
                </a:pPr>
                <a:endParaRPr lang="en-US" dirty="0"/>
              </a:p>
              <a:p>
                <a:endParaRPr lang="en-US"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rotWithShape="0">
                <a:blip r:embed="rId3"/>
                <a:stretch>
                  <a:fillRect l="-1667" t="-1693" r="-2083"/>
                </a:stretch>
              </a:blipFill>
            </p:spPr>
            <p:txBody>
              <a:bodyPr/>
              <a:lstStyle/>
              <a:p>
                <a:r>
                  <a:rPr lang="de-DE">
                    <a:noFill/>
                  </a:rPr>
                  <a:t> </a:t>
                </a:r>
              </a:p>
            </p:txBody>
          </p:sp>
        </mc:Fallback>
      </mc:AlternateContent>
      <p:sp>
        <p:nvSpPr>
          <p:cNvPr id="3" name="Titel 2"/>
          <p:cNvSpPr>
            <a:spLocks noGrp="1"/>
          </p:cNvSpPr>
          <p:nvPr>
            <p:ph type="title"/>
          </p:nvPr>
        </p:nvSpPr>
        <p:spPr/>
        <p:txBody>
          <a:bodyPr/>
          <a:lstStyle/>
          <a:p>
            <a:r>
              <a:rPr lang="en-US" dirty="0"/>
              <a:t>Relevering Betas</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94</a:t>
            </a:fld>
            <a:endParaRPr lang="en-US" noProof="0" dirty="0"/>
          </a:p>
        </p:txBody>
      </p:sp>
    </p:spTree>
    <p:extLst>
      <p:ext uri="{BB962C8B-B14F-4D97-AF65-F5344CB8AC3E}">
        <p14:creationId xmlns:p14="http://schemas.microsoft.com/office/powerpoint/2010/main" val="569867555"/>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en-US" dirty="0"/>
              <a:t>Application: A Bottom-up Beta for Henkel based on a Peer Group</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95</a:t>
            </a:fld>
            <a:endParaRPr lang="en-US" noProof="0" dirty="0"/>
          </a:p>
        </p:txBody>
      </p:sp>
      <p:pic>
        <p:nvPicPr>
          <p:cNvPr id="9" name="Content Placeholder 8">
            <a:extLst>
              <a:ext uri="{FF2B5EF4-FFF2-40B4-BE49-F238E27FC236}">
                <a16:creationId xmlns:a16="http://schemas.microsoft.com/office/drawing/2014/main" id="{F8F33ADC-CD30-0B4C-A2E1-3484F6187607}"/>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2123728" y="1223649"/>
            <a:ext cx="4934791" cy="5373704"/>
          </a:xfrm>
        </p:spPr>
      </p:pic>
    </p:spTree>
    <p:extLst>
      <p:ext uri="{BB962C8B-B14F-4D97-AF65-F5344CB8AC3E}">
        <p14:creationId xmlns:p14="http://schemas.microsoft.com/office/powerpoint/2010/main" val="2124528462"/>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96</a:t>
            </a:fld>
            <a:endParaRPr lang="en-US" noProof="0" dirty="0"/>
          </a:p>
        </p:txBody>
      </p:sp>
      <p:sp>
        <p:nvSpPr>
          <p:cNvPr id="7" name="Titel 2"/>
          <p:cNvSpPr>
            <a:spLocks noGrp="1"/>
          </p:cNvSpPr>
          <p:nvPr>
            <p:ph type="title"/>
          </p:nvPr>
        </p:nvSpPr>
        <p:spPr/>
        <p:txBody>
          <a:bodyPr/>
          <a:lstStyle/>
          <a:p>
            <a:r>
              <a:rPr lang="en-US" dirty="0"/>
              <a:t>Application: A Bottom-up Beta for Henkel based on a Peer Group (Continued)</a:t>
            </a:r>
          </a:p>
        </p:txBody>
      </p:sp>
      <p:pic>
        <p:nvPicPr>
          <p:cNvPr id="9" name="Content Placeholder 8">
            <a:extLst>
              <a:ext uri="{FF2B5EF4-FFF2-40B4-BE49-F238E27FC236}">
                <a16:creationId xmlns:a16="http://schemas.microsoft.com/office/drawing/2014/main" id="{68838B84-BBB3-444A-87C3-893DFCE92AF5}"/>
              </a:ext>
            </a:extLst>
          </p:cNvPr>
          <p:cNvPicPr>
            <a:picLocks noGrp="1" noChangeAspect="1"/>
          </p:cNvPicPr>
          <p:nvPr>
            <p:ph sz="quarter" idx="17"/>
          </p:nvPr>
        </p:nvPicPr>
        <p:blipFill>
          <a:blip r:embed="rId3" cstate="print">
            <a:extLst>
              <a:ext uri="{28A0092B-C50C-407E-A947-70E740481C1C}">
                <a14:useLocalDpi xmlns:a14="http://schemas.microsoft.com/office/drawing/2010/main" val="0"/>
              </a:ext>
            </a:extLst>
          </a:blip>
          <a:stretch>
            <a:fillRect/>
          </a:stretch>
        </p:blipFill>
        <p:spPr>
          <a:xfrm>
            <a:off x="1691680" y="1394678"/>
            <a:ext cx="5688631" cy="5029947"/>
          </a:xfrm>
        </p:spPr>
      </p:pic>
    </p:spTree>
    <p:extLst>
      <p:ext uri="{BB962C8B-B14F-4D97-AF65-F5344CB8AC3E}">
        <p14:creationId xmlns:p14="http://schemas.microsoft.com/office/powerpoint/2010/main" val="1498145970"/>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97</a:t>
            </a:fld>
            <a:endParaRPr lang="en-US" noProof="0" dirty="0"/>
          </a:p>
        </p:txBody>
      </p:sp>
      <p:sp>
        <p:nvSpPr>
          <p:cNvPr id="7" name="Titel 2"/>
          <p:cNvSpPr>
            <a:spLocks noGrp="1"/>
          </p:cNvSpPr>
          <p:nvPr>
            <p:ph type="title"/>
          </p:nvPr>
        </p:nvSpPr>
        <p:spPr/>
        <p:txBody>
          <a:bodyPr/>
          <a:lstStyle/>
          <a:p>
            <a:r>
              <a:rPr lang="en-US" dirty="0"/>
              <a:t>Application: Bottom-up Betas for Henkel based on Industry Betas (Option 1: Industry Betas Weighted by Sales Breakdown)</a:t>
            </a:r>
          </a:p>
        </p:txBody>
      </p:sp>
      <p:pic>
        <p:nvPicPr>
          <p:cNvPr id="13" name="Content Placeholder 12">
            <a:extLst>
              <a:ext uri="{FF2B5EF4-FFF2-40B4-BE49-F238E27FC236}">
                <a16:creationId xmlns:a16="http://schemas.microsoft.com/office/drawing/2014/main" id="{B03082FD-1F70-3345-B66B-DBDA47A0B01A}"/>
              </a:ext>
            </a:extLst>
          </p:cNvPr>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179388" y="1820692"/>
            <a:ext cx="8780462" cy="4237379"/>
          </a:xfrm>
        </p:spPr>
      </p:pic>
    </p:spTree>
    <p:extLst>
      <p:ext uri="{BB962C8B-B14F-4D97-AF65-F5344CB8AC3E}">
        <p14:creationId xmlns:p14="http://schemas.microsoft.com/office/powerpoint/2010/main" val="2067704348"/>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98</a:t>
            </a:fld>
            <a:endParaRPr lang="en-US" noProof="0" dirty="0"/>
          </a:p>
        </p:txBody>
      </p:sp>
      <p:sp>
        <p:nvSpPr>
          <p:cNvPr id="7" name="Titel 2"/>
          <p:cNvSpPr>
            <a:spLocks noGrp="1"/>
          </p:cNvSpPr>
          <p:nvPr>
            <p:ph type="title"/>
          </p:nvPr>
        </p:nvSpPr>
        <p:spPr/>
        <p:txBody>
          <a:bodyPr/>
          <a:lstStyle/>
          <a:p>
            <a:r>
              <a:rPr lang="en-US" dirty="0"/>
              <a:t>Application: Bottom-up Betas for Henkel based on Industry Betas (Option 2: Industry Betas Weighted by Estimated Share in EV)</a:t>
            </a:r>
          </a:p>
        </p:txBody>
      </p:sp>
      <p:pic>
        <p:nvPicPr>
          <p:cNvPr id="9" name="Content Placeholder 8">
            <a:extLst>
              <a:ext uri="{FF2B5EF4-FFF2-40B4-BE49-F238E27FC236}">
                <a16:creationId xmlns:a16="http://schemas.microsoft.com/office/drawing/2014/main" id="{A658F11A-797D-F545-9103-E19A5B004099}"/>
              </a:ext>
            </a:extLst>
          </p:cNvPr>
          <p:cNvPicPr>
            <a:picLocks noGrp="1" noChangeAspect="1"/>
          </p:cNvPicPr>
          <p:nvPr>
            <p:ph sz="quarter" idx="17"/>
          </p:nvPr>
        </p:nvPicPr>
        <p:blipFill>
          <a:blip r:embed="rId3">
            <a:extLst>
              <a:ext uri="{28A0092B-C50C-407E-A947-70E740481C1C}">
                <a14:useLocalDpi xmlns:a14="http://schemas.microsoft.com/office/drawing/2010/main" val="0"/>
              </a:ext>
            </a:extLst>
          </a:blip>
          <a:stretch>
            <a:fillRect/>
          </a:stretch>
        </p:blipFill>
        <p:spPr>
          <a:xfrm>
            <a:off x="723880" y="1778000"/>
            <a:ext cx="7691478" cy="4322763"/>
          </a:xfrm>
        </p:spPr>
      </p:pic>
    </p:spTree>
    <p:extLst>
      <p:ext uri="{BB962C8B-B14F-4D97-AF65-F5344CB8AC3E}">
        <p14:creationId xmlns:p14="http://schemas.microsoft.com/office/powerpoint/2010/main" val="100247450"/>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Inhaltsplatzhalter 1"/>
              <p:cNvSpPr>
                <a:spLocks noGrp="1"/>
              </p:cNvSpPr>
              <p:nvPr>
                <p:ph sz="quarter" idx="17"/>
              </p:nvPr>
            </p:nvSpPr>
            <p:spPr/>
            <p:txBody>
              <a:bodyPr/>
              <a:lstStyle/>
              <a:p>
                <a:pPr marL="180000" indent="-180000">
                  <a:spcBef>
                    <a:spcPts val="1000"/>
                  </a:spcBef>
                  <a:buFont typeface="Arial" charset="0"/>
                  <a:buChar char="•"/>
                </a:pPr>
                <a:r>
                  <a:rPr lang="en-US" dirty="0"/>
                  <a:t>I will work with a beta of 0.98.</a:t>
                </a:r>
              </a:p>
              <a:p>
                <a:pPr marL="180000" indent="-180000">
                  <a:spcBef>
                    <a:spcPts val="1000"/>
                  </a:spcBef>
                  <a:buFont typeface="Arial" charset="0"/>
                  <a:buChar char="•"/>
                </a:pPr>
                <a:r>
                  <a:rPr lang="en-US" dirty="0"/>
                  <a:t>At a risk-free rate of -0.25%, a market or equity risk premium of 5.36% and a beta of 0.98, Henkel’s cost of equity can be calculated as follows:</a:t>
                </a:r>
              </a:p>
              <a:p>
                <a:pPr marL="180000" indent="-180000">
                  <a:spcBef>
                    <a:spcPts val="1000"/>
                  </a:spcBef>
                  <a:buFont typeface="Arial" charset="0"/>
                  <a:buChar char="•"/>
                </a:pPr>
                <a:endParaRPr lang="en-US" dirty="0"/>
              </a:p>
              <a:p>
                <a:pPr>
                  <a:spcBef>
                    <a:spcPts val="1000"/>
                  </a:spcBef>
                </a:pPr>
                <a14:m>
                  <m:oMathPara xmlns:m="http://schemas.openxmlformats.org/officeDocument/2006/math">
                    <m:oMathParaPr>
                      <m:jc m:val="centerGroup"/>
                    </m:oMathParaPr>
                    <m:oMath xmlns:m="http://schemas.openxmlformats.org/officeDocument/2006/math">
                      <m:r>
                        <a:rPr lang="de-DE" b="0" i="1" smtClean="0">
                          <a:latin typeface="Cambria Math" charset="0"/>
                        </a:rPr>
                        <m:t>𝐶𝑜𝑠𝑡</m:t>
                      </m:r>
                      <m:r>
                        <a:rPr lang="de-DE" b="0" i="1" smtClean="0">
                          <a:latin typeface="Cambria Math" charset="0"/>
                        </a:rPr>
                        <m:t> </m:t>
                      </m:r>
                      <m:r>
                        <a:rPr lang="de-DE" b="0" i="1" smtClean="0">
                          <a:latin typeface="Cambria Math" charset="0"/>
                        </a:rPr>
                        <m:t>𝑜𝑓</m:t>
                      </m:r>
                      <m:r>
                        <a:rPr lang="de-DE" b="0" i="1" smtClean="0">
                          <a:latin typeface="Cambria Math" charset="0"/>
                        </a:rPr>
                        <m:t> </m:t>
                      </m:r>
                      <m:r>
                        <a:rPr lang="de-DE" b="0" i="1" smtClean="0">
                          <a:latin typeface="Cambria Math" charset="0"/>
                        </a:rPr>
                        <m:t>𝐸𝑞𝑢𝑖𝑡𝑦</m:t>
                      </m:r>
                      <m:r>
                        <a:rPr lang="de-DE" i="1">
                          <a:latin typeface="Cambria Math" charset="0"/>
                        </a:rPr>
                        <m:t>=</m:t>
                      </m:r>
                      <m:r>
                        <a:rPr lang="de-DE" b="0" i="1" smtClean="0">
                          <a:latin typeface="Cambria Math" panose="02040503050406030204" pitchFamily="18" charset="0"/>
                        </a:rPr>
                        <m:t>−</m:t>
                      </m:r>
                      <m:r>
                        <a:rPr lang="de-DE" i="1">
                          <a:latin typeface="Cambria Math" charset="0"/>
                        </a:rPr>
                        <m:t>0</m:t>
                      </m:r>
                      <m:r>
                        <a:rPr lang="de-DE" b="0" i="1" smtClean="0">
                          <a:latin typeface="Cambria Math" charset="0"/>
                        </a:rPr>
                        <m:t>.2</m:t>
                      </m:r>
                      <m:r>
                        <a:rPr lang="de-DE" b="0" i="1" smtClean="0">
                          <a:latin typeface="Cambria Math" panose="02040503050406030204" pitchFamily="18" charset="0"/>
                        </a:rPr>
                        <m:t>5</m:t>
                      </m:r>
                      <m:r>
                        <a:rPr lang="de-DE" i="1">
                          <a:latin typeface="Cambria Math" charset="0"/>
                        </a:rPr>
                        <m:t> %+0</m:t>
                      </m:r>
                      <m:r>
                        <a:rPr lang="de-DE" b="0" i="1" smtClean="0">
                          <a:latin typeface="Cambria Math" charset="0"/>
                        </a:rPr>
                        <m:t>.9</m:t>
                      </m:r>
                      <m:r>
                        <a:rPr lang="de-DE" b="0" i="1" smtClean="0">
                          <a:latin typeface="Cambria Math" panose="02040503050406030204" pitchFamily="18" charset="0"/>
                        </a:rPr>
                        <m:t>8</m:t>
                      </m:r>
                      <m:r>
                        <a:rPr lang="de-DE" i="1">
                          <a:latin typeface="Cambria Math" charset="0"/>
                        </a:rPr>
                        <m:t> </m:t>
                      </m:r>
                      <m:r>
                        <a:rPr lang="de-DE" i="1" smtClean="0">
                          <a:latin typeface="Cambria Math" charset="0"/>
                          <a:ea typeface="Cambria Math" charset="0"/>
                          <a:cs typeface="Cambria Math" charset="0"/>
                        </a:rPr>
                        <m:t>×</m:t>
                      </m:r>
                      <m:r>
                        <a:rPr lang="de-DE" b="0" i="1" smtClean="0">
                          <a:latin typeface="Cambria Math" charset="0"/>
                          <a:ea typeface="Cambria Math" charset="0"/>
                          <a:cs typeface="Cambria Math" charset="0"/>
                        </a:rPr>
                        <m:t> </m:t>
                      </m:r>
                      <m:r>
                        <a:rPr lang="de-DE" b="0" i="1" smtClean="0">
                          <a:latin typeface="Cambria Math" panose="02040503050406030204" pitchFamily="18" charset="0"/>
                          <a:ea typeface="Cambria Math" charset="0"/>
                          <a:cs typeface="Cambria Math" charset="0"/>
                        </a:rPr>
                        <m:t>5</m:t>
                      </m:r>
                      <m:r>
                        <a:rPr lang="de-DE" b="0" i="1" smtClean="0">
                          <a:latin typeface="Cambria Math" charset="0"/>
                          <a:ea typeface="Cambria Math" charset="0"/>
                          <a:cs typeface="Cambria Math" charset="0"/>
                        </a:rPr>
                        <m:t>.</m:t>
                      </m:r>
                      <m:r>
                        <a:rPr lang="de-DE" b="0" i="1" smtClean="0">
                          <a:latin typeface="Cambria Math" panose="02040503050406030204" pitchFamily="18" charset="0"/>
                          <a:ea typeface="Cambria Math" charset="0"/>
                          <a:cs typeface="Cambria Math" charset="0"/>
                        </a:rPr>
                        <m:t>36</m:t>
                      </m:r>
                      <m:r>
                        <a:rPr lang="de-DE" i="1">
                          <a:latin typeface="Cambria Math" charset="0"/>
                          <a:ea typeface="Cambria Math" charset="0"/>
                          <a:cs typeface="Cambria Math" charset="0"/>
                        </a:rPr>
                        <m:t> %</m:t>
                      </m:r>
                    </m:oMath>
                    <m:oMath xmlns:m="http://schemas.openxmlformats.org/officeDocument/2006/math">
                      <m:r>
                        <a:rPr lang="de-DE" i="1">
                          <a:latin typeface="Cambria Math" charset="0"/>
                          <a:ea typeface="Cambria Math" charset="0"/>
                          <a:cs typeface="Cambria Math" charset="0"/>
                        </a:rPr>
                        <m:t>                                =</m:t>
                      </m:r>
                      <m:r>
                        <a:rPr lang="de-DE" b="0" i="1" smtClean="0">
                          <a:latin typeface="Cambria Math" panose="02040503050406030204" pitchFamily="18" charset="0"/>
                          <a:ea typeface="Cambria Math" charset="0"/>
                          <a:cs typeface="Cambria Math" charset="0"/>
                        </a:rPr>
                        <m:t>5</m:t>
                      </m:r>
                      <m:r>
                        <a:rPr lang="de-DE" b="0" i="1" smtClean="0">
                          <a:latin typeface="Cambria Math" charset="0"/>
                          <a:ea typeface="Cambria Math" charset="0"/>
                          <a:cs typeface="Cambria Math" charset="0"/>
                        </a:rPr>
                        <m:t>.</m:t>
                      </m:r>
                      <m:r>
                        <a:rPr lang="de-DE" b="0" i="1" smtClean="0">
                          <a:latin typeface="Cambria Math" panose="02040503050406030204" pitchFamily="18" charset="0"/>
                          <a:ea typeface="Cambria Math" charset="0"/>
                          <a:cs typeface="Cambria Math" charset="0"/>
                        </a:rPr>
                        <m:t>00</m:t>
                      </m:r>
                      <m:r>
                        <a:rPr lang="de-DE" i="1">
                          <a:latin typeface="Cambria Math" charset="0"/>
                          <a:ea typeface="Cambria Math" charset="0"/>
                          <a:cs typeface="Cambria Math" charset="0"/>
                        </a:rPr>
                        <m:t> %</m:t>
                      </m:r>
                    </m:oMath>
                  </m:oMathPara>
                </a14:m>
                <a:endParaRPr lang="de-DE" dirty="0">
                  <a:ea typeface="Cambria Math" charset="0"/>
                  <a:cs typeface="Cambria Math" charset="0"/>
                </a:endParaRPr>
              </a:p>
              <a:p>
                <a:pPr>
                  <a:spcBef>
                    <a:spcPts val="1000"/>
                  </a:spcBef>
                </a:pPr>
                <a:endParaRPr lang="en-US" dirty="0"/>
              </a:p>
              <a:p>
                <a:endParaRPr lang="de-DE" dirty="0"/>
              </a:p>
            </p:txBody>
          </p:sp>
        </mc:Choice>
        <mc:Fallback xmlns="">
          <p:sp>
            <p:nvSpPr>
              <p:cNvPr id="2" name="Inhaltsplatzhalter 1"/>
              <p:cNvSpPr>
                <a:spLocks noGrp="1" noRot="1" noChangeAspect="1" noMove="1" noResize="1" noEditPoints="1" noAdjustHandles="1" noChangeArrowheads="1" noChangeShapeType="1" noTextEdit="1"/>
              </p:cNvSpPr>
              <p:nvPr>
                <p:ph sz="quarter" idx="17"/>
              </p:nvPr>
            </p:nvSpPr>
            <p:spPr>
              <a:blipFill>
                <a:blip r:embed="rId3"/>
                <a:stretch>
                  <a:fillRect l="-1734" t="-2053" r="-2168"/>
                </a:stretch>
              </a:blipFill>
            </p:spPr>
            <p:txBody>
              <a:bodyPr/>
              <a:lstStyle/>
              <a:p>
                <a:r>
                  <a:rPr lang="en-DE">
                    <a:noFill/>
                  </a:rPr>
                  <a:t> </a:t>
                </a:r>
              </a:p>
            </p:txBody>
          </p:sp>
        </mc:Fallback>
      </mc:AlternateContent>
      <p:sp>
        <p:nvSpPr>
          <p:cNvPr id="3" name="Titel 2"/>
          <p:cNvSpPr>
            <a:spLocks noGrp="1"/>
          </p:cNvSpPr>
          <p:nvPr>
            <p:ph type="title"/>
          </p:nvPr>
        </p:nvSpPr>
        <p:spPr/>
        <p:txBody>
          <a:bodyPr/>
          <a:lstStyle/>
          <a:p>
            <a:r>
              <a:rPr lang="en-US" dirty="0"/>
              <a:t>Application: Henkel‘s Cost of Equity</a:t>
            </a:r>
          </a:p>
        </p:txBody>
      </p:sp>
      <p:sp>
        <p:nvSpPr>
          <p:cNvPr id="4" name="Datumsplatzhalter 3"/>
          <p:cNvSpPr>
            <a:spLocks noGrp="1"/>
          </p:cNvSpPr>
          <p:nvPr>
            <p:ph type="dt" sz="half" idx="18"/>
          </p:nvPr>
        </p:nvSpPr>
        <p:spPr/>
        <p:txBody>
          <a:bodyPr/>
          <a:lstStyle/>
          <a:p>
            <a:r>
              <a:rPr lang="en-US" noProof="0" dirty="0"/>
              <a:t>Course Slides</a:t>
            </a:r>
          </a:p>
        </p:txBody>
      </p:sp>
      <p:sp>
        <p:nvSpPr>
          <p:cNvPr id="5" name="Fußzeilenplatzhalter 4"/>
          <p:cNvSpPr>
            <a:spLocks noGrp="1"/>
          </p:cNvSpPr>
          <p:nvPr>
            <p:ph type="ftr" sz="quarter" idx="19"/>
          </p:nvPr>
        </p:nvSpPr>
        <p:spPr/>
        <p:txBody>
          <a:bodyPr/>
          <a:lstStyle/>
          <a:p>
            <a:r>
              <a:rPr lang="de-DE" noProof="0" dirty="0"/>
              <a:t>Corporate Valuation</a:t>
            </a:r>
            <a:endParaRPr lang="en-US" noProof="0" dirty="0"/>
          </a:p>
        </p:txBody>
      </p:sp>
      <p:sp>
        <p:nvSpPr>
          <p:cNvPr id="6" name="Foliennummernplatzhalter 5"/>
          <p:cNvSpPr>
            <a:spLocks noGrp="1"/>
          </p:cNvSpPr>
          <p:nvPr>
            <p:ph type="sldNum" sz="quarter" idx="20"/>
          </p:nvPr>
        </p:nvSpPr>
        <p:spPr/>
        <p:txBody>
          <a:bodyPr/>
          <a:lstStyle/>
          <a:p>
            <a:fld id="{D17876D8-BCC1-405D-8AD6-9C645F5D1D0C}" type="slidenum">
              <a:rPr lang="en-US" noProof="0" smtClean="0"/>
              <a:pPr/>
              <a:t>99</a:t>
            </a:fld>
            <a:endParaRPr lang="en-US" noProof="0" dirty="0"/>
          </a:p>
        </p:txBody>
      </p:sp>
    </p:spTree>
    <p:extLst>
      <p:ext uri="{BB962C8B-B14F-4D97-AF65-F5344CB8AC3E}">
        <p14:creationId xmlns:p14="http://schemas.microsoft.com/office/powerpoint/2010/main" val="43460380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Hafner">
  <a:themeElements>
    <a:clrScheme name="PwC PowerPoint Aubergine Palette">
      <a:dk1>
        <a:srgbClr val="000000"/>
      </a:dk1>
      <a:lt1>
        <a:srgbClr val="FFFFFF"/>
      </a:lt1>
      <a:dk2>
        <a:srgbClr val="1B1112"/>
      </a:dk2>
      <a:lt2>
        <a:srgbClr val="DDD9D6"/>
      </a:lt2>
      <a:accent1>
        <a:srgbClr val="564242"/>
      </a:accent1>
      <a:accent2>
        <a:srgbClr val="AA9F98"/>
      </a:accent2>
      <a:accent3>
        <a:srgbClr val="CCC5C1"/>
      </a:accent3>
      <a:accent4>
        <a:srgbClr val="DDD9D6"/>
      </a:accent4>
      <a:accent5>
        <a:srgbClr val="EEECEA"/>
      </a:accent5>
      <a:accent6>
        <a:srgbClr val="1B1112"/>
      </a:accent6>
      <a:hlink>
        <a:srgbClr val="AA9F98"/>
      </a:hlink>
      <a:folHlink>
        <a:srgbClr val="1B1112"/>
      </a:folHlink>
    </a:clrScheme>
    <a:fontScheme name="PwC">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64242"/>
        </a:solidFill>
        <a:ln>
          <a:solidFill>
            <a:schemeClr val="accent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PwC PowerPoint Ocean Palette">
      <a:dk1>
        <a:srgbClr val="000000"/>
      </a:dk1>
      <a:lt1>
        <a:srgbClr val="FFFFFF"/>
      </a:lt1>
      <a:dk2>
        <a:srgbClr val="3A4972"/>
      </a:dk2>
      <a:lt2>
        <a:srgbClr val="B1DCEE"/>
      </a:lt2>
      <a:accent1>
        <a:srgbClr val="2666A6"/>
      </a:accent1>
      <a:accent2>
        <a:srgbClr val="3DA8D5"/>
      </a:accent2>
      <a:accent3>
        <a:srgbClr val="8BCBE6"/>
      </a:accent3>
      <a:accent4>
        <a:srgbClr val="B1DCEE"/>
      </a:accent4>
      <a:accent5>
        <a:srgbClr val="D8EEF7"/>
      </a:accent5>
      <a:accent6>
        <a:srgbClr val="3A4972"/>
      </a:accent6>
      <a:hlink>
        <a:srgbClr val="3DA8D5"/>
      </a:hlink>
      <a:folHlink>
        <a:srgbClr val="3A4972"/>
      </a:folHlink>
    </a:clrScheme>
    <a:fontScheme name="Pw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PwC Print Ocean">
      <a:dk1>
        <a:srgbClr val="000000"/>
      </a:dk1>
      <a:lt1>
        <a:srgbClr val="FFFFFF"/>
      </a:lt1>
      <a:dk2>
        <a:srgbClr val="00457C"/>
      </a:dk2>
      <a:lt2>
        <a:srgbClr val="FFFFFF"/>
      </a:lt2>
      <a:accent1>
        <a:srgbClr val="00A5D9"/>
      </a:accent1>
      <a:accent2>
        <a:srgbClr val="3DA8D5"/>
      </a:accent2>
      <a:accent3>
        <a:srgbClr val="8BCBE6"/>
      </a:accent3>
      <a:accent4>
        <a:srgbClr val="B1DCEE"/>
      </a:accent4>
      <a:accent5>
        <a:srgbClr val="D8EEF7"/>
      </a:accent5>
      <a:accent6>
        <a:srgbClr val="00457C"/>
      </a:accent6>
      <a:hlink>
        <a:srgbClr val="2666A6"/>
      </a:hlink>
      <a:folHlink>
        <a:srgbClr val="33406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0</TotalTime>
  <Words>28246</Words>
  <Application>Microsoft Office PowerPoint</Application>
  <PresentationFormat>Bildschirmpräsentation (4:3)</PresentationFormat>
  <Paragraphs>2701</Paragraphs>
  <Slides>305</Slides>
  <Notes>300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305</vt:i4>
      </vt:variant>
    </vt:vector>
  </HeadingPairs>
  <TitlesOfParts>
    <vt:vector size="312" baseType="lpstr">
      <vt:lpstr>Arial</vt:lpstr>
      <vt:lpstr>Cambria Math</vt:lpstr>
      <vt:lpstr>Courier New</vt:lpstr>
      <vt:lpstr>Garamond</vt:lpstr>
      <vt:lpstr>Symbol</vt:lpstr>
      <vt:lpstr>Verdana</vt:lpstr>
      <vt:lpstr>Hafner</vt:lpstr>
      <vt:lpstr>PowerPoint-Präsentation</vt:lpstr>
      <vt:lpstr>0 General Information</vt:lpstr>
      <vt:lpstr>Grading/Assessment</vt:lpstr>
      <vt:lpstr>Final Exam</vt:lpstr>
      <vt:lpstr>Company Valuation Report</vt:lpstr>
      <vt:lpstr>Bloomberg Market Concepts (BMC) Certificate</vt:lpstr>
      <vt:lpstr>Our Textbook</vt:lpstr>
      <vt:lpstr>Other Books and Further Material</vt:lpstr>
      <vt:lpstr>Our Course</vt:lpstr>
      <vt:lpstr>1 Introduction</vt:lpstr>
      <vt:lpstr>Occasions for the Valuation of Enterprises (Non-Exhaustive Selection)</vt:lpstr>
      <vt:lpstr>Corporate Valuation: Determinants of the Value</vt:lpstr>
      <vt:lpstr>Corporate Valuation: An Overview on Valuation Methods</vt:lpstr>
      <vt:lpstr>2 Discounted Cash Flow Valuation (DCF Valuation)</vt:lpstr>
      <vt:lpstr>The DCF Method as an Application of the NPV Method in Capital Budgeting</vt:lpstr>
      <vt:lpstr>The DCF Method as an Application of the NPV Method in Capital Budgeting (Continued)</vt:lpstr>
      <vt:lpstr>Basics to Remember</vt:lpstr>
      <vt:lpstr>Valuation Terminology: The Accounting Balance Sheet</vt:lpstr>
      <vt:lpstr>Valuation Terminology: The Accounting Balance Sheet (Net/Regrouped)</vt:lpstr>
      <vt:lpstr>Valuation Terminology: The Market Value Balance Sheet</vt:lpstr>
      <vt:lpstr>Valuation Terminology: The Financial Balance Sheet (Firm Value)</vt:lpstr>
      <vt:lpstr>Valuation Terminology: The Financial Balance Sheet (Enterprise Value)</vt:lpstr>
      <vt:lpstr>Enterprise DCF and Equity DCF Methods</vt:lpstr>
      <vt:lpstr>Enterprise DCF and Equity DCF Methods (Continued)</vt:lpstr>
      <vt:lpstr>Application: Henkel’s Accounting Balance Sheet (Analysis Performed in Early June 2021)</vt:lpstr>
      <vt:lpstr>Application: Henkel‘s Accounting Balance Sheet (Net/Regrouped)  </vt:lpstr>
      <vt:lpstr>Application: Henkel – Getting to the Market Value Balance Sheet</vt:lpstr>
      <vt:lpstr>Application: Henkel’s Market Value of Debt</vt:lpstr>
      <vt:lpstr>Market Value of Debt: The Following Formula Will Usually Help</vt:lpstr>
      <vt:lpstr>My Estimate for Henkel’s Market Value of Debt</vt:lpstr>
      <vt:lpstr>Application: Henkel’s Market Value Balance Sheet</vt:lpstr>
      <vt:lpstr>Application: Henkel’s Financial Balance Sheet (Firm Value)</vt:lpstr>
      <vt:lpstr>Application: Henkel’s Enterprise Value, Market Value of Equity and Net Debt as of Early June 2021</vt:lpstr>
      <vt:lpstr>Enterprise DCF Valuation</vt:lpstr>
      <vt:lpstr>The „Ingredients“ for the Enterprise DCF Method</vt:lpstr>
      <vt:lpstr>The Concept of the Terminal Value – Here a Two-Stage DCF Valuation Model</vt:lpstr>
      <vt:lpstr>Details on the Detailed Planning Period</vt:lpstr>
      <vt:lpstr>... And Some More Details ...</vt:lpstr>
      <vt:lpstr>The Five Steps to the Value Range in Enterprise DCF Valuations</vt:lpstr>
      <vt:lpstr>Step 1: Company Analysis (Historical Performance, Competitive Position, Value Chain Analysis, KPIs, Key Performance Drivers) </vt:lpstr>
      <vt:lpstr>(1) Who Is the Company?</vt:lpstr>
      <vt:lpstr>Application: Henkel</vt:lpstr>
      <vt:lpstr>Application: Henkel’s Legal Form and Shareholder Structure </vt:lpstr>
      <vt:lpstr>(2) What Exactly Does the Company Offer?</vt:lpstr>
      <vt:lpstr>Application: Henkel’s Product Range</vt:lpstr>
      <vt:lpstr>(3) Where (i.e., on Which Markets) Are the Products or Services      Sold?</vt:lpstr>
      <vt:lpstr>Application: Henkel’s Competitors</vt:lpstr>
      <vt:lpstr>(4) What Does the Company‘s Value Chain Look Like?</vt:lpstr>
      <vt:lpstr>Application: The End Customer in Beauty Care is the Private Consumer; Here Are Henkel‘s Main Customers</vt:lpstr>
      <vt:lpstr>Application: A Measure for the Depth of Vertical Manufacture at Henkel</vt:lpstr>
      <vt:lpstr>(5) What Were the Company‘s Financial Results in Past Years?</vt:lpstr>
      <vt:lpstr>Application: Henkel‘s Multi-Year Summary (Annual Report)</vt:lpstr>
      <vt:lpstr>Application: Normalization of Henkel‘s Results</vt:lpstr>
      <vt:lpstr>Henkel: Reconciliation to Adjusted Operating Profit (Adjusted EBIT)</vt:lpstr>
      <vt:lpstr>Application: Capitalizing R&amp;D at Henkel </vt:lpstr>
      <vt:lpstr>Step 2: Projection of Future Free Cash Flows</vt:lpstr>
      <vt:lpstr>Definition of Future Free Cash Flow</vt:lpstr>
      <vt:lpstr>And Another Five More Steps to Free Cash Flow </vt:lpstr>
      <vt:lpstr>(1) Projection of Revenues</vt:lpstr>
      <vt:lpstr>Application: Projection of Henkel’s Future Revenues</vt:lpstr>
      <vt:lpstr>(2) Projection of Income Statements until EBITDA</vt:lpstr>
      <vt:lpstr>Application: Henkel‘s EBIT(DA) Forecast</vt:lpstr>
      <vt:lpstr>(3) Projection of Depreciation and Capital Expenditures</vt:lpstr>
      <vt:lpstr>Application: Capital Expenditures and Depreciation at Henkel</vt:lpstr>
      <vt:lpstr>Application: Tax on EBIT at Henkel</vt:lpstr>
      <vt:lpstr>(4) Projection of Working Capital Requirements</vt:lpstr>
      <vt:lpstr>Application: Working Capital at Henkel</vt:lpstr>
      <vt:lpstr>Application: Henkel’s Free Cash Flow to the Firm for 2021 - 2024</vt:lpstr>
      <vt:lpstr>(5) Growth and Reinvestment</vt:lpstr>
      <vt:lpstr>(5) Growth and Reinvestment (Continued)</vt:lpstr>
      <vt:lpstr>Application: Growth and Reinvestment at Henkel</vt:lpstr>
      <vt:lpstr>Step 3: Estimation of Weighted Average Cost of Capital</vt:lpstr>
      <vt:lpstr>WACC</vt:lpstr>
      <vt:lpstr>Return „Spread“ of a Risk-Free Investment</vt:lpstr>
      <vt:lpstr>Probability Distribution for a Risky Investment</vt:lpstr>
      <vt:lpstr>Probability Distribution for a Riskier Investment</vt:lpstr>
      <vt:lpstr>DCF Valuations Draw on the CAPM for the Derivation of the WACC</vt:lpstr>
      <vt:lpstr>Application: Henkel‘s Market-Value Weights of Equity and Debt (June 2021)</vt:lpstr>
      <vt:lpstr>Determination of the Cost of Equity</vt:lpstr>
      <vt:lpstr>Risk-Free Rate</vt:lpstr>
      <vt:lpstr>Risk-Free Rate Outside the Euro Area</vt:lpstr>
      <vt:lpstr>Application: Risk-Free rate for Henkel Valuation (Early June 2021)</vt:lpstr>
      <vt:lpstr>Market Risk Premium</vt:lpstr>
      <vt:lpstr>Market Risk Premium (Continued)</vt:lpstr>
      <vt:lpstr>My ERP for Henkel – 5.36% (Based on Damodaran’s Concept of Country Risk Premiums)</vt:lpstr>
      <vt:lpstr>ERP for Henkel from the Bloomberg Terminal (EQRP) – 14% Country Risk Premium for Germany!</vt:lpstr>
      <vt:lpstr>Beta – A Recap</vt:lpstr>
      <vt:lpstr>Application: Bloomberg‘s Beta Page on Henkel – Reading the Linear Regression</vt:lpstr>
      <vt:lpstr>Regression Betas</vt:lpstr>
      <vt:lpstr>Another Regression Beta for Henkel</vt:lpstr>
      <vt:lpstr>The Problem with Regression Betas</vt:lpstr>
      <vt:lpstr>Bottom-up Betas</vt:lpstr>
      <vt:lpstr>Unlevering Betas</vt:lpstr>
      <vt:lpstr>Relevering Betas</vt:lpstr>
      <vt:lpstr>Application: A Bottom-up Beta for Henkel based on a Peer Group</vt:lpstr>
      <vt:lpstr>Application: A Bottom-up Beta for Henkel based on a Peer Group (Continued)</vt:lpstr>
      <vt:lpstr>Application: Bottom-up Betas for Henkel based on Industry Betas (Option 1: Industry Betas Weighted by Sales Breakdown)</vt:lpstr>
      <vt:lpstr>Application: Bottom-up Betas for Henkel based on Industry Betas (Option 2: Industry Betas Weighted by Estimated Share in EV)</vt:lpstr>
      <vt:lpstr>Application: Henkel‘s Cost of Equity</vt:lpstr>
      <vt:lpstr>Cost of Debt</vt:lpstr>
      <vt:lpstr>Ratings, Interest Coverage Ratios and Default Spreads – Data from Damodaran‘s Website (http://people.stern.nyu.edu/adamodar/New_Home_Page/datafile/ratings.html)</vt:lpstr>
      <vt:lpstr>After-Tax Cost of Debt, Cost of Equity and WACC</vt:lpstr>
      <vt:lpstr>Application: Henkel‘s Cost of Debt</vt:lpstr>
      <vt:lpstr>Application: Henkel‘s After-Tax Cost of Debt and Weighted Average Cost of Capital (WACC)</vt:lpstr>
      <vt:lpstr>Henkel’s WACC – Other Sources</vt:lpstr>
      <vt:lpstr>Henkel’s WACC – Other Sources (Continued)</vt:lpstr>
      <vt:lpstr>Step 4: Calculation of Terminal Value</vt:lpstr>
      <vt:lpstr>Overview on Terminal Value</vt:lpstr>
      <vt:lpstr>Perpetuity Growth Method</vt:lpstr>
      <vt:lpstr>The Constant Perpetuity Growth Rate</vt:lpstr>
      <vt:lpstr>Other Things to Consider – Beta, Leverage and WACC</vt:lpstr>
      <vt:lpstr>Reinvestment and Terminal Value</vt:lpstr>
      <vt:lpstr>Reinvestment and Terminal Value (Continued)</vt:lpstr>
      <vt:lpstr>Excess Returns in Final Stage? The Real Issue of Terminal Value Calculation.</vt:lpstr>
      <vt:lpstr>Terminal Value – The Case of “No Excess Returns”</vt:lpstr>
      <vt:lpstr>Exit Multiple Method</vt:lpstr>
      <vt:lpstr>Exit Multiple Method (Continued)</vt:lpstr>
      <vt:lpstr>Determining the Implied Growth Rate in a Terminal Value Calculated with an Exit Multiple</vt:lpstr>
      <vt:lpstr>Application: Henkel‘s Terminal Value – The Assumptions (Beta, D/E, WACC)</vt:lpstr>
      <vt:lpstr>Application: Terminal Value Assumptions - Growth</vt:lpstr>
      <vt:lpstr>Application: Terminal Value Assumptions – Growth (Continued)</vt:lpstr>
      <vt:lpstr>Application: The Limits on Henkel‘s Stable Growth Rate </vt:lpstr>
      <vt:lpstr>Application: Reinvestment and ROC</vt:lpstr>
      <vt:lpstr>Application: Reinvestment and ROC (Continued)</vt:lpstr>
      <vt:lpstr>Step 5: Computation of Present Values, Derivation of a Range of Enterprise Values, Sensitivity, Scenario and/or Simulation Analysis  </vt:lpstr>
      <vt:lpstr>The Final Step</vt:lpstr>
      <vt:lpstr>Application: Henkel‘s Enterprise Value</vt:lpstr>
      <vt:lpstr>Application: Henkel‘s Enterprise Value as per the Mid-Year Convention</vt:lpstr>
      <vt:lpstr>Valuation Ranges or Point Estimates?</vt:lpstr>
      <vt:lpstr>Sensitivity Analysis</vt:lpstr>
      <vt:lpstr>Application: Example of a Sensitivity Analysis at Henkel‘s DCF Valuation</vt:lpstr>
      <vt:lpstr>Using Excel to Create a Data Table for Sensitivity Analysis</vt:lpstr>
      <vt:lpstr>Scenario Analysis </vt:lpstr>
      <vt:lpstr>Application: Simulation Results for Henkel’s DCF Valuation</vt:lpstr>
      <vt:lpstr>The Effect of Input Variables</vt:lpstr>
      <vt:lpstr>Self-Test Questions</vt:lpstr>
      <vt:lpstr>3 Comparable Companies Analysis</vt:lpstr>
      <vt:lpstr>Basic Concept of Multiples</vt:lpstr>
      <vt:lpstr>Trading Comps – Example</vt:lpstr>
      <vt:lpstr>Characterization of Multiples</vt:lpstr>
      <vt:lpstr>Summary Page of a Trading Comps Analysis (Example)</vt:lpstr>
      <vt:lpstr>Standard Multiples – P/E and PEG</vt:lpstr>
      <vt:lpstr>One Step up: PEG</vt:lpstr>
      <vt:lpstr>Derivation of a Target P/E Ratio based on Comparable Companies</vt:lpstr>
      <vt:lpstr>Trading Comps – Example (Continued)</vt:lpstr>
      <vt:lpstr>Application: PEG Analysis for Henkel</vt:lpstr>
      <vt:lpstr>The Core of Trading Comps: EBITDA and EBIT Multiples</vt:lpstr>
      <vt:lpstr>Trading Comps – Example (Continued)</vt:lpstr>
      <vt:lpstr>The Hidden Intelligence of a Rule of Thumb – What All Is in an EBITDA Multiple</vt:lpstr>
      <vt:lpstr>Decomposing the EBITDA Multiple</vt:lpstr>
      <vt:lpstr>Impact Factors on the EBITDA Multiple</vt:lpstr>
      <vt:lpstr>Sales Multiples</vt:lpstr>
      <vt:lpstr>Decomposing the Sales Multiple</vt:lpstr>
      <vt:lpstr>Impact Factors on the Sales Multiple</vt:lpstr>
      <vt:lpstr>Trading Comps – Example (Continued)</vt:lpstr>
      <vt:lpstr>Other Multiples</vt:lpstr>
      <vt:lpstr>Trading Comps – Example (Continued)</vt:lpstr>
      <vt:lpstr>Finding Comparable Companies</vt:lpstr>
      <vt:lpstr>Preparation of Figures</vt:lpstr>
      <vt:lpstr>Derivation of a Value Range</vt:lpstr>
      <vt:lpstr>Summarizing Results: The Football Field Format</vt:lpstr>
      <vt:lpstr>Application: Sales Multiples of Comparables Lead to a Value Range of €63 Billion to €65 Billion for Henkel’s Enterprise Value</vt:lpstr>
      <vt:lpstr>Application: EBIT Multiples of Comparables Lead to a Value Range of €50 Billion to €55 Billion for Henkel’s Enterprise Value</vt:lpstr>
      <vt:lpstr>Self-Test Questions</vt:lpstr>
      <vt:lpstr>4 Precedent Transactions Analysis</vt:lpstr>
      <vt:lpstr>The Basic Concept Behind Transaction Comps</vt:lpstr>
      <vt:lpstr>Summary Page of a Transactions Comps Analysis (Example)</vt:lpstr>
      <vt:lpstr>Transaction Comps Versus Trading Comps</vt:lpstr>
      <vt:lpstr>Transaction Multiples – Example</vt:lpstr>
      <vt:lpstr>Collecting Data on Comparable Transactions</vt:lpstr>
      <vt:lpstr>Preparation of Figures</vt:lpstr>
      <vt:lpstr>Transaction Multiples – Example (Continued)</vt:lpstr>
      <vt:lpstr>Transaction Multiples – Example (Continued)</vt:lpstr>
      <vt:lpstr>More To Consider in Transaction Comps Analyses</vt:lpstr>
      <vt:lpstr>Application: Transaction Comps for Henkel</vt:lpstr>
      <vt:lpstr>Application: EV Ranges for Henkel</vt:lpstr>
      <vt:lpstr>Self-Test Questions</vt:lpstr>
      <vt:lpstr>5 Further Valuation Methods</vt:lpstr>
      <vt:lpstr>LBO Valuation</vt:lpstr>
      <vt:lpstr>The Business Model of Financial Sponsors</vt:lpstr>
      <vt:lpstr>The Exit</vt:lpstr>
      <vt:lpstr>How Leverage Enhances Returns</vt:lpstr>
      <vt:lpstr>How Leverage Enhances Returns (Continued)</vt:lpstr>
      <vt:lpstr>IRR and Cash Returns</vt:lpstr>
      <vt:lpstr>Bottom Line on IRR and Cash Returns</vt:lpstr>
      <vt:lpstr>Now – What Is LBO Valuation?</vt:lpstr>
      <vt:lpstr>A Typical LBO Analysis Output Summary</vt:lpstr>
      <vt:lpstr>How To Get There?</vt:lpstr>
      <vt:lpstr>Option-Based Valuation</vt:lpstr>
      <vt:lpstr>Options in Projects</vt:lpstr>
      <vt:lpstr>Valuing Financial Options</vt:lpstr>
      <vt:lpstr>The Crucial Question: Can We Apply the Toolset Developed for Financial Options to Real Options?</vt:lpstr>
      <vt:lpstr>Questions To Analyze Before Applying Option-Based Valuation Approaches</vt:lpstr>
      <vt:lpstr>Asset-Based Valuation</vt:lpstr>
      <vt:lpstr>Liquidation Values and Replacement Values</vt:lpstr>
      <vt:lpstr>APV (Adjusted Present Value) Valuation</vt:lpstr>
      <vt:lpstr>Step 1: The (Hypothetical) Value of the Debt-Free Company</vt:lpstr>
      <vt:lpstr>The (Hypothetical) Cost of Capital (CCu) of the Unlevered Company </vt:lpstr>
      <vt:lpstr>APV Valuation – Example</vt:lpstr>
      <vt:lpstr>Step 2: The Effect of Leverage on the Enterprise Value</vt:lpstr>
      <vt:lpstr>The Value of the Tax Shield</vt:lpstr>
      <vt:lpstr>Bankruptcy Costs – Part 1: Probability of Bankruptcy</vt:lpstr>
      <vt:lpstr>Bankruptcy Costs – Part 2: Direct and Indirect Cost of Bankruptcy, and Other Effects</vt:lpstr>
      <vt:lpstr>APV Valuation – Bringing It All Together</vt:lpstr>
      <vt:lpstr>APV Valuation – Example (Continued)</vt:lpstr>
      <vt:lpstr>Equity DCF Valuation</vt:lpstr>
      <vt:lpstr>Free Cash Flow to Equity</vt:lpstr>
      <vt:lpstr>Derivation of the Equity Value and the Enterprise Value in the Equity DCF Approach</vt:lpstr>
      <vt:lpstr>Self-Test Questions</vt:lpstr>
      <vt:lpstr>6 From Enterprise Value to Equity Value</vt:lpstr>
      <vt:lpstr>As a Reminder ...</vt:lpstr>
      <vt:lpstr>But There Is More Between Enterprise Value and Equity Value than Net Debt (Cash Less Interest-Bearing Liabilities)</vt:lpstr>
      <vt:lpstr>Cash and Cash Equivalents</vt:lpstr>
      <vt:lpstr>The Value of Cash Using the Enterprise DCF Method – Example</vt:lpstr>
      <vt:lpstr>The Value of Cash Using the Equity DCF Method – Example</vt:lpstr>
      <vt:lpstr>The Value of Cash Using the Equity DCF Method – Example (Continued)</vt:lpstr>
      <vt:lpstr>Trapped Cash</vt:lpstr>
      <vt:lpstr>Holdings in Other Companies</vt:lpstr>
      <vt:lpstr>Non-Controlling Interests</vt:lpstr>
      <vt:lpstr>Non-Controlling Interests (Continued)</vt:lpstr>
      <vt:lpstr>Valuation of Non-Controlling Interests</vt:lpstr>
      <vt:lpstr>Valuation of Non-Controlling Interests – Example</vt:lpstr>
      <vt:lpstr>Non-Operating Assets</vt:lpstr>
      <vt:lpstr>Non-Operating Assets – Example</vt:lpstr>
      <vt:lpstr>Non-Operating Assets – Example (Continued)</vt:lpstr>
      <vt:lpstr>From Enterprise Value to Equity Value (Intermediate Result …)</vt:lpstr>
      <vt:lpstr>Application: Henkel‘s Non-Controlling Interests and Non-Operating Assets</vt:lpstr>
      <vt:lpstr>Pension Obligations</vt:lpstr>
      <vt:lpstr>The Equations Become Longer and Longer ...</vt:lpstr>
      <vt:lpstr>Further Things to Consider on Pensions</vt:lpstr>
      <vt:lpstr>Accrued Liabilities and Provisions</vt:lpstr>
      <vt:lpstr>Taxes</vt:lpstr>
      <vt:lpstr>The Long Journey From Enterprise Value to Equity Value ...</vt:lpstr>
      <vt:lpstr>Application: Henkel‘s Unfunded Pension Obligations, Tax Loss Carryforwards, Debt-Like Items</vt:lpstr>
      <vt:lpstr>Off-Balance Sheet Financing</vt:lpstr>
      <vt:lpstr>Operating Leases – Example</vt:lpstr>
      <vt:lpstr>We Are Getting There ...</vt:lpstr>
      <vt:lpstr>Stock Options</vt:lpstr>
      <vt:lpstr>How Stock Options Lead to Dilution – Example</vt:lpstr>
      <vt:lpstr>The Treasury Stock Method</vt:lpstr>
      <vt:lpstr>The Treasury Stock Method – Example</vt:lpstr>
      <vt:lpstr>Valuing Options with the Treasury Stock Method</vt:lpstr>
      <vt:lpstr>The Treasury Stock Method – Example (Continued)</vt:lpstr>
      <vt:lpstr>Alternatives to the Treasury Stock Method</vt:lpstr>
      <vt:lpstr>Application: There Are no Stock Options at Henkel – Let‘s Take a Look at Procter &amp; Gamble Instead</vt:lpstr>
      <vt:lpstr>Option Bonds and Convertible Bonds</vt:lpstr>
      <vt:lpstr>From Enterprise Value to Equity Value</vt:lpstr>
      <vt:lpstr>Equity Value as a Function of Enterprise Value</vt:lpstr>
      <vt:lpstr>Application: Range for the Equity Value of Henkel and Comparison with Market Prices</vt:lpstr>
      <vt:lpstr>Self-Test Questions</vt:lpstr>
      <vt:lpstr>7 The Tension between Principals, Evaluators, Objectives  and Leeway in Corporate Valuations</vt:lpstr>
      <vt:lpstr>Characteristics of Corporate Valuations</vt:lpstr>
      <vt:lpstr>Knowledge of Different Valuation Methods Is Necessary, But May Not Be Sufficient To “Survive” in Practice</vt:lpstr>
      <vt:lpstr>Principals and their Objectives</vt:lpstr>
      <vt:lpstr>Principals and their Objectives (Continued)</vt:lpstr>
      <vt:lpstr>Evaluators and their Objectives</vt:lpstr>
      <vt:lpstr>Lies, Damned Lies, Statistics, and Corporate Valuations</vt:lpstr>
      <vt:lpstr>Leeway in Valuations</vt:lpstr>
      <vt:lpstr>Leeway in DCF Valuations</vt:lpstr>
      <vt:lpstr>(1) Free Cash Flow in Detailed Planning Period</vt:lpstr>
      <vt:lpstr>(1) Free Cash Flow in Detailed Planning Period (Continued)</vt:lpstr>
      <vt:lpstr>(2) WACC</vt:lpstr>
      <vt:lpstr>(2) WACC (Continued)</vt:lpstr>
      <vt:lpstr>(3) Terminal Value</vt:lpstr>
      <vt:lpstr>(4) Further Leeway</vt:lpstr>
      <vt:lpstr>(4) Further Leeway (Continued)</vt:lpstr>
      <vt:lpstr>Leeway in Multiple-Based Valuations</vt:lpstr>
      <vt:lpstr>Leeway in Multiple-Based Valuations (Continued)</vt:lpstr>
      <vt:lpstr>Self-Test Questions</vt:lpstr>
      <vt:lpstr>8 Value and Price – a Tangent on Valuation Theory</vt:lpstr>
      <vt:lpstr>Prices and Values of Companies</vt:lpstr>
      <vt:lpstr>Are DCF „Valuations“ Always Real Valuations?</vt:lpstr>
      <vt:lpstr>Value and Price</vt:lpstr>
      <vt:lpstr>Value Investing</vt:lpstr>
      <vt:lpstr>Bottom Line on Price and Value</vt:lpstr>
      <vt:lpstr>Intrinsic (Objective, Objectified, Fundamental) and Subjective Company Values</vt:lpstr>
      <vt:lpstr>Damodaran on Intrinsic and Subjective Values</vt:lpstr>
      <vt:lpstr>Bottom Line of Anglo-American Valuation Theory and International (Including German) Valuation Practice</vt:lpstr>
      <vt:lpstr>Functional Valuation Theory</vt:lpstr>
      <vt:lpstr>Decision Function</vt:lpstr>
      <vt:lpstr>The Decision Value Results From a Subject-Object-Object-Relationship</vt:lpstr>
      <vt:lpstr>How To Calculate a Decision Value</vt:lpstr>
      <vt:lpstr>How To Calculate a Decision Value – Example</vt:lpstr>
      <vt:lpstr>How To Calculate a Decision Value – Example (Continued)</vt:lpstr>
      <vt:lpstr>Decision Value</vt:lpstr>
      <vt:lpstr>Things To Think About</vt:lpstr>
      <vt:lpstr>Decision Value and Valuation Practice</vt:lpstr>
      <vt:lpstr>Decision Value and Valuation Practice (Continued)</vt:lpstr>
      <vt:lpstr>Mediation Function</vt:lpstr>
      <vt:lpstr>Positive Area of Agreement</vt:lpstr>
      <vt:lpstr>Negative Area of Agreement</vt:lpstr>
      <vt:lpstr>Argumentation Function</vt:lpstr>
      <vt:lpstr>Argumentation Function (Continued)</vt:lpstr>
      <vt:lpstr>Self-Test Questions</vt:lpstr>
      <vt:lpstr>9 Argumentation Values in Negotiations</vt:lpstr>
      <vt:lpstr>Determinants of the Argumentation Value</vt:lpstr>
      <vt:lpstr>Determinants of the Argumentation Value (Continued)</vt:lpstr>
      <vt:lpstr>The Art of Negotiation</vt:lpstr>
      <vt:lpstr>Strategies To Get the Biggest Chunk</vt:lpstr>
      <vt:lpstr>Strategies To Get the Biggest Chunk (Continued)</vt:lpstr>
      <vt:lpstr>Analyzing the Negotiation Situation</vt:lpstr>
      <vt:lpstr>Power in Negotiations</vt:lpstr>
      <vt:lpstr>Argumentation Value Determination</vt:lpstr>
      <vt:lpstr>One Final Remark</vt:lpstr>
      <vt:lpstr>Self-Test Questions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cp:lastPrinted>2012-06-27T11:01:56Z</cp:lastPrinted>
  <dcterms:created xsi:type="dcterms:W3CDTF">2014-09-20T11:59:29Z</dcterms:created>
  <dcterms:modified xsi:type="dcterms:W3CDTF">2025-01-20T13:09:08Z</dcterms:modified>
  <cp:category/>
</cp:coreProperties>
</file>